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1.jp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3" r:id="rId2"/>
    <p:sldId id="256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74" r:id="rId11"/>
    <p:sldId id="263" r:id="rId12"/>
    <p:sldId id="275" r:id="rId13"/>
    <p:sldId id="264" r:id="rId14"/>
    <p:sldId id="265" r:id="rId15"/>
    <p:sldId id="268" r:id="rId16"/>
    <p:sldId id="269" r:id="rId17"/>
    <p:sldId id="266" r:id="rId18"/>
    <p:sldId id="270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610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9DA11-4824-506C-ED76-BEBFC1D55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363AC9-03CA-D28A-5A34-99C777FE6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037C85-C475-1268-4BAD-FAE5AE2B5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7EA2A-11E6-C4CE-9DF6-EF3D5EF61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83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701F6-0CA9-97C9-504D-65D6D3B8D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C16BB-7221-3A13-3D03-1F703E6AC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1C434-4D17-D399-6229-64813671C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E8D1-0B45-048D-A4E3-633C702D6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33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FD28E-9B7E-4FA7-46C3-84527B9ACC41}"/>
              </a:ext>
            </a:extLst>
          </p:cNvPr>
          <p:cNvGrpSpPr/>
          <p:nvPr/>
        </p:nvGrpSpPr>
        <p:grpSpPr>
          <a:xfrm>
            <a:off x="98474" y="1834"/>
            <a:ext cx="12093526" cy="6856166"/>
            <a:chOff x="98474" y="1834"/>
            <a:chExt cx="12093526" cy="6856166"/>
          </a:xfrm>
        </p:grpSpPr>
        <p:pic>
          <p:nvPicPr>
            <p:cNvPr id="13" name="Image 0" descr="/home/workdir/artifacts/slide_images/mQ9Rr.jpg">
              <a:extLst>
                <a:ext uri="{FF2B5EF4-FFF2-40B4-BE49-F238E27FC236}">
                  <a16:creationId xmlns:a16="http://schemas.microsoft.com/office/drawing/2014/main" id="{5CB35628-5E6B-E6FC-31F1-2E8BC5949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74" y="1834"/>
              <a:ext cx="12093526" cy="685616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0387DF-584C-2FCD-5C01-84F22D93C0D2}"/>
                </a:ext>
              </a:extLst>
            </p:cNvPr>
            <p:cNvSpPr txBox="1"/>
            <p:nvPr/>
          </p:nvSpPr>
          <p:spPr>
            <a:xfrm rot="20991414">
              <a:off x="5064307" y="1575582"/>
              <a:ext cx="20633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</a:t>
              </a:r>
              <a:r>
                <a:rPr lang="en-US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ব্যাংক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20954A-6D70-387D-DE1E-5D7577176767}"/>
                </a:ext>
              </a:extLst>
            </p:cNvPr>
            <p:cNvSpPr txBox="1"/>
            <p:nvPr/>
          </p:nvSpPr>
          <p:spPr>
            <a:xfrm>
              <a:off x="2216571" y="2080623"/>
              <a:ext cx="775885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আজকের</a:t>
              </a:r>
              <a:r>
                <a:rPr lang="en-US" sz="6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ক্লাসে</a:t>
              </a:r>
              <a:r>
                <a:rPr lang="en-US" sz="6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সবাইকে</a:t>
              </a:r>
              <a:r>
                <a:rPr lang="en-US" sz="6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স্বাগতম</a:t>
              </a:r>
              <a:endPara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69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95745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819101" y="1834341"/>
            <a:ext cx="25187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 err="1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নবম</a:t>
            </a:r>
            <a:r>
              <a:rPr lang="en-US" sz="36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অধ্যায়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ব্যাংকিং</a:t>
            </a:r>
            <a:r>
              <a:rPr lang="en-US" sz="4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ও তার ধরন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51511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997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Banking Business and Types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4206240"/>
            <a:ext cx="5943600" cy="1371600"/>
          </a:xfrm>
          <a:prstGeom prst="roundRect">
            <a:avLst>
              <a:gd name="adj" fmla="val 6667"/>
            </a:avLst>
          </a:prstGeom>
          <a:solidFill>
            <a:srgbClr val="24335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4389120"/>
            <a:ext cx="5577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পাঠ পরিকল্পনা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সময়: ৪০-৪৫ মিনিট  |  শ্রেণি: নবম/</a:t>
            </a:r>
            <a:r>
              <a:rPr lang="en-US" sz="2800" dirty="0" err="1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দশম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631FF2-A2C3-0756-2CE7-220EF3EC3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166" y="-45720"/>
            <a:ext cx="62068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BF3475-9594-BA07-3A6D-3FFBB488E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85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400050"/>
            <a:ext cx="593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 </a:t>
            </a:r>
            <a:r>
              <a:rPr lang="en-US" sz="28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জ্ঞান</a:t>
            </a:r>
            <a:r>
              <a:rPr lang="en-US" sz="28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যাচাই</a:t>
            </a:r>
            <a:r>
              <a:rPr lang="en-US" sz="28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৩মিনিট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6054436" cy="45719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621792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508760"/>
            <a:ext cx="640080" cy="64008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6002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০১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463040" y="15087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 কী? তোমার পরিচিত কোনো ব্যাংকের নাম বলো।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2651760"/>
            <a:ext cx="621792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971800"/>
            <a:ext cx="640080" cy="64008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0632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০২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463040" y="29718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কেন্দ্রীয় ব্যাংক ও বাণিজ্যিক ব্যাংকের মধ্যে কী পার্থক্য?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4114800"/>
            <a:ext cx="621792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434840"/>
            <a:ext cx="640080" cy="64008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5262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০৩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463040" y="4434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 মানুষ ব্যাংকে টাকা জমা রাখে?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524596" y="5806440"/>
            <a:ext cx="19088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Image 0" descr="/home/workdir/artifacts/slide_images/iaGd1.jpg">
            <a:extLst>
              <a:ext uri="{FF2B5EF4-FFF2-40B4-BE49-F238E27FC236}">
                <a16:creationId xmlns:a16="http://schemas.microsoft.com/office/drawing/2014/main" id="{A76179B7-CFDC-7A53-AEEF-7D481396E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480054"/>
            <a:ext cx="5516880" cy="56692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202872" y="502920"/>
            <a:ext cx="76338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একটি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গল্প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দিয়ে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ক্লাস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শুরু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594360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3716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আল-আমিন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চাচা একজন ছোট ব্যবসায়ী। তার দোকানের দৈনিক আয়ের কিছু টাকা তিনি বাড়িতে রাখতেন।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একদিন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চুরি হয়ে গেল। পরে তিনি ব্যাংকে হিসাব খুলে টাকা জমা রাখতে শুরু করলেন। ব্যাংক তাকে সুদ দিত, প্রয়োজনে ঋণও দিত এবং টাকা স্থানান্তর করে দিত। এভাবে ব্যাংক তার ব্যবসা ও জীবনযাত্রা সহজ করে দিল।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85800" y="37490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এই গল্প থেকে আমরা বুঝতে </a:t>
            </a:r>
            <a:r>
              <a:rPr lang="en-US" sz="2400" b="1" i="1" dirty="0" err="1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পারি</a:t>
            </a:r>
            <a:r>
              <a:rPr lang="en-US" sz="2400" b="1" i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-  </a:t>
            </a:r>
            <a:r>
              <a:rPr lang="en-US" sz="2400" b="1" i="1" dirty="0" err="1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400" b="1" i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শুধু টাকা রাখার জায়গা নয়, এটি একটি সম্পূর্ণ ব্যবসায়িক প্রতিষ্ঠান।</a:t>
            </a:r>
            <a:endParaRPr lang="en-US" sz="24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57200" y="5120640"/>
            <a:ext cx="11247120" cy="1097280"/>
          </a:xfrm>
          <a:prstGeom prst="roundRect">
            <a:avLst>
              <a:gd name="adj" fmla="val 8333"/>
            </a:avLst>
          </a:prstGeom>
          <a:solidFill>
            <a:srgbClr val="1E2A4A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52578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পাঠ: ব্যাংকিং ব্যবসায় ও তার ধরন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0080" y="571500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97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আমরা জানব ব্যাংকের উদ্দেশ্য, মূলনীতি, শ্রেণিবিভাগ ও সরকারি-বেসরকারি পার্থক্য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627418" y="6423660"/>
            <a:ext cx="237990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Image 0" descr="/home/workdir/artifacts/slide_images/YzbiI.jpg">
            <a:extLst>
              <a:ext uri="{FF2B5EF4-FFF2-40B4-BE49-F238E27FC236}">
                <a16:creationId xmlns:a16="http://schemas.microsoft.com/office/drawing/2014/main" id="{57854105-E83A-89BD-E801-E950CBB2B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005840"/>
            <a:ext cx="5303520" cy="3977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083722" y="379615"/>
            <a:ext cx="75091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শিখনফল</a:t>
            </a: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(Learning Outcomes)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818111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43000"/>
            <a:ext cx="64008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4EBD84-5505-9D0B-8DE1-F8DB87B41050}"/>
              </a:ext>
            </a:extLst>
          </p:cNvPr>
          <p:cNvGrpSpPr/>
          <p:nvPr/>
        </p:nvGrpSpPr>
        <p:grpSpPr>
          <a:xfrm>
            <a:off x="457200" y="1354975"/>
            <a:ext cx="640080" cy="640080"/>
            <a:chOff x="640080" y="1325880"/>
            <a:chExt cx="640080" cy="640080"/>
          </a:xfrm>
        </p:grpSpPr>
        <p:sp>
          <p:nvSpPr>
            <p:cNvPr id="6" name="Shape 4"/>
            <p:cNvSpPr/>
            <p:nvPr/>
          </p:nvSpPr>
          <p:spPr>
            <a:xfrm>
              <a:off x="640080" y="1325880"/>
              <a:ext cx="640080" cy="640080"/>
            </a:xfrm>
            <a:prstGeom prst="ellipse">
              <a:avLst/>
            </a:prstGeom>
            <a:solidFill>
              <a:srgbClr val="E86A5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640080" y="141732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Text 7"/>
          <p:cNvSpPr/>
          <p:nvPr/>
        </p:nvSpPr>
        <p:spPr>
          <a:xfrm>
            <a:off x="1330035" y="1507375"/>
            <a:ext cx="55141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মালিক, সরকার ও গ্রাহক প্রেক্ষাপটে ব্যাংকের উদ্দেশ্য বর্ণনা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286000"/>
            <a:ext cx="64008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B569CD-7769-5E86-4C9B-63EEBE633E51}"/>
              </a:ext>
            </a:extLst>
          </p:cNvPr>
          <p:cNvGrpSpPr/>
          <p:nvPr/>
        </p:nvGrpSpPr>
        <p:grpSpPr>
          <a:xfrm>
            <a:off x="457200" y="2483427"/>
            <a:ext cx="640080" cy="640080"/>
            <a:chOff x="640080" y="2468880"/>
            <a:chExt cx="640080" cy="640080"/>
          </a:xfrm>
        </p:grpSpPr>
        <p:sp>
          <p:nvSpPr>
            <p:cNvPr id="11" name="Shape 9"/>
            <p:cNvSpPr/>
            <p:nvPr/>
          </p:nvSpPr>
          <p:spPr>
            <a:xfrm>
              <a:off x="640080" y="2468880"/>
              <a:ext cx="640080" cy="640080"/>
            </a:xfrm>
            <a:prstGeom prst="ellipse">
              <a:avLst/>
            </a:prstGeom>
            <a:solidFill>
              <a:srgbClr val="1565C0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40080" y="256032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Text 12"/>
          <p:cNvSpPr/>
          <p:nvPr/>
        </p:nvSpPr>
        <p:spPr>
          <a:xfrm>
            <a:off x="1526770" y="262058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 ব্যবসায়ের নিরাপত্তা, মুনাফা, তারল্যসহ মূলনীতিসমূহ চিহ্নিত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3429000"/>
            <a:ext cx="64008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827F8-0D42-5FC1-3AD7-312362901D0B}"/>
              </a:ext>
            </a:extLst>
          </p:cNvPr>
          <p:cNvGrpSpPr/>
          <p:nvPr/>
        </p:nvGrpSpPr>
        <p:grpSpPr>
          <a:xfrm>
            <a:off x="473825" y="3611880"/>
            <a:ext cx="640080" cy="640080"/>
            <a:chOff x="640080" y="3611880"/>
            <a:chExt cx="640080" cy="640080"/>
          </a:xfrm>
        </p:grpSpPr>
        <p:sp>
          <p:nvSpPr>
            <p:cNvPr id="16" name="Shape 14"/>
            <p:cNvSpPr/>
            <p:nvPr/>
          </p:nvSpPr>
          <p:spPr>
            <a:xfrm>
              <a:off x="640080" y="3611880"/>
              <a:ext cx="640080" cy="640080"/>
            </a:xfrm>
            <a:prstGeom prst="ellipse">
              <a:avLst/>
            </a:prstGeom>
            <a:solidFill>
              <a:srgbClr val="E86A52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40080" y="370332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9" name="Text 17"/>
          <p:cNvSpPr/>
          <p:nvPr/>
        </p:nvSpPr>
        <p:spPr>
          <a:xfrm>
            <a:off x="1526770" y="376358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বাংলাদেশের ব্যাংকিং কাঠামো অনুসারে ব্যাংকের শ্রেণিবিভাগ বিশ্লেষণ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57200" y="4617720"/>
            <a:ext cx="64008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0AB32C8-FA49-2625-99AD-6D5BCDD22FF6}"/>
              </a:ext>
            </a:extLst>
          </p:cNvPr>
          <p:cNvGrpSpPr/>
          <p:nvPr/>
        </p:nvGrpSpPr>
        <p:grpSpPr>
          <a:xfrm>
            <a:off x="473823" y="4754880"/>
            <a:ext cx="640080" cy="640080"/>
            <a:chOff x="640080" y="4754880"/>
            <a:chExt cx="640080" cy="640080"/>
          </a:xfrm>
        </p:grpSpPr>
        <p:sp>
          <p:nvSpPr>
            <p:cNvPr id="21" name="Shape 19"/>
            <p:cNvSpPr/>
            <p:nvPr/>
          </p:nvSpPr>
          <p:spPr>
            <a:xfrm>
              <a:off x="640080" y="4754880"/>
              <a:ext cx="640080" cy="640080"/>
            </a:xfrm>
            <a:prstGeom prst="ellipse">
              <a:avLst/>
            </a:prstGeom>
            <a:solidFill>
              <a:srgbClr val="1565C0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40080" y="484632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4" name="Text 22"/>
          <p:cNvSpPr/>
          <p:nvPr/>
        </p:nvSpPr>
        <p:spPr>
          <a:xfrm>
            <a:off x="1463040" y="4923905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ও বেসরকারি ব্যাংকের মধ্যে পার্থক্য নিরূপণ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3020291" y="6234545"/>
            <a:ext cx="2643447" cy="4177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Image 0" descr="/home/workdir/artifacts/slide_images/xbzNY.jpg">
            <a:extLst>
              <a:ext uri="{FF2B5EF4-FFF2-40B4-BE49-F238E27FC236}">
                <a16:creationId xmlns:a16="http://schemas.microsoft.com/office/drawing/2014/main" id="{8C99AB80-5D34-8898-053A-F417F1F94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544" y="967739"/>
            <a:ext cx="5001492" cy="52668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23160" y="17110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kern="0" spc="200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ব্যাংকের উদ্দেশ্যাবলি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মালিক ও ব্যবস্থাপনা কর্তৃপক্ষের প্রেক্ষাপটে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347472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188720"/>
            <a:ext cx="109728" cy="2011680"/>
          </a:xfrm>
          <a:prstGeom prst="rect">
            <a:avLst/>
          </a:prstGeom>
          <a:solidFill>
            <a:srgbClr val="E86A52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2801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তহবিলের বিনিয়োগ ও মুনাফা অর্জন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3816" y="1874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শেয়ারহোল্ডারদের অর্থ সঠিকভাবে বিনিয়োগ করে কাঙ্ক্ষিত হারে মুনাফা অর্জন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14800" y="1188720"/>
            <a:ext cx="3474720" cy="2011680"/>
          </a:xfrm>
          <a:prstGeom prst="roundRect">
            <a:avLst>
              <a:gd name="adj" fmla="val 4545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0" y="1188720"/>
            <a:ext cx="109728" cy="2011680"/>
          </a:xfrm>
          <a:prstGeom prst="rect">
            <a:avLst/>
          </a:prstGeom>
          <a:solidFill>
            <a:srgbClr val="E86A52"/>
          </a:solidFill>
          <a:ln/>
        </p:spPr>
      </p:sp>
      <p:sp>
        <p:nvSpPr>
          <p:cNvPr id="11" name="Text 9"/>
          <p:cNvSpPr/>
          <p:nvPr/>
        </p:nvSpPr>
        <p:spPr>
          <a:xfrm>
            <a:off x="4389120" y="1242753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সুনাম অর্জন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89704" y="1920933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যথাযথ ব্যাংকিং সেবার মাধ্যমে গ্রাহকের আস্থা ও প্রতিষ্ঠানের সুনাম বৃদ্ধি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3383280"/>
            <a:ext cx="3474720" cy="2011680"/>
          </a:xfrm>
          <a:prstGeom prst="roundRect">
            <a:avLst>
              <a:gd name="adj" fmla="val 4545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3383280"/>
            <a:ext cx="109728" cy="2011680"/>
          </a:xfrm>
          <a:prstGeom prst="rect">
            <a:avLst/>
          </a:prstGeom>
          <a:solidFill>
            <a:srgbClr val="E86A52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3832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উন্নয়নে অংশগ্রহণ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45820" y="41148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শিল্প, শিক্ষা, চিকিৎসা খাতে বিনিয়োগ করে জাতীয় উন্নয়নে অংশ নেওয়া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114800" y="3383280"/>
            <a:ext cx="3474720" cy="2011680"/>
          </a:xfrm>
          <a:prstGeom prst="roundRect">
            <a:avLst>
              <a:gd name="adj" fmla="val 4545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114800" y="3383280"/>
            <a:ext cx="109728" cy="2011680"/>
          </a:xfrm>
          <a:prstGeom prst="rect">
            <a:avLst/>
          </a:prstGeom>
          <a:solidFill>
            <a:srgbClr val="E86A52"/>
          </a:solidFill>
          <a:ln/>
        </p:spPr>
      </p:sp>
      <p:sp>
        <p:nvSpPr>
          <p:cNvPr id="19" name="Text 17"/>
          <p:cNvSpPr/>
          <p:nvPr/>
        </p:nvSpPr>
        <p:spPr>
          <a:xfrm>
            <a:off x="4407408" y="34747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সামাজিক অবদান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389120" y="42976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অর্জিত মুনাফার অংশ সামাজিক উন্নয়ন ও সমাজ গঠনমূলক কাজে ব্যয়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25A22B-D2FC-E39D-ED40-8313669F28DB}"/>
              </a:ext>
            </a:extLst>
          </p:cNvPr>
          <p:cNvSpPr txBox="1"/>
          <p:nvPr/>
        </p:nvSpPr>
        <p:spPr>
          <a:xfrm>
            <a:off x="4381080" y="5985163"/>
            <a:ext cx="140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23" name="Image 0" descr="/home/workdir/artifacts/slide_images/QPiLK.jpg">
            <a:extLst>
              <a:ext uri="{FF2B5EF4-FFF2-40B4-BE49-F238E27FC236}">
                <a16:creationId xmlns:a16="http://schemas.microsoft.com/office/drawing/2014/main" id="{AFE37D19-FAED-7EFA-56B2-810B09D85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817" y="960120"/>
            <a:ext cx="4311396" cy="54780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23160" y="15517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kern="0" spc="200" dirty="0" err="1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2800" b="1" kern="0" spc="200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উদ্দেশ্যাবলি (চলমান)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352800" y="502920"/>
            <a:ext cx="52647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 ও গ্রাহকদের প্রেক্ষাপটে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43000"/>
            <a:ext cx="5486400" cy="4846320"/>
          </a:xfrm>
          <a:prstGeom prst="roundRect">
            <a:avLst>
              <a:gd name="adj" fmla="val 1887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143000"/>
            <a:ext cx="5486400" cy="502920"/>
          </a:xfrm>
          <a:prstGeom prst="roundRect">
            <a:avLst>
              <a:gd name="adj" fmla="val 18182"/>
            </a:avLst>
          </a:prstGeom>
          <a:solidFill>
            <a:srgbClr val="1565C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234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 ও রাষ্ট্রীয় পক্ষ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19202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▸  নোট ও মুদ্রার প্রচলন সহায়তা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31520" y="26060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▸  মূলধন গঠন ও সঞ্চয়ে উদ্বুদ্ধকরণ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1520" y="3291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▸  বিনিয়োগ ও শিল্পায়ন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1520" y="3977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▸  মুদ্রাবাজার নিয়ন্ত্রণে সহায়তা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1520" y="46634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▸  কর্মসংস্থান সৃষ্টিতে অবদান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88EE36-272E-5998-6B81-4BD7B9D2874E}"/>
              </a:ext>
            </a:extLst>
          </p:cNvPr>
          <p:cNvSpPr txBox="1"/>
          <p:nvPr/>
        </p:nvSpPr>
        <p:spPr>
          <a:xfrm>
            <a:off x="5181600" y="6263640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dirty="0"/>
          </a:p>
        </p:txBody>
      </p:sp>
      <p:pic>
        <p:nvPicPr>
          <p:cNvPr id="15" name="Image 0" descr="/home/workdir/artifacts/slide_images/smizD.jpg">
            <a:extLst>
              <a:ext uri="{FF2B5EF4-FFF2-40B4-BE49-F238E27FC236}">
                <a16:creationId xmlns:a16="http://schemas.microsoft.com/office/drawing/2014/main" id="{536FFB62-2180-4B29-E9F4-E7E6B6FC1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143000"/>
            <a:ext cx="5486399" cy="48920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51564" y="426028"/>
            <a:ext cx="5347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200" dirty="0">
                <a:solidFill>
                  <a:srgbClr val="E86A5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ব্যাংকিং ব্যবসার মূলনীতি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297825" y="6286500"/>
            <a:ext cx="159634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dirty="0"/>
          </a:p>
        </p:txBody>
      </p:sp>
      <p:pic>
        <p:nvPicPr>
          <p:cNvPr id="8" name="Image 0" descr="/home/workdir/artifacts/slide_images/CVhC8.jpg">
            <a:extLst>
              <a:ext uri="{FF2B5EF4-FFF2-40B4-BE49-F238E27FC236}">
                <a16:creationId xmlns:a16="http://schemas.microsoft.com/office/drawing/2014/main" id="{EDD8BE4C-D7CF-07B7-C017-567CE2246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1005840"/>
            <a:ext cx="11216640" cy="50444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5AB55F2E-5F20-7D9D-643A-6D45B03BE742}"/>
              </a:ext>
            </a:extLst>
          </p:cNvPr>
          <p:cNvGrpSpPr/>
          <p:nvPr/>
        </p:nvGrpSpPr>
        <p:grpSpPr>
          <a:xfrm>
            <a:off x="457200" y="640080"/>
            <a:ext cx="11567160" cy="5212080"/>
            <a:chOff x="457200" y="640080"/>
            <a:chExt cx="11567160" cy="5212080"/>
          </a:xfrm>
        </p:grpSpPr>
        <p:sp>
          <p:nvSpPr>
            <p:cNvPr id="3" name="Text 1"/>
            <p:cNvSpPr/>
            <p:nvPr/>
          </p:nvSpPr>
          <p:spPr>
            <a:xfrm>
              <a:off x="548640" y="640080"/>
              <a:ext cx="109728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 ব্যবসায়ের মূলনীতিসমূহ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Shape 2"/>
            <p:cNvSpPr/>
            <p:nvPr/>
          </p:nvSpPr>
          <p:spPr>
            <a:xfrm>
              <a:off x="548640" y="1248156"/>
              <a:ext cx="11064240" cy="54864"/>
            </a:xfrm>
            <a:prstGeom prst="rect">
              <a:avLst/>
            </a:prstGeom>
            <a:solidFill>
              <a:srgbClr val="E86A52"/>
            </a:solidFill>
            <a:ln w="12700">
              <a:solidFill>
                <a:srgbClr val="E86A52"/>
              </a:solidFill>
              <a:prstDash val="solid"/>
            </a:ln>
          </p:spPr>
        </p:sp>
        <p:sp>
          <p:nvSpPr>
            <p:cNvPr id="5" name="Shape 3"/>
            <p:cNvSpPr/>
            <p:nvPr/>
          </p:nvSpPr>
          <p:spPr>
            <a:xfrm>
              <a:off x="457200" y="150876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bg2"/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8" name="Text 6"/>
            <p:cNvSpPr/>
            <p:nvPr/>
          </p:nvSpPr>
          <p:spPr>
            <a:xfrm>
              <a:off x="548640" y="179451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1.নিরাপত্তার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594360" y="253746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গ্রাহকের অর্থের নিরাপত্তা ও পর্যাপ্ত জামানত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3383280" y="150876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13" name="Text 11"/>
            <p:cNvSpPr/>
            <p:nvPr/>
          </p:nvSpPr>
          <p:spPr>
            <a:xfrm>
              <a:off x="3337560" y="189738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2.মুনাফার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3520440" y="2658687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সুদের পার্থক্য থেকে সুষ্ঠু মুনাফা অর্জন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Shape 13"/>
            <p:cNvSpPr/>
            <p:nvPr/>
          </p:nvSpPr>
          <p:spPr>
            <a:xfrm>
              <a:off x="6309360" y="150876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18" name="Text 16"/>
            <p:cNvSpPr/>
            <p:nvPr/>
          </p:nvSpPr>
          <p:spPr>
            <a:xfrm>
              <a:off x="6248095" y="192024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3.তারল্য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6385255" y="2658687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অতিরিক্ত বা সংকটমুক্ত তারল্য বজায় রাখা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9235440" y="157734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159545" y="189738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4.সচ্ছলতার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 22"/>
            <p:cNvSpPr/>
            <p:nvPr/>
          </p:nvSpPr>
          <p:spPr>
            <a:xfrm>
              <a:off x="9235440" y="265176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আর্থিক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সচ্ছলতা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বজায়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রেখে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দেউলিয়া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হওয়া</a:t>
              </a:r>
              <a:r>
                <a:rPr lang="en-US" sz="24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রোধ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Shape 23"/>
            <p:cNvSpPr/>
            <p:nvPr/>
          </p:nvSpPr>
          <p:spPr>
            <a:xfrm>
              <a:off x="457200" y="377190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28" name="Text 26"/>
            <p:cNvSpPr/>
            <p:nvPr/>
          </p:nvSpPr>
          <p:spPr>
            <a:xfrm>
              <a:off x="457200" y="4086225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5.দক্ষতার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 27"/>
            <p:cNvSpPr/>
            <p:nvPr/>
          </p:nvSpPr>
          <p:spPr>
            <a:xfrm>
              <a:off x="548640" y="4791248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কর্মী ও ব্যবস্থাপনার দক্ষতা অর্জন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Shape 28"/>
            <p:cNvSpPr/>
            <p:nvPr/>
          </p:nvSpPr>
          <p:spPr>
            <a:xfrm>
              <a:off x="3383280" y="379476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33" name="Text 31"/>
            <p:cNvSpPr/>
            <p:nvPr/>
          </p:nvSpPr>
          <p:spPr>
            <a:xfrm>
              <a:off x="3337560" y="416052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6.সেবার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 32"/>
            <p:cNvSpPr/>
            <p:nvPr/>
          </p:nvSpPr>
          <p:spPr>
            <a:xfrm>
              <a:off x="3520440" y="4834544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গ্রাহককে বহুবিধ সেবা প্রদান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Shape 33"/>
            <p:cNvSpPr/>
            <p:nvPr/>
          </p:nvSpPr>
          <p:spPr>
            <a:xfrm>
              <a:off x="6309360" y="377190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38" name="Text 36"/>
            <p:cNvSpPr/>
            <p:nvPr/>
          </p:nvSpPr>
          <p:spPr>
            <a:xfrm>
              <a:off x="6309360" y="4073756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7.গোপনীয়তার নীতি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9" name="Text 37"/>
            <p:cNvSpPr/>
            <p:nvPr/>
          </p:nvSpPr>
          <p:spPr>
            <a:xfrm>
              <a:off x="6446520" y="480060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গ্রাহকের হিসাবের গোপনীয়তা রক্ষা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0" name="Shape 38"/>
            <p:cNvSpPr/>
            <p:nvPr/>
          </p:nvSpPr>
          <p:spPr>
            <a:xfrm>
              <a:off x="9235440" y="3794760"/>
              <a:ext cx="2788920" cy="2057400"/>
            </a:xfrm>
            <a:prstGeom prst="roundRect">
              <a:avLst>
                <a:gd name="adj" fmla="val 4444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rgbClr val="E0DCD0"/>
              </a:solidFill>
              <a:prstDash val="solid"/>
            </a:ln>
          </p:spPr>
        </p:sp>
        <p:sp>
          <p:nvSpPr>
            <p:cNvPr id="43" name="Text 41"/>
            <p:cNvSpPr/>
            <p:nvPr/>
          </p:nvSpPr>
          <p:spPr>
            <a:xfrm>
              <a:off x="9235440" y="4046220"/>
              <a:ext cx="2514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u="sng" dirty="0">
                  <a:solidFill>
                    <a:srgbClr val="1E2A4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8.সততা ও বিশ্বস্ততা</a:t>
              </a:r>
              <a:endParaRPr lang="en-US" sz="2800" u="sng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4" name="Text 42"/>
            <p:cNvSpPr/>
            <p:nvPr/>
          </p:nvSpPr>
          <p:spPr>
            <a:xfrm>
              <a:off x="9372600" y="4802332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2C3E5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গ্রাহকের আস্থা অর্জনের মূল ভিত্তি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বাংলাদেশের ব্যাংকিং কাঠামো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pic>
        <p:nvPicPr>
          <p:cNvPr id="5" name="Image 0" descr="/home/workdir/artifacts/slide_images/ZGA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188720"/>
            <a:ext cx="941832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193499" y="257439"/>
            <a:ext cx="722588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বাংলাদেশের ব্যাংকিং কাঠামো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042416"/>
            <a:ext cx="11064240" cy="54864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0" y="1417320"/>
            <a:ext cx="3931920" cy="640080"/>
          </a:xfrm>
          <a:prstGeom prst="roundRect">
            <a:avLst>
              <a:gd name="adj" fmla="val 11429"/>
            </a:avLst>
          </a:prstGeom>
          <a:solidFill>
            <a:srgbClr val="1E2A4A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0" y="15087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কেন্দ্রীয় ব্যাংক (বাংলাদেশ ব্যাংক)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377440"/>
            <a:ext cx="5486400" cy="502920"/>
          </a:xfrm>
          <a:prstGeom prst="roundRect">
            <a:avLst>
              <a:gd name="adj" fmla="val 14545"/>
            </a:avLst>
          </a:prstGeom>
          <a:solidFill>
            <a:srgbClr val="1565C0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45059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তালিকাভুক্ত ব্যাংক (৬১টি)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17920" y="2377440"/>
            <a:ext cx="5486400" cy="502920"/>
          </a:xfrm>
          <a:prstGeom prst="roundRect">
            <a:avLst>
              <a:gd name="adj" fmla="val 14545"/>
            </a:avLst>
          </a:prstGeom>
          <a:solidFill>
            <a:srgbClr val="E86A52"/>
          </a:solidFill>
          <a:ln/>
        </p:spPr>
      </p:sp>
      <p:sp>
        <p:nvSpPr>
          <p:cNvPr id="10" name="Text 8"/>
          <p:cNvSpPr/>
          <p:nvPr/>
        </p:nvSpPr>
        <p:spPr>
          <a:xfrm>
            <a:off x="6217920" y="245059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অতালিকাভুক্ত ব্যাংক (৫টি)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108960"/>
            <a:ext cx="265176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25400">
            <a:solidFill>
              <a:srgbClr val="1565C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37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বাণিজ্যিক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565C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৬টি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246120" y="310896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2E7D3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37560" y="3337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বিশেষায়িত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3756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2E7D3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4389120"/>
            <a:ext cx="2651760" cy="1097280"/>
          </a:xfrm>
          <a:prstGeom prst="roundRect">
            <a:avLst>
              <a:gd name="adj" fmla="val 6667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E651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4617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স্থানীয় বেসরকারি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48640" y="49834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651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৪৩টি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246120" y="4389120"/>
            <a:ext cx="2651760" cy="1097280"/>
          </a:xfrm>
          <a:prstGeom prst="roundRect">
            <a:avLst>
              <a:gd name="adj" fmla="val 6667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6A1B9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4617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বিদেশি বাণিজ্যিক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337560" y="49834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6A1B9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৯টি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0" y="31089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বাংলাদেশ সমবায় ব্যাংক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400800" y="36118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গ্রামীণ ব্যাংক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00800" y="41148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আনসার ও ভিডিপি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00800" y="46177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কর্মসংস্থান ব্যাংক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400800" y="51206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পল্লী সঞ্চয় ব্যাংক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ও বেসরকারি ব্যাংকের পার্থক্য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3657600" cy="50292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280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বিষয়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114800" y="1188720"/>
            <a:ext cx="3749040" cy="50292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ব্যাংক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863840" y="1188720"/>
            <a:ext cx="3840480" cy="502920"/>
          </a:xfrm>
          <a:prstGeom prst="rect">
            <a:avLst/>
          </a:prstGeom>
          <a:solidFill>
            <a:srgbClr val="E86A52"/>
          </a:solidFill>
          <a:ln/>
        </p:spPr>
      </p:sp>
      <p:sp>
        <p:nvSpPr>
          <p:cNvPr id="10" name="Text 8"/>
          <p:cNvSpPr/>
          <p:nvPr/>
        </p:nvSpPr>
        <p:spPr>
          <a:xfrm>
            <a:off x="7863840" y="12801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বেসরকারি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1737360"/>
            <a:ext cx="365760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0" y="1737360"/>
            <a:ext cx="374904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63840" y="1737360"/>
            <a:ext cx="384048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মালিকানা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06240" y="19659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সরকারের মালিকানাধীন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55280" y="1965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ব্যক্তি/কোম্পানির মালিকানা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2560320"/>
            <a:ext cx="365760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114800" y="2560320"/>
            <a:ext cx="374904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63840" y="2560320"/>
            <a:ext cx="384048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2788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উদ্দেশ্য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206240" y="27889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জনসেবা ও উন্নয়নমূলক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955280" y="2788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মুনাফা অর্জন প্রধান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3383280"/>
            <a:ext cx="365760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114800" y="3383280"/>
            <a:ext cx="374904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863840" y="3383280"/>
            <a:ext cx="384048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3611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নিয়ন্ত্রণ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206240" y="36118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 ও কেন্দ্রীয় ব্যাংক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955280" y="3611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কেন্দ্রীয় ব্যাংক ও পরিচালনা বোর্ড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57200" y="4206240"/>
            <a:ext cx="365760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114800" y="4206240"/>
            <a:ext cx="374904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863840" y="4206240"/>
            <a:ext cx="3840480" cy="822960"/>
          </a:xfrm>
          <a:prstGeom prst="rect">
            <a:avLst/>
          </a:prstGeom>
          <a:solidFill>
            <a:srgbClr val="F5F1E9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44348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উদাহরণ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206240" y="4434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সোনালী, রূপালী, অগ্রণী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7955280" y="4434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ডাচ-বাংলা, সিটি, ব্র্যাক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57200" y="5029200"/>
            <a:ext cx="365760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114800" y="5029200"/>
            <a:ext cx="374904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863840" y="5029200"/>
            <a:ext cx="3840480" cy="82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0DCD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8640" y="52578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ঝুঁকি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206240" y="52578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সরকারি নিশ্চয়তা বেশি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955280" y="5257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বাজার প্রতিযোগিতা বেশি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79A8C9-A5A9-714A-CFCB-1AD6BCD61F1B}"/>
              </a:ext>
            </a:extLst>
          </p:cNvPr>
          <p:cNvSpPr txBox="1"/>
          <p:nvPr/>
        </p:nvSpPr>
        <p:spPr>
          <a:xfrm>
            <a:off x="5514109" y="6068291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b="1" dirty="0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6B6B5E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দলীয় </a:t>
            </a:r>
            <a:r>
              <a:rPr lang="en-US" sz="32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	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৮মিনিট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5486400" cy="4846320"/>
          </a:xfrm>
          <a:prstGeom prst="roundRect">
            <a:avLst>
              <a:gd name="adj" fmla="val 188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188720"/>
            <a:ext cx="5486400" cy="594360"/>
          </a:xfrm>
          <a:prstGeom prst="roundRect">
            <a:avLst>
              <a:gd name="adj" fmla="val 15385"/>
            </a:avLst>
          </a:prstGeom>
          <a:solidFill>
            <a:srgbClr val="1565C0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2801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দলীয় </a:t>
            </a:r>
            <a:r>
              <a:rPr lang="en-US" sz="24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68036" y="2011680"/>
            <a:ext cx="5375564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 দলে ৪-৫ জন করে ভাগ হও।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কাজ: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ব্যাংকের যেকোনো ৫টি মূলনীতি তালিকাভুক্ত করো।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সরকারি ও বেসরকারি ব্যাংকের ৩টি পার্থক্য লেখো।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দলের একজন উপস্থাপন করবে।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C3E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সময়: ৮ মিনিট (আলোচনা ৫ + উপস্থাপন ৩)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71B712-592A-B229-59DA-7DAE3FC08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143000"/>
            <a:ext cx="5583382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9603B-7A1D-2796-1F0E-E5612BBF1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402E8C3B-ABC2-DA66-171E-2E8CF1151A64}"/>
              </a:ext>
            </a:extLst>
          </p:cNvPr>
          <p:cNvSpPr/>
          <p:nvPr/>
        </p:nvSpPr>
        <p:spPr>
          <a:xfrm>
            <a:off x="2507673" y="502920"/>
            <a:ext cx="65116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	(৫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মিনিট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)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B322549-3280-2AC0-1EC2-1F52F38ECDE0}"/>
              </a:ext>
            </a:extLst>
          </p:cNvPr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DB93FC0-C244-9904-BDAF-0062B2FFCF71}"/>
              </a:ext>
            </a:extLst>
          </p:cNvPr>
          <p:cNvSpPr/>
          <p:nvPr/>
        </p:nvSpPr>
        <p:spPr>
          <a:xfrm>
            <a:off x="6317673" y="1188720"/>
            <a:ext cx="5739449" cy="5166360"/>
          </a:xfrm>
          <a:prstGeom prst="roundRect">
            <a:avLst>
              <a:gd name="adj" fmla="val 1887"/>
            </a:avLst>
          </a:prstGeom>
          <a:solidFill>
            <a:srgbClr val="FFFFFF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A7EF021-5E2C-8E65-110C-286C1EA736A6}"/>
              </a:ext>
            </a:extLst>
          </p:cNvPr>
          <p:cNvSpPr/>
          <p:nvPr/>
        </p:nvSpPr>
        <p:spPr>
          <a:xfrm>
            <a:off x="6492238" y="1188720"/>
            <a:ext cx="5212081" cy="594360"/>
          </a:xfrm>
          <a:prstGeom prst="roundRect">
            <a:avLst>
              <a:gd name="adj" fmla="val 15385"/>
            </a:avLst>
          </a:prstGeom>
          <a:solidFill>
            <a:srgbClr val="E86A52"/>
          </a:solidFill>
          <a:ln/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3984985-2ACB-FC5D-2870-EE79825B6DCD}"/>
              </a:ext>
            </a:extLst>
          </p:cNvPr>
          <p:cNvSpPr/>
          <p:nvPr/>
        </p:nvSpPr>
        <p:spPr>
          <a:xfrm>
            <a:off x="7243157" y="1280160"/>
            <a:ext cx="32558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</a:t>
            </a: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11104E8-8617-A944-D742-366224A5FFF0}"/>
              </a:ext>
            </a:extLst>
          </p:cNvPr>
          <p:cNvSpPr/>
          <p:nvPr/>
        </p:nvSpPr>
        <p:spPr>
          <a:xfrm>
            <a:off x="6492240" y="2011680"/>
            <a:ext cx="5212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নিচের প্রশ্নগুলোর উত্তর খাতায় লেখো: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ব্যাংকের মালিক প্রেক্ষাপটে দুটি উদ্দেশ্য লেখো।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তারল্য নীতি কেন গুরুত্বপূর্ণ?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৫টি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সরকারী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বেসরকারী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নাম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00DC45-D3F8-5EA4-F9C7-87E554BBD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78" y="1064604"/>
            <a:ext cx="6083042" cy="570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20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E82AE-3585-062A-CAF7-FF78C2E4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4BDB07C8-169F-A5CD-7E76-03E2262709F5}"/>
              </a:ext>
            </a:extLst>
          </p:cNvPr>
          <p:cNvSpPr/>
          <p:nvPr/>
        </p:nvSpPr>
        <p:spPr>
          <a:xfrm>
            <a:off x="3823854" y="396240"/>
            <a:ext cx="5486401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সামারি</a:t>
            </a: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C23E065-8498-5F85-2D60-8021D127043F}"/>
              </a:ext>
            </a:extLst>
          </p:cNvPr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5796994-D1DC-0B3F-618F-5F646D68F01B}"/>
              </a:ext>
            </a:extLst>
          </p:cNvPr>
          <p:cNvSpPr/>
          <p:nvPr/>
        </p:nvSpPr>
        <p:spPr>
          <a:xfrm>
            <a:off x="457200" y="1469967"/>
            <a:ext cx="11247120" cy="4251959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rgbClr val="E0DCD0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57A884B-1D31-0457-9391-372BB93FC716}"/>
              </a:ext>
            </a:extLst>
          </p:cNvPr>
          <p:cNvSpPr/>
          <p:nvPr/>
        </p:nvSpPr>
        <p:spPr>
          <a:xfrm>
            <a:off x="731520" y="1825336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পাঠের মূল বিষয়সমূহ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52A73CD-330B-E465-20AB-FA3E2AAE5816}"/>
              </a:ext>
            </a:extLst>
          </p:cNvPr>
          <p:cNvSpPr/>
          <p:nvPr/>
        </p:nvSpPr>
        <p:spPr>
          <a:xfrm>
            <a:off x="1036320" y="2864426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ব্যাংকের উদ্দেশ্য তিন প্রেক্ষাপটে বিভক্ত: মালিক, সরকার ও গ্রাহক।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মূলনীতি: নিরাপত্তা, মুনাফা, তারল্য, সচ্ছলতা, দক্ষতা, সেবা, গোপনীয়তা, সততা ইত্যাদি।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শ্রেণিবিভাগ: কেন্দ্রীয়, তালিকাভুক্ত (সরকারি/বেসরকারি/বিদেশি) ও অতালিকাভুক্ত।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সরকারি ব্যাংক জনসেবামূলক; বেসরকারি ব্যাংক মুনাফাকেন্দ্রিক।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502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23854" y="396240"/>
            <a:ext cx="5486401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বাড়ির</a:t>
            </a:r>
            <a:r>
              <a:rPr lang="en-US" sz="3200" b="1" dirty="0">
                <a:solidFill>
                  <a:srgbClr val="1E2A4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45720"/>
          </a:xfrm>
          <a:prstGeom prst="rect">
            <a:avLst/>
          </a:prstGeom>
          <a:solidFill>
            <a:srgbClr val="E86A52"/>
          </a:solidFill>
          <a:ln w="12700">
            <a:solidFill>
              <a:srgbClr val="E86A5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72440" y="1364673"/>
            <a:ext cx="11247120" cy="3426229"/>
          </a:xfrm>
          <a:prstGeom prst="roundRect">
            <a:avLst>
              <a:gd name="adj" fmla="val 4167"/>
            </a:avLst>
          </a:prstGeom>
          <a:solidFill>
            <a:schemeClr val="accent6">
              <a:lumMod val="75000"/>
            </a:schemeClr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916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কাজ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93520" y="237744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ব্যাংকের গ্রাহক প্রেক্ষাপটে উদ্দেশ্যসমূহ নিজের ভাষায় লেখো।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তোমার এলাকার একটি ব্যাংকের নাম লিখে তার ধরন (সরকারি/বেসরকারি) নির্ধারণ করো।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8F4E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পাঠ্যবইয়ের নমুনা প্রশ্ন ১ ও ২ নম্বরের উত্তর প্রস্তুত করো।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B4CCE-9747-000C-184E-1AD7D5AB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15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743</Words>
  <Application>Microsoft Office PowerPoint</Application>
  <PresentationFormat>Widescreen</PresentationFormat>
  <Paragraphs>153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নবম অধ্যায় - ব্যাংকিং ব্যবসায় ও তার ধরন (ইমেজসহ)</dc:title>
  <dc:subject>ব্যাংকিং ব্যবসায় ও তার ধরন - ইমেজসহ পাঠ পরিকল্পনা</dc:subject>
  <dc:creator>Class 9-10 Finance &amp; Banking</dc:creator>
  <cp:lastModifiedBy>M IBRAHIM</cp:lastModifiedBy>
  <cp:revision>30</cp:revision>
  <dcterms:created xsi:type="dcterms:W3CDTF">2026-10-20T08:40:44Z</dcterms:created>
  <dcterms:modified xsi:type="dcterms:W3CDTF">2026-10-21T02:12:58Z</dcterms:modified>
</cp:coreProperties>
</file>