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8" r:id="rId6"/>
    <p:sldId id="267" r:id="rId7"/>
    <p:sldId id="266" r:id="rId8"/>
    <p:sldId id="265" r:id="rId9"/>
    <p:sldId id="269" r:id="rId10"/>
    <p:sldId id="264" r:id="rId11"/>
    <p:sldId id="263" r:id="rId12"/>
    <p:sldId id="262" r:id="rId13"/>
    <p:sldId id="270" r:id="rId14"/>
    <p:sldId id="277" r:id="rId15"/>
    <p:sldId id="276" r:id="rId16"/>
    <p:sldId id="275" r:id="rId17"/>
    <p:sldId id="274" r:id="rId18"/>
    <p:sldId id="273" r:id="rId19"/>
    <p:sldId id="272" r:id="rId20"/>
    <p:sldId id="271" r:id="rId21"/>
    <p:sldId id="256" r:id="rId22"/>
    <p:sldId id="257" r:id="rId23"/>
    <p:sldId id="278" r:id="rId24"/>
    <p:sldId id="287" r:id="rId25"/>
    <p:sldId id="286" r:id="rId26"/>
    <p:sldId id="285" r:id="rId27"/>
    <p:sldId id="28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36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2:15:06.927"/>
    </inkml:context>
    <inkml:brush xml:id="br0">
      <inkml:brushProperty name="width" value="0.3" units="cm"/>
      <inkml:brushProperty name="height" value="0.6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49 0,'3919'-48'0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2:15:11.904"/>
    </inkml:context>
    <inkml:brush xml:id="br0">
      <inkml:brushProperty name="width" value="0.3" units="cm"/>
      <inkml:brushProperty name="height" value="0.6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 0,'3919'0'0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2:15:16.853"/>
    </inkml:context>
    <inkml:brush xml:id="br0">
      <inkml:brushProperty name="width" value="0.3" units="cm"/>
      <inkml:brushProperty name="height" value="0.6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 0,'3895'0'0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2:15:22.130"/>
    </inkml:context>
    <inkml:brush xml:id="br0">
      <inkml:brushProperty name="width" value="0.3" units="cm"/>
      <inkml:brushProperty name="height" value="0.6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 0,'3679'0'0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2:15:38.695"/>
    </inkml:context>
    <inkml:brush xml:id="br0">
      <inkml:brushProperty name="width" value="0.3" units="cm"/>
      <inkml:brushProperty name="height" value="0.6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 0,'3870'0'0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2:15:44.678"/>
    </inkml:context>
    <inkml:brush xml:id="br0">
      <inkml:brushProperty name="width" value="0.3" units="cm"/>
      <inkml:brushProperty name="height" value="0.6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0,'3895'49'0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2:15:49.760"/>
    </inkml:context>
    <inkml:brush xml:id="br0">
      <inkml:brushProperty name="width" value="0.3" units="cm"/>
      <inkml:brushProperty name="height" value="0.6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 0,'3798'72'0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2:15:53.690"/>
    </inkml:context>
    <inkml:brush xml:id="br0">
      <inkml:brushProperty name="width" value="0.3" units="cm"/>
      <inkml:brushProperty name="height" value="0.6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 0,'3483'0'0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2:15:58.133"/>
    </inkml:context>
    <inkml:brush xml:id="br0">
      <inkml:brushProperty name="width" value="0.3" units="cm"/>
      <inkml:brushProperty name="height" value="0.6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 0,'3677'0'0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2:16:08.695"/>
    </inkml:context>
    <inkml:brush xml:id="br0">
      <inkml:brushProperty name="width" value="0.3" units="cm"/>
      <inkml:brushProperty name="height" value="0.6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 0,'3629'0'0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2:16:16.728"/>
    </inkml:context>
    <inkml:brush xml:id="br0">
      <inkml:brushProperty name="width" value="0.3" units="cm"/>
      <inkml:brushProperty name="height" value="0.6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0,'3822'0'0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2:16:20.550"/>
    </inkml:context>
    <inkml:brush xml:id="br0">
      <inkml:brushProperty name="width" value="0.3" units="cm"/>
      <inkml:brushProperty name="height" value="0.6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0,'3628'0'0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3304B-DE78-FCBE-DD6C-0E78978E07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5C8679-BAA9-68C0-DAE0-588BAA12E4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1FE1A-9CA2-A5F7-5D8C-271431574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165CA-F307-4935-8CE3-9B5542247F31}" type="datetimeFigureOut">
              <a:rPr lang="en-US" smtClean="0"/>
              <a:t>23-Oct-26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34343-FD8F-EE50-E5F7-87BEF9BE5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C8169-AE0B-35B7-84D1-7E021A57D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4D2BC-85B6-4567-AD56-72F9D766B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033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DC494-DA6F-C5F3-5F7C-0A06D738B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4C025-EBEC-267B-86FB-DF6C2EB8E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BE6B3-72FA-DC73-0744-900F9EC9B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165CA-F307-4935-8CE3-9B5542247F31}" type="datetimeFigureOut">
              <a:rPr lang="en-US" smtClean="0"/>
              <a:t>23-Oct-26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2FE7E-822F-8B7F-B85D-A917EF6B8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086788-31AC-7C44-3C2C-94D8C4A58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4D2BC-85B6-4567-AD56-72F9D766B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459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83F1C-DA06-4974-8C34-E0A55DDCD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66F0B4-7296-738F-445E-D113A6326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BDBA8-0B53-23CD-0A31-84AC60387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165CA-F307-4935-8CE3-9B5542247F31}" type="datetimeFigureOut">
              <a:rPr lang="en-US" smtClean="0"/>
              <a:t>23-Oct-26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A790B-9F4A-2295-FA2D-36CFD521E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8E4C12-3B99-D462-4E25-7AD64D896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4D2BC-85B6-4567-AD56-72F9D766B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947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94C57-0A7B-A6A0-65B0-A76E9843F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E183D-614B-D248-F8EA-E1638F8202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997A62-9802-8417-7A29-543D95F80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9F4A9-24A0-5910-A0FB-B24A8DC82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165CA-F307-4935-8CE3-9B5542247F31}" type="datetimeFigureOut">
              <a:rPr lang="en-US" smtClean="0"/>
              <a:t>23-Oct-26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E0611F-6E5E-78DC-49DD-C60CD9E70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FE54AC-3610-CF7B-23EF-DEFCF3D45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4D2BC-85B6-4567-AD56-72F9D766B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24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37620-6F4D-204A-3901-8F1F292A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51B324-0216-BA26-706F-4522ADF8FC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A1AEBD-9FE5-AC85-071B-A060A4990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A19566-191D-5405-86D7-DC16E59992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D8435A-2CF4-893F-3A61-745A11007F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D7FD83-16D0-CFBA-764A-96DCBCAB8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165CA-F307-4935-8CE3-9B5542247F31}" type="datetimeFigureOut">
              <a:rPr lang="en-US" smtClean="0"/>
              <a:t>23-Oct-26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C939B9-4B4E-9A42-EDD4-B161BC9B0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BD43F4-AE2D-2E8E-EB3E-528C5214E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4D2BC-85B6-4567-AD56-72F9D766B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414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0A902-7DC2-CB4F-5381-C8AD7E1AB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F5BF64-3BAC-448A-695B-FD1B17619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165CA-F307-4935-8CE3-9B5542247F31}" type="datetimeFigureOut">
              <a:rPr lang="en-US" smtClean="0"/>
              <a:t>23-Oct-26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E76E61-2863-EC49-4D35-0153C5781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AD0DC-1990-4031-FA57-58B32BEDB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4D2BC-85B6-4567-AD56-72F9D766B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987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86FF35-E032-3060-AA51-1D446B911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165CA-F307-4935-8CE3-9B5542247F31}" type="datetimeFigureOut">
              <a:rPr lang="en-US" smtClean="0"/>
              <a:t>23-Oct-26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31A36F-88EA-BA91-1CE9-8A817BBB8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A35094-48B0-D283-A721-12E33EC13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4D2BC-85B6-4567-AD56-72F9D766B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69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4FB3B-AD7F-C16E-8B2B-D0AB9FD98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A7231-2E6A-2A81-3A63-EFF498689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6BC5B9-116E-2887-B103-EBABEC3D35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92976D-6088-088B-B5FB-F44B15909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165CA-F307-4935-8CE3-9B5542247F31}" type="datetimeFigureOut">
              <a:rPr lang="en-US" smtClean="0"/>
              <a:t>23-Oct-26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044F7F-A3A5-7281-9F63-550A1BFD9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F471A6-83C1-7A19-694E-CD6C48374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4D2BC-85B6-4567-AD56-72F9D766B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608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C258A-3161-747F-E130-CF6CF73BD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2B8FB5-EEAC-52B2-4903-AB360B93F83A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8E2A65-8A9F-3B0A-9CEA-37D55DFACD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C29005-F346-9420-A177-6E48517E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165CA-F307-4935-8CE3-9B5542247F31}" type="datetimeFigureOut">
              <a:rPr lang="en-US" smtClean="0"/>
              <a:t>23-Oct-26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30D2B7-D927-C599-8588-3B2F2CC64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FFF5A4-DB4E-1402-E116-B977736BD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4D2BC-85B6-4567-AD56-72F9D766B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842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CC9F8-C714-E664-ED1D-09541F132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5CFE97-18D1-D7F4-CD53-7320C2CCBD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E170DC-2E07-C5C6-B99D-FDF35CC17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165CA-F307-4935-8CE3-9B5542247F31}" type="datetimeFigureOut">
              <a:rPr lang="en-US" smtClean="0"/>
              <a:t>23-Oct-26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9214A5-A86C-07BC-6041-F82015EAE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C7DBD2-0D95-3EF2-E7E9-D37099103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4D2BC-85B6-4567-AD56-72F9D766B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06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2921F6-EADD-E655-E216-E42DCBC5A3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A16D07-A796-088E-0C70-236F035760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A8C92D-AC96-88D6-F55F-D3E843220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165CA-F307-4935-8CE3-9B5542247F31}" type="datetimeFigureOut">
              <a:rPr lang="en-US" smtClean="0"/>
              <a:t>23-Oct-26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60188-9D57-53DE-7969-CF9EEF51A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ED2D82-246D-991C-E02E-39133036F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4D2BC-85B6-4567-AD56-72F9D766B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10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60494C-B597-9A10-15FD-4BFAF1DC5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B6CC5E-00AB-9FD4-A73F-3507F2697E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019DD4-CA76-B5E1-A438-B0D1C2F35E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F165CA-F307-4935-8CE3-9B5542247F31}" type="datetimeFigureOut">
              <a:rPr lang="en-US" smtClean="0"/>
              <a:t>23-Oct-26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E6E4AC-81DA-38B5-22F3-191FB902DD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9271D1-87D7-6131-B56A-E71B92CBEF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C4D2BC-85B6-4567-AD56-72F9D766B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365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onderworthy.com/why-most-images-of-flowers-in-nature-actually-look-like-trash-and-how-to-fix-it-2is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nl.wikipedia.org/wiki/Bergsialia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tm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16.png"/><Relationship Id="rId18" Type="http://schemas.openxmlformats.org/officeDocument/2006/relationships/customXml" Target="../ink/ink8.xml"/><Relationship Id="rId26" Type="http://schemas.openxmlformats.org/officeDocument/2006/relationships/image" Target="../media/image22.png"/><Relationship Id="rId3" Type="http://schemas.openxmlformats.org/officeDocument/2006/relationships/image" Target="../media/image11.tmp"/><Relationship Id="rId21" Type="http://schemas.openxmlformats.org/officeDocument/2006/relationships/customXml" Target="../ink/ink10.xml"/><Relationship Id="rId7" Type="http://schemas.openxmlformats.org/officeDocument/2006/relationships/image" Target="../media/image13.png"/><Relationship Id="rId12" Type="http://schemas.openxmlformats.org/officeDocument/2006/relationships/customXml" Target="../ink/ink5.xml"/><Relationship Id="rId17" Type="http://schemas.openxmlformats.org/officeDocument/2006/relationships/image" Target="../media/image18.png"/><Relationship Id="rId25" Type="http://schemas.openxmlformats.org/officeDocument/2006/relationships/customXml" Target="../ink/ink12.xml"/><Relationship Id="rId2" Type="http://schemas.openxmlformats.org/officeDocument/2006/relationships/image" Target="../media/image1.jpg"/><Relationship Id="rId16" Type="http://schemas.openxmlformats.org/officeDocument/2006/relationships/customXml" Target="../ink/ink7.xml"/><Relationship Id="rId20" Type="http://schemas.openxmlformats.org/officeDocument/2006/relationships/customXml" Target="../ink/ink9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image" Target="../media/image15.png"/><Relationship Id="rId24" Type="http://schemas.openxmlformats.org/officeDocument/2006/relationships/image" Target="../media/image21.png"/><Relationship Id="rId5" Type="http://schemas.openxmlformats.org/officeDocument/2006/relationships/image" Target="../media/image12.png"/><Relationship Id="rId15" Type="http://schemas.openxmlformats.org/officeDocument/2006/relationships/image" Target="../media/image17.png"/><Relationship Id="rId23" Type="http://schemas.openxmlformats.org/officeDocument/2006/relationships/customXml" Target="../ink/ink11.xml"/><Relationship Id="rId10" Type="http://schemas.openxmlformats.org/officeDocument/2006/relationships/customXml" Target="../ink/ink4.xml"/><Relationship Id="rId19" Type="http://schemas.openxmlformats.org/officeDocument/2006/relationships/image" Target="../media/image19.png"/><Relationship Id="rId4" Type="http://schemas.openxmlformats.org/officeDocument/2006/relationships/customXml" Target="../ink/ink1.xml"/><Relationship Id="rId9" Type="http://schemas.openxmlformats.org/officeDocument/2006/relationships/image" Target="../media/image14.png"/><Relationship Id="rId14" Type="http://schemas.openxmlformats.org/officeDocument/2006/relationships/customXml" Target="../ink/ink6.xml"/><Relationship Id="rId22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tm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m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tmp"/><Relationship Id="rId4" Type="http://schemas.openxmlformats.org/officeDocument/2006/relationships/image" Target="../media/image17.tm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m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tm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tmp"/><Relationship Id="rId4" Type="http://schemas.openxmlformats.org/officeDocument/2006/relationships/image" Target="../media/image24.tm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m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tm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m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tm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m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tm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tmp"/><Relationship Id="rId4" Type="http://schemas.openxmlformats.org/officeDocument/2006/relationships/hyperlink" Target="https://www.rawpixel.com/search/house%20png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7D342D-40F8-35DB-BEC8-62BCE7EE39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8" y="182880"/>
            <a:ext cx="966924" cy="94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291A9A-45E5-5D32-A80C-73736F0E83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241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852D34-87D7-20D9-0C4F-E0C9121AF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8" y="182880"/>
            <a:ext cx="966924" cy="94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F328593-AED8-7162-A22B-C136F35A319E}"/>
              </a:ext>
            </a:extLst>
          </p:cNvPr>
          <p:cNvSpPr/>
          <p:nvPr/>
        </p:nvSpPr>
        <p:spPr>
          <a:xfrm>
            <a:off x="3574868" y="801189"/>
            <a:ext cx="5042263" cy="836023"/>
          </a:xfrm>
          <a:prstGeom prst="rect">
            <a:avLst/>
          </a:prstGeom>
          <a:ln w="28575"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3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3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36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7FBB3F-4D2B-94E6-3996-62C88B52AE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574868" y="2401598"/>
            <a:ext cx="5042263" cy="34157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5847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AD284-000A-8E80-A905-64CE12DAC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CB1F78-5EB9-E56B-E2FA-08E86CCF78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8" y="182880"/>
            <a:ext cx="966924" cy="94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8C63B84-E03A-A54A-7CB3-19210AACC92E}"/>
              </a:ext>
            </a:extLst>
          </p:cNvPr>
          <p:cNvSpPr/>
          <p:nvPr/>
        </p:nvSpPr>
        <p:spPr>
          <a:xfrm>
            <a:off x="4493623" y="531223"/>
            <a:ext cx="2882537" cy="853440"/>
          </a:xfrm>
          <a:prstGeom prst="rect">
            <a:avLst/>
          </a:prstGeom>
          <a:ln w="38100"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 err="1">
                <a:ln/>
                <a:solidFill>
                  <a:schemeClr val="accent3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600" b="1" dirty="0">
              <a:ln/>
              <a:solidFill>
                <a:schemeClr val="accent3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innerShdw blurRad="114300">
                  <a:prstClr val="black"/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339071F-E7E0-4D54-6C7F-65A854550E41}"/>
              </a:ext>
            </a:extLst>
          </p:cNvPr>
          <p:cNvSpPr txBox="1">
            <a:spLocks/>
          </p:cNvSpPr>
          <p:nvPr/>
        </p:nvSpPr>
        <p:spPr>
          <a:xfrm>
            <a:off x="4704080" y="2601922"/>
            <a:ext cx="6233886" cy="2995276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শরিফুল</a:t>
            </a:r>
            <a:r>
              <a:rPr lang="en-US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  <a:endParaRPr lang="en-US" b="1" dirty="0">
              <a:ln/>
              <a:solidFill>
                <a:schemeClr val="accent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en-US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প্রভাষক</a:t>
            </a:r>
            <a:r>
              <a:rPr lang="en-US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>
              <a:buFont typeface="Arial" pitchFamily="34" charset="0"/>
              <a:buNone/>
            </a:pPr>
            <a:r>
              <a:rPr lang="en-US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কার্পাসডাঙ্গা</a:t>
            </a:r>
            <a:r>
              <a:rPr lang="en-US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ডিগ্রি</a:t>
            </a:r>
            <a:r>
              <a:rPr lang="en-US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কলেজ</a:t>
            </a:r>
            <a:r>
              <a:rPr lang="en-US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>
              <a:buFont typeface="Arial" pitchFamily="34" charset="0"/>
              <a:buNone/>
            </a:pPr>
            <a:r>
              <a:rPr lang="en-US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০১৭১৭১০৩৭৮৯</a:t>
            </a:r>
          </a:p>
          <a:p>
            <a:pPr marL="0" indent="0">
              <a:buFont typeface="Arial" pitchFamily="34" charset="0"/>
              <a:buNone/>
            </a:pPr>
            <a:r>
              <a:rPr lang="en-US" sz="2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E-mail: md.sharifulislam71@gmail.com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0929E1-8D85-D90F-A026-C3C27CD37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92"/>
          <a:stretch>
            <a:fillRect/>
          </a:stretch>
        </p:blipFill>
        <p:spPr>
          <a:xfrm>
            <a:off x="1010193" y="2431634"/>
            <a:ext cx="2969623" cy="3165564"/>
          </a:xfrm>
          <a:prstGeom prst="ellipse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1153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9D786-8806-D6DE-C209-5163FF4A3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4E137E-3F77-B532-F0CC-CD68936878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8" y="182880"/>
            <a:ext cx="966924" cy="94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23E103C-49DF-B229-B140-F13ED8C24B6D}"/>
              </a:ext>
            </a:extLst>
          </p:cNvPr>
          <p:cNvSpPr txBox="1"/>
          <p:nvPr/>
        </p:nvSpPr>
        <p:spPr>
          <a:xfrm>
            <a:off x="2516413" y="2533583"/>
            <a:ext cx="692367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Font typeface="Arial" pitchFamily="34" charset="0"/>
              <a:buNone/>
            </a:pPr>
            <a:r>
              <a:rPr lang="en-US" sz="36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600" u="sng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হিসাববিজ্ঞান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 ১ম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পত্র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 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একাদশ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শ্রেণি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1য়, (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হিসাব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বিজ্ঞানের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   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তরফা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দাখিলা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পদ্ধতি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)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৪৫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২৩/১০/২০২৬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খ্রীঃ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DAAB8A-8EF0-184D-6E86-B0977F365B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609" y="653143"/>
            <a:ext cx="3530781" cy="1212912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763728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3891B-2E73-6304-1A60-DC0397B68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ABDD8D-0E03-07D7-CADE-D08256F4E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8" y="182880"/>
            <a:ext cx="966924" cy="94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ibbon: Tilted Down 2">
            <a:extLst>
              <a:ext uri="{FF2B5EF4-FFF2-40B4-BE49-F238E27FC236}">
                <a16:creationId xmlns:a16="http://schemas.microsoft.com/office/drawing/2014/main" id="{99656D8F-B409-A66A-6E1E-221AB350E551}"/>
              </a:ext>
            </a:extLst>
          </p:cNvPr>
          <p:cNvSpPr/>
          <p:nvPr/>
        </p:nvSpPr>
        <p:spPr>
          <a:xfrm>
            <a:off x="2693852" y="320040"/>
            <a:ext cx="6421120" cy="666206"/>
          </a:xfrm>
          <a:prstGeom prst="ribbon">
            <a:avLst/>
          </a:prstGeom>
          <a:solidFill>
            <a:schemeClr val="tx2">
              <a:lumMod val="40000"/>
              <a:lumOff val="60000"/>
            </a:schemeClr>
          </a:solidFill>
          <a:ln w="381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A44A6B-6033-8A74-FC20-6713B8028DF0}"/>
              </a:ext>
            </a:extLst>
          </p:cNvPr>
          <p:cNvSpPr txBox="1"/>
          <p:nvPr/>
        </p:nvSpPr>
        <p:spPr>
          <a:xfrm>
            <a:off x="2429691" y="1881051"/>
            <a:ext cx="83950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—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1.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হিসাববিজ্ঞানের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সংজ্ঞা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2.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হিসাববিজ্ঞানের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ব্যবহারকারী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চিহ্নিত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3.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দৈনন্দিন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হিসাববিজ্ঞানের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শনাক্ত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4.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হিসাববিজ্ঞানের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মৌলিক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বিষয়গুলো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বাস্তব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72544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34E91-A9CA-57AA-AA2C-97439AE00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D2738CF-8EC3-E558-AD14-EE7B0E6DFE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8" y="182880"/>
            <a:ext cx="966924" cy="94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52953BA-24DC-8A67-6E37-46BEA5871EC9}"/>
              </a:ext>
            </a:extLst>
          </p:cNvPr>
          <p:cNvSpPr/>
          <p:nvPr/>
        </p:nvSpPr>
        <p:spPr>
          <a:xfrm>
            <a:off x="2960914" y="557350"/>
            <a:ext cx="5695406" cy="86214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41275">
            <a:solidFill>
              <a:srgbClr val="FF0000">
                <a:alpha val="97000"/>
              </a:srgb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আসি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3AF36A-37B7-71A5-E56E-34A00F99B6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925" y="1678729"/>
            <a:ext cx="7045062" cy="36770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BA48D961-2C0C-8563-B095-A961341A515B}"/>
              </a:ext>
            </a:extLst>
          </p:cNvPr>
          <p:cNvSpPr/>
          <p:nvPr/>
        </p:nvSpPr>
        <p:spPr>
          <a:xfrm>
            <a:off x="3239589" y="5799909"/>
            <a:ext cx="4772297" cy="687977"/>
          </a:xfrm>
          <a:prstGeom prst="beve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বোঝা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যাচ্ছে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3208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50EA0-99B5-F776-3BDF-22F3D5FE9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1CD6D0F-4F0C-ADFB-B798-BC750B7B9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8" y="182880"/>
            <a:ext cx="966924" cy="94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760B9F2-31F0-9C6D-2825-E51CF9345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427" y="1375955"/>
            <a:ext cx="9711146" cy="3857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5B0BBA2-E7F1-5A96-0B6A-E7F030093205}"/>
              </a:ext>
            </a:extLst>
          </p:cNvPr>
          <p:cNvSpPr txBox="1"/>
          <p:nvPr/>
        </p:nvSpPr>
        <p:spPr>
          <a:xfrm>
            <a:off x="3605348" y="296091"/>
            <a:ext cx="36053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হিসাব</a:t>
            </a:r>
            <a:r>
              <a:rPr lang="en-US" sz="2800" dirty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r>
              <a:rPr lang="en-US" sz="2800" dirty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2800" dirty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2800" dirty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82888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373EA-A415-704D-72FC-1BA68C278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1616EA-15B8-DFA3-E689-37E396A7E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8" y="182880"/>
            <a:ext cx="966924" cy="94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AE69A5-498F-45AA-72D7-D3E01F46642D}"/>
              </a:ext>
            </a:extLst>
          </p:cNvPr>
          <p:cNvSpPr txBox="1"/>
          <p:nvPr/>
        </p:nvSpPr>
        <p:spPr>
          <a:xfrm>
            <a:off x="3683725" y="182880"/>
            <a:ext cx="4415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হিসাব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ব্যবহারকারী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25D2C0-F71E-37AA-7E9E-3E379447774D}"/>
              </a:ext>
            </a:extLst>
          </p:cNvPr>
          <p:cNvSpPr txBox="1"/>
          <p:nvPr/>
        </p:nvSpPr>
        <p:spPr>
          <a:xfrm>
            <a:off x="4341223" y="767655"/>
            <a:ext cx="3648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অভ্যান্তরীণ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ব্যবহারকারী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বাহ্যিক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ব্যবহারকারী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CEDFAB-24DC-DFF0-02C1-C809AF276634}"/>
              </a:ext>
            </a:extLst>
          </p:cNvPr>
          <p:cNvSpPr txBox="1"/>
          <p:nvPr/>
        </p:nvSpPr>
        <p:spPr>
          <a:xfrm>
            <a:off x="2926080" y="2046183"/>
            <a:ext cx="60960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-342900">
              <a:buFont typeface="Wingdings" panose="05000000000000000000" pitchFamily="2" charset="2"/>
              <a:buChar char="v"/>
            </a:pPr>
            <a:r>
              <a:rPr lang="en-US" sz="2400" b="1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অভ্যন্তরীণ</a:t>
            </a:r>
            <a:r>
              <a:rPr lang="en-US" sz="2400" b="1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ব্যবহারকারী</a:t>
            </a:r>
            <a:r>
              <a:rPr lang="en-US" sz="2400" b="1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যারা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ব্যবসায়ের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দৈনন্দিন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সিদ্ধান্ত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পরিচালনার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সরাসরি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মালিক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ব্যবস্থাপক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কর্মকর্তা-কর্মচারী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অভ্যন্তরীণ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নিরীক্ষক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)। </a:t>
            </a:r>
          </a:p>
          <a:p>
            <a:pPr marL="0" marR="0" lvl="0" indent="-342900">
              <a:buFont typeface="Wingdings" panose="05000000000000000000" pitchFamily="2" charset="2"/>
              <a:buChar char="v"/>
            </a:pPr>
            <a:endParaRPr lang="en-US" sz="2400" dirty="0"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marR="0" lvl="0" indent="-342900">
              <a:buFont typeface="Wingdings" panose="05000000000000000000" pitchFamily="2" charset="2"/>
              <a:buChar char="v"/>
            </a:pPr>
            <a:r>
              <a:rPr lang="en-US" sz="2400" b="1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বাহ্যিক</a:t>
            </a:r>
            <a:r>
              <a:rPr lang="en-US" sz="2400" b="1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ব্যবহারকারী</a:t>
            </a:r>
            <a:r>
              <a:rPr lang="en-US" sz="2400" b="1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যারা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প্রতিষ্ঠানের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বাইরে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অবস্থান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হিসাবতথ্য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পাওনাদার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আয়কর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কর্তৃপক্ষ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বাহ্যিক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নিরীক্ষক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জনগণ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24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)। </a:t>
            </a:r>
          </a:p>
        </p:txBody>
      </p:sp>
    </p:spTree>
    <p:extLst>
      <p:ext uri="{BB962C8B-B14F-4D97-AF65-F5344CB8AC3E}">
        <p14:creationId xmlns:p14="http://schemas.microsoft.com/office/powerpoint/2010/main" val="106683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40060-80D0-4C97-5C99-D77E928D5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DAC4C1-6D8C-5635-A280-26F4F8D51F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8" y="182880"/>
            <a:ext cx="966924" cy="94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9978639-2A84-A871-606D-2B3111B352CB}"/>
              </a:ext>
            </a:extLst>
          </p:cNvPr>
          <p:cNvSpPr txBox="1"/>
          <p:nvPr/>
        </p:nvSpPr>
        <p:spPr>
          <a:xfrm>
            <a:off x="3683725" y="182880"/>
            <a:ext cx="4415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হিসাব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ব্যবহারকারী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E5D1AD-6C5D-0612-55A6-F31451220246}"/>
              </a:ext>
            </a:extLst>
          </p:cNvPr>
          <p:cNvSpPr txBox="1"/>
          <p:nvPr/>
        </p:nvSpPr>
        <p:spPr>
          <a:xfrm>
            <a:off x="4341223" y="767655"/>
            <a:ext cx="3648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অভ্যান্তরীণ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ব্যবহারকারী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বাহ্যিক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ব্যবহারকারী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D81A68-5425-0F16-3905-2EA82FD9C3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469" y="1776548"/>
            <a:ext cx="7559039" cy="478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230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B0A64-321D-5917-A47D-43FEDF117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FB64E8-72C3-B4B6-72C3-2D850F787B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8" y="182880"/>
            <a:ext cx="966924" cy="94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FC11CF-EFF6-23A0-7737-1766A0815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63" y="1532635"/>
            <a:ext cx="5651862" cy="43416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37670C-733F-1C4F-6D0C-D6DDA57685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083" y="1532636"/>
            <a:ext cx="5947954" cy="43416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560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F5C23-ED5F-0EE0-B595-B13913145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972316-6671-560A-4899-104344EEC2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8" y="182880"/>
            <a:ext cx="966924" cy="94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A34715A-8698-6555-158B-D0977B3EE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776" y="609600"/>
            <a:ext cx="9892937" cy="54602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653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593ED-5E74-6B9C-87DE-CB45792ED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5943B3C-FF5D-D534-6015-C81EBE5A4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8" y="182880"/>
            <a:ext cx="966924" cy="94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9C0ACF-72B8-0791-34C4-52F83749EC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492" y="350518"/>
            <a:ext cx="9892937" cy="5771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DB066172-41C5-EC05-B3B3-880E091168C2}"/>
              </a:ext>
            </a:extLst>
          </p:cNvPr>
          <p:cNvGrpSpPr/>
          <p:nvPr/>
        </p:nvGrpSpPr>
        <p:grpSpPr>
          <a:xfrm>
            <a:off x="5538480" y="1976503"/>
            <a:ext cx="4424040" cy="3902040"/>
            <a:chOff x="5538480" y="1976503"/>
            <a:chExt cx="4424040" cy="3902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5024C656-4096-9C30-ED2D-3417AE9F5E7C}"/>
                    </a:ext>
                  </a:extLst>
                </p14:cNvPr>
                <p14:cNvContentPartPr/>
                <p14:nvPr/>
              </p14:nvContentPartPr>
              <p14:xfrm>
                <a:off x="8534400" y="1976503"/>
                <a:ext cx="1411200" cy="180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5024C656-4096-9C30-ED2D-3417AE9F5E7C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480400" y="1868863"/>
                  <a:ext cx="151884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9853F49D-4457-E2D3-630A-857ADEDCCCAE}"/>
                    </a:ext>
                  </a:extLst>
                </p14:cNvPr>
                <p14:cNvContentPartPr/>
                <p14:nvPr/>
              </p14:nvContentPartPr>
              <p14:xfrm>
                <a:off x="8534400" y="2333623"/>
                <a:ext cx="1411200" cy="3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9853F49D-4457-E2D3-630A-857ADEDCCCA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480400" y="2225983"/>
                  <a:ext cx="151884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7B595381-CE59-E13F-F923-C06038F22A24}"/>
                    </a:ext>
                  </a:extLst>
                </p14:cNvPr>
                <p14:cNvContentPartPr/>
                <p14:nvPr/>
              </p14:nvContentPartPr>
              <p14:xfrm>
                <a:off x="5616960" y="2699383"/>
                <a:ext cx="1402560" cy="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7B595381-CE59-E13F-F923-C06038F22A2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562960" y="2591743"/>
                  <a:ext cx="151020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C8568C6-AD7D-A3ED-B355-340C5B9DD208}"/>
                    </a:ext>
                  </a:extLst>
                </p14:cNvPr>
                <p14:cNvContentPartPr/>
                <p14:nvPr/>
              </p14:nvContentPartPr>
              <p14:xfrm>
                <a:off x="8595240" y="3073783"/>
                <a:ext cx="1324440" cy="7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C8568C6-AD7D-A3ED-B355-340C5B9DD20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541240" y="2858503"/>
                  <a:ext cx="1432080" cy="43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076E450F-B689-9D20-16E3-BDA045938946}"/>
                    </a:ext>
                  </a:extLst>
                </p14:cNvPr>
                <p14:cNvContentPartPr/>
                <p14:nvPr/>
              </p14:nvContentPartPr>
              <p14:xfrm>
                <a:off x="8568960" y="3404983"/>
                <a:ext cx="1393560" cy="3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076E450F-B689-9D20-16E3-BDA04593894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515320" y="3296983"/>
                  <a:ext cx="150120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7F7500B1-BCEC-C818-BDE7-5E2BB69E7237}"/>
                    </a:ext>
                  </a:extLst>
                </p14:cNvPr>
                <p14:cNvContentPartPr/>
                <p14:nvPr/>
              </p14:nvContentPartPr>
              <p14:xfrm>
                <a:off x="5538480" y="3753103"/>
                <a:ext cx="1402560" cy="180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7F7500B1-BCEC-C818-BDE7-5E2BB69E723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484480" y="3645103"/>
                  <a:ext cx="151020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7F39D361-B0D8-A8A4-9B3B-F14102DFAC3A}"/>
                    </a:ext>
                  </a:extLst>
                </p14:cNvPr>
                <p14:cNvContentPartPr/>
                <p14:nvPr/>
              </p14:nvContentPartPr>
              <p14:xfrm>
                <a:off x="5555760" y="4083943"/>
                <a:ext cx="1367640" cy="266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7F39D361-B0D8-A8A4-9B3B-F14102DFAC3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502120" y="3976303"/>
                  <a:ext cx="147528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B9D8A17F-908C-3EA6-05F5-788BF2AEA9CD}"/>
                    </a:ext>
                  </a:extLst>
                </p14:cNvPr>
                <p14:cNvContentPartPr/>
                <p14:nvPr/>
              </p14:nvContentPartPr>
              <p14:xfrm>
                <a:off x="8551680" y="4449703"/>
                <a:ext cx="1254240" cy="3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9D8A17F-908C-3EA6-05F5-788BF2AEA9C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497680" y="4342063"/>
                  <a:ext cx="136188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658CAE6C-1C2E-A9A3-7F18-93FF45A2D501}"/>
                    </a:ext>
                  </a:extLst>
                </p14:cNvPr>
                <p14:cNvContentPartPr/>
                <p14:nvPr/>
              </p14:nvContentPartPr>
              <p14:xfrm>
                <a:off x="8516760" y="4815463"/>
                <a:ext cx="1324080" cy="3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658CAE6C-1C2E-A9A3-7F18-93FF45A2D50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462760" y="4707823"/>
                  <a:ext cx="143172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E074B031-C982-8B0E-2FF3-285A1C3B59DA}"/>
                    </a:ext>
                  </a:extLst>
                </p14:cNvPr>
                <p14:cNvContentPartPr/>
                <p14:nvPr/>
              </p14:nvContentPartPr>
              <p14:xfrm>
                <a:off x="8560320" y="5172583"/>
                <a:ext cx="1306800" cy="7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E074B031-C982-8B0E-2FF3-285A1C3B59D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506320" y="4957303"/>
                  <a:ext cx="1414440" cy="43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7BD60B2A-969D-69F0-9155-89296363D65C}"/>
                    </a:ext>
                  </a:extLst>
                </p14:cNvPr>
                <p14:cNvContentPartPr/>
                <p14:nvPr/>
              </p14:nvContentPartPr>
              <p14:xfrm>
                <a:off x="8508120" y="5521063"/>
                <a:ext cx="1376280" cy="3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7BD60B2A-969D-69F0-9155-89296363D65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454120" y="5413063"/>
                  <a:ext cx="148392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076914FC-5313-FEA2-7E84-1531D0652214}"/>
                    </a:ext>
                  </a:extLst>
                </p14:cNvPr>
                <p14:cNvContentPartPr/>
                <p14:nvPr/>
              </p14:nvContentPartPr>
              <p14:xfrm>
                <a:off x="8534400" y="5878183"/>
                <a:ext cx="1306440" cy="3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076914FC-5313-FEA2-7E84-1531D065221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480400" y="5770183"/>
                  <a:ext cx="1414080" cy="21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0051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9308D-BEBD-79F5-3AFE-F16960350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B0902E9-7187-3FDA-BE88-5939389DE4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8" y="182880"/>
            <a:ext cx="966924" cy="94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39C8DAA-8175-225A-FA9A-92A420FEFE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846" y="851046"/>
            <a:ext cx="4428826" cy="2806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allout: Up Arrow 6">
            <a:extLst>
              <a:ext uri="{FF2B5EF4-FFF2-40B4-BE49-F238E27FC236}">
                <a16:creationId xmlns:a16="http://schemas.microsoft.com/office/drawing/2014/main" id="{FAE76DF0-E65D-225F-6D0F-C2B04AF41CC5}"/>
              </a:ext>
            </a:extLst>
          </p:cNvPr>
          <p:cNvSpPr/>
          <p:nvPr/>
        </p:nvSpPr>
        <p:spPr>
          <a:xfrm>
            <a:off x="4099819" y="3918856"/>
            <a:ext cx="3230880" cy="984069"/>
          </a:xfrm>
          <a:prstGeom prst="upArrowCallout">
            <a:avLst/>
          </a:prstGeom>
          <a:ln w="38100"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ছবিটি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ভাবছো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8" name="Rectangle: Beveled 7">
            <a:extLst>
              <a:ext uri="{FF2B5EF4-FFF2-40B4-BE49-F238E27FC236}">
                <a16:creationId xmlns:a16="http://schemas.microsoft.com/office/drawing/2014/main" id="{B88AC2F2-293B-215E-6496-90479C9D1EE0}"/>
              </a:ext>
            </a:extLst>
          </p:cNvPr>
          <p:cNvSpPr/>
          <p:nvPr/>
        </p:nvSpPr>
        <p:spPr>
          <a:xfrm>
            <a:off x="4099820" y="5164181"/>
            <a:ext cx="3230880" cy="879566"/>
          </a:xfrm>
          <a:prstGeom prst="beve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লেনদেন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516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77785-8E59-4C06-3521-418B68CF8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EDA47B-F8E8-69D8-C44B-9498B8A982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8" y="182880"/>
            <a:ext cx="966924" cy="94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E0CFC51-66FA-2D56-946A-6221C1A05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943" y="182880"/>
            <a:ext cx="7228114" cy="23687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495F6D-97CA-831C-2905-1E5E4961C0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943" y="2795452"/>
            <a:ext cx="7228114" cy="37359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74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F67C4-40E8-2505-9227-83E752EB7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947972-1CE2-B506-1ED5-1B6E15C4B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8" y="182880"/>
            <a:ext cx="966924" cy="94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C3CE49B-339A-4F79-F5B7-719ECA3C5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43" y="370114"/>
            <a:ext cx="7245531" cy="28955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9E1D6F-7720-8CF1-D7D5-0AA3B1D61ED7}"/>
              </a:ext>
            </a:extLst>
          </p:cNvPr>
          <p:cNvSpPr txBox="1"/>
          <p:nvPr/>
        </p:nvSpPr>
        <p:spPr>
          <a:xfrm>
            <a:off x="3413761" y="3875316"/>
            <a:ext cx="4223658" cy="46166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2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লেনদেন</a:t>
            </a:r>
            <a:r>
              <a:rPr lang="en-US" sz="2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2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2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লেনদেন</a:t>
            </a:r>
            <a:r>
              <a:rPr lang="en-US" sz="2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</a:t>
            </a:r>
            <a:r>
              <a:rPr lang="en-US" sz="2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7347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A75E0-48F5-2B1F-FC32-7BABABF59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373BF7E-213C-3629-97D7-D19727128C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8" y="182880"/>
            <a:ext cx="966924" cy="94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C59259-2D35-9757-B963-4F690B8A7C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434" y="552899"/>
            <a:ext cx="4376236" cy="457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37E224-19D7-4571-0983-FC61BB9709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894" y="1314994"/>
            <a:ext cx="3875315" cy="2647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FEACED-B643-85BE-D963-8F82B0B0B5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048" y="4441371"/>
            <a:ext cx="7829005" cy="17824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036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24762-52C7-726E-57DA-3CDA2BFF3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455BBCD-170D-3DFC-04D9-6C7FB992C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8" y="182880"/>
            <a:ext cx="966924" cy="94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BC7DEDB-33C6-B53A-7D62-A0BB063FDE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651" y="704709"/>
            <a:ext cx="6905898" cy="32751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C8ABD2-34C7-0C16-9E91-44706576CB93}"/>
              </a:ext>
            </a:extLst>
          </p:cNvPr>
          <p:cNvSpPr txBox="1"/>
          <p:nvPr/>
        </p:nvSpPr>
        <p:spPr>
          <a:xfrm>
            <a:off x="1114698" y="4362994"/>
            <a:ext cx="904820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সম্পত্তি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(Assets)</a:t>
            </a:r>
          </a:p>
          <a:p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প্রতিষ্ঠানের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মালিকানাধীন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নিয়ন্ত্রিত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অর্থনৈতিক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ভবিষ্যতের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অর্থনৈতিক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lvl="0"/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সহজ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কথায়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চলে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আর্থিক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lvl="0"/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(Cash),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আসবাবপত্র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(Furniture),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দালানকোঠা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(Building),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যন্ত্রপাতি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(Machinery),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প্রাপ্য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হিসাব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(Accounts Receivable)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555786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287C9-3A30-50CF-96F4-DBD77B67B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7B171F-963F-26DF-E976-A0E1E6BEC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8" y="182880"/>
            <a:ext cx="966924" cy="94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824E7AC-997B-E6DE-065D-FA6C735A938D}"/>
              </a:ext>
            </a:extLst>
          </p:cNvPr>
          <p:cNvSpPr txBox="1"/>
          <p:nvPr/>
        </p:nvSpPr>
        <p:spPr>
          <a:xfrm>
            <a:off x="1323703" y="644434"/>
            <a:ext cx="937913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দায়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(Liabilities)</a:t>
            </a:r>
          </a:p>
          <a:p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প্রতিষ্ঠানের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নিকট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তৃতীয়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পক্ষ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বাইরের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ব্যক্তি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প্রতিষ্ঠানের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আর্থিক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পাওনা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বাধ্যবাধকতা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lvl="0"/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সহজ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কথায়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ওপর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অন্যদের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ঋণ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দাবি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lvl="0"/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ঋণ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(Bank Loan),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প্রদেয়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হিসাব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পাওনাদার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(Accounts Payable),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বকেয়া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খরচ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3CF16EC-9780-B3ED-16F5-22D355DDFB7C}"/>
                  </a:ext>
                </a:extLst>
              </p:cNvPr>
              <p:cNvSpPr txBox="1"/>
              <p:nvPr/>
            </p:nvSpPr>
            <p:spPr>
              <a:xfrm>
                <a:off x="1323703" y="2255257"/>
                <a:ext cx="9379131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৩. </a:t>
                </a:r>
                <a:r>
                  <a:rPr lang="en-US" sz="20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মালিকানা</a:t>
                </a:r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স্বত্ব</a:t>
                </a:r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(Owner's Equity)</a:t>
                </a:r>
              </a:p>
              <a:p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ব্যবসার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মোট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সম্পত্তির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ওপর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মালিকের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যে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নিট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অধিকার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দাবি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থাকে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তাকে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মালিকানা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স্বত্ব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বলে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অর্থা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ৎ,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মোট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সম্পত্তি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থেকে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মোট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দায়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বাদ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দিলে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যা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অবশিষ্ট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থাকে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তাই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মালিকানা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স্বত্ব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 (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𝑂𝑤𝑛𝑒𝑟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𝐸𝑞𝑢𝑖𝑡𝑦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𝐴𝑠𝑠𝑒𝑡𝑠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𝐿𝑖𝑎𝑏𝑖𝑙𝑖𝑡𝑖𝑒𝑠</m:t>
                    </m:r>
                  </m:oMath>
                </a14:m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)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3CF16EC-9780-B3ED-16F5-22D355DDFB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3703" y="2255257"/>
                <a:ext cx="9379131" cy="1323439"/>
              </a:xfrm>
              <a:prstGeom prst="rect">
                <a:avLst/>
              </a:prstGeom>
              <a:blipFill>
                <a:blip r:embed="rId3"/>
                <a:stretch>
                  <a:fillRect l="-650" t="-2765" b="-78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191F479E-E5FA-400B-C0AE-1F035FD8D06D}"/>
              </a:ext>
            </a:extLst>
          </p:cNvPr>
          <p:cNvSpPr txBox="1"/>
          <p:nvPr/>
        </p:nvSpPr>
        <p:spPr>
          <a:xfrm>
            <a:off x="1323702" y="3578696"/>
            <a:ext cx="93791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৪. </a:t>
            </a:r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মূলধন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(Capital)</a:t>
            </a:r>
          </a:p>
          <a:p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শুরু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পরিচালনার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উদ্দেশ্যে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মালিক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তহবিল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পণ্যসামগ্রী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অন্যান্য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ব্যবসায়ে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বিনিয়োগ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lvl="0"/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সহজ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কথায়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ব্যবসায়ে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মালিকের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নিজস্ব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বিনিয়োগ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58B150-AAE7-BFB1-1E6A-C2EE9C7770F1}"/>
              </a:ext>
            </a:extLst>
          </p:cNvPr>
          <p:cNvSpPr txBox="1"/>
          <p:nvPr/>
        </p:nvSpPr>
        <p:spPr>
          <a:xfrm>
            <a:off x="1323701" y="4881742"/>
            <a:ext cx="93791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৫. </a:t>
            </a:r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রাজস্ব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আয়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(Revenue)</a:t>
            </a:r>
          </a:p>
          <a:p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বিক্রয়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উপায়ে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নিয়মিতভাবে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আর্থিক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আয়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অর্জিত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lvl="0"/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বিক্রয়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বাবদ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কমিশন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ভাড়া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সুদ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56350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6DE95-CC6F-6DF8-7A31-F8457EE31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6804E5-6C94-AF34-57E9-D39CFAEC3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8" y="182880"/>
            <a:ext cx="966924" cy="94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3648DB-07E3-CDDE-BCC6-4461BC189C0E}"/>
              </a:ext>
            </a:extLst>
          </p:cNvPr>
          <p:cNvSpPr txBox="1"/>
          <p:nvPr/>
        </p:nvSpPr>
        <p:spPr>
          <a:xfrm>
            <a:off x="1384662" y="461686"/>
            <a:ext cx="91701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৬. </a:t>
            </a:r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খরচ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ব্যয়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(Expenses)</a:t>
            </a:r>
          </a:p>
          <a:p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রাজস্ব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আয়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অর্জনের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উদ্দেশ্যে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পরিচালনা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ব্যয়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খরচ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সংঘটিত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lvl="0"/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কর্মচারীদের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বেতন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(Salary),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দোকান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ভাড়া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(Rent),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বিদ্যু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বিল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(Electricity Bill),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বিজ্ঞাপন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খরচ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(Advertising)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F65FD8-88E6-5BB9-ECA5-673B0DD73EE8}"/>
              </a:ext>
            </a:extLst>
          </p:cNvPr>
          <p:cNvSpPr txBox="1"/>
          <p:nvPr/>
        </p:nvSpPr>
        <p:spPr>
          <a:xfrm>
            <a:off x="1384662" y="1785125"/>
            <a:ext cx="91701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৭. </a:t>
            </a:r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উত্তোলন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(Drawings)</a:t>
            </a:r>
          </a:p>
          <a:p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মালিক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যখন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ব্যক্তিগত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তুলে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তখন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উত্তোলন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lvl="0"/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সহজ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কথায়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মালিকের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ব্যক্তিগত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খরচ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সরিয়ে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নেওয়া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7F5AA1-4763-24C1-4FD1-98A56BAE88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766" y="3429000"/>
            <a:ext cx="7428412" cy="30675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286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878AD-1CDA-4DF0-B1E2-D6AEF4561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0F89C8-59FE-604C-35D7-DAC1FAFCE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8" y="182880"/>
            <a:ext cx="966924" cy="94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18795A-E6C0-197C-D87B-47E14A0D96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503" y="653142"/>
            <a:ext cx="9239794" cy="27758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588F71-A089-9F7B-EF7C-CA8D07FA6F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503" y="3852405"/>
            <a:ext cx="9239793" cy="2713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623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7A2799-8673-529C-D447-3C9420CB4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8" y="182880"/>
            <a:ext cx="966924" cy="94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FD7F164-4A1D-A3B8-6B58-98327BAB7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892" y="314089"/>
            <a:ext cx="9361714" cy="2812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6EE233C-01DC-5244-7279-2F11EF44B75D}"/>
              </a:ext>
            </a:extLst>
          </p:cNvPr>
          <p:cNvGrpSpPr/>
          <p:nvPr/>
        </p:nvGrpSpPr>
        <p:grpSpPr>
          <a:xfrm>
            <a:off x="1297578" y="3333206"/>
            <a:ext cx="9453154" cy="3346269"/>
            <a:chOff x="1611086" y="3429000"/>
            <a:chExt cx="9448800" cy="334626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E88DA51-41DC-D8FF-3452-D54CD6926A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1086" y="3429000"/>
              <a:ext cx="9361714" cy="220544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1DD96D9-419D-0AAB-E823-3580830B95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1086" y="5719356"/>
              <a:ext cx="9448800" cy="105591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</p:spTree>
    <p:extLst>
      <p:ext uri="{BB962C8B-B14F-4D97-AF65-F5344CB8AC3E}">
        <p14:creationId xmlns:p14="http://schemas.microsoft.com/office/powerpoint/2010/main" val="2135886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DFCA73-03DC-45A0-30F2-CFFFDED36A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8" y="182880"/>
            <a:ext cx="966924" cy="94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ABB32B3-B60F-A094-CB9E-38D86C2F77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623" y="424543"/>
            <a:ext cx="9048206" cy="2623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B810FE-0E7C-4628-1A98-CAEFCD5853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623" y="3429000"/>
            <a:ext cx="9048206" cy="3128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637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CC44A-4778-B405-FDA4-3BBD429A9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E9D078-299A-2332-AE40-58E8E14D67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8" y="182880"/>
            <a:ext cx="966924" cy="94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2B55A30-20E5-3E91-949C-BD2568F6F2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245" y="361713"/>
            <a:ext cx="9300753" cy="28844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D4EA20-6973-61BC-F998-54B89B7E54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492" y="3135087"/>
            <a:ext cx="9640388" cy="354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921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8D4D7-47A9-250F-D0FC-9E266BB41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432CC8-6BC7-C713-985B-C8DE8B13C4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8" y="182880"/>
            <a:ext cx="966924" cy="94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BAAB20-A576-1ADC-F2CC-2C13C53A74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303" y="182881"/>
            <a:ext cx="7315200" cy="2656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C00526C-7E73-E4DC-2A0D-31B91471A1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520" y="3091543"/>
            <a:ext cx="6644639" cy="3583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93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9F0A8-5D52-7C15-F666-72F1E3B33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BD9248-D521-86AC-B955-9F2E8947A6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8" y="182880"/>
            <a:ext cx="966924" cy="94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ibbon: Tilted Up 5">
            <a:extLst>
              <a:ext uri="{FF2B5EF4-FFF2-40B4-BE49-F238E27FC236}">
                <a16:creationId xmlns:a16="http://schemas.microsoft.com/office/drawing/2014/main" id="{1D2D0EB5-3529-3FEE-A72F-2321A64CA979}"/>
              </a:ext>
            </a:extLst>
          </p:cNvPr>
          <p:cNvSpPr/>
          <p:nvPr/>
        </p:nvSpPr>
        <p:spPr>
          <a:xfrm>
            <a:off x="3402003" y="400594"/>
            <a:ext cx="4809744" cy="724118"/>
          </a:xfrm>
          <a:prstGeom prst="ribbon2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80BD32-9199-C7DF-75C3-7A9071E1B157}"/>
              </a:ext>
            </a:extLst>
          </p:cNvPr>
          <p:cNvSpPr txBox="1"/>
          <p:nvPr/>
        </p:nvSpPr>
        <p:spPr>
          <a:xfrm>
            <a:off x="3048000" y="2277015"/>
            <a:ext cx="60960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1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অধ্যায়ে</a:t>
            </a:r>
            <a:r>
              <a:rPr lang="en-US" sz="1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শিখলামঃ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v"/>
            </a:pPr>
            <a:endParaRPr lang="en-US" sz="1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en-US" sz="1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en-US" sz="1800" b="1" dirty="0">
                <a:latin typeface="NikoshBAN" panose="02000000000000000000" pitchFamily="2" charset="0"/>
                <a:cs typeface="NikoshBAN" panose="02000000000000000000" pitchFamily="2" charset="0"/>
              </a:rPr>
              <a:t> (Assets):</a:t>
            </a:r>
            <a:r>
              <a:rPr lang="en-US" sz="1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1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1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দায়</a:t>
            </a:r>
            <a:r>
              <a:rPr lang="en-US" sz="1800" b="1" dirty="0">
                <a:latin typeface="NikoshBAN" panose="02000000000000000000" pitchFamily="2" charset="0"/>
                <a:cs typeface="NikoshBAN" panose="02000000000000000000" pitchFamily="2" charset="0"/>
              </a:rPr>
              <a:t> (Liabilities):</a:t>
            </a:r>
            <a:r>
              <a:rPr lang="en-US" sz="1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মালিকানাসত্ব</a:t>
            </a:r>
            <a:r>
              <a:rPr lang="en-US" sz="1800" b="1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1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মূলধন</a:t>
            </a:r>
            <a:r>
              <a:rPr lang="en-US" sz="1800" b="1" dirty="0">
                <a:latin typeface="NikoshBAN" panose="02000000000000000000" pitchFamily="2" charset="0"/>
                <a:cs typeface="NikoshBAN" panose="02000000000000000000" pitchFamily="2" charset="0"/>
              </a:rPr>
              <a:t> (Equity/Capital):</a:t>
            </a:r>
            <a:r>
              <a:rPr lang="en-US" sz="1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উত্তোলন</a:t>
            </a:r>
            <a:r>
              <a:rPr lang="en-US" sz="1800" b="1" dirty="0">
                <a:latin typeface="NikoshBAN" panose="02000000000000000000" pitchFamily="2" charset="0"/>
                <a:cs typeface="NikoshBAN" panose="02000000000000000000" pitchFamily="2" charset="0"/>
              </a:rPr>
              <a:t> (Drawings):</a:t>
            </a:r>
            <a:r>
              <a:rPr lang="en-US" sz="1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ব্যয়</a:t>
            </a:r>
            <a:r>
              <a:rPr lang="en-US" sz="1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1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খরচ</a:t>
            </a:r>
            <a:r>
              <a:rPr lang="en-US" sz="1800" b="1" dirty="0">
                <a:latin typeface="NikoshBAN" panose="02000000000000000000" pitchFamily="2" charset="0"/>
                <a:cs typeface="NikoshBAN" panose="02000000000000000000" pitchFamily="2" charset="0"/>
              </a:rPr>
              <a:t> (Expenses/Losses):</a:t>
            </a:r>
            <a:r>
              <a:rPr lang="en-US" sz="1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আয়</a:t>
            </a:r>
            <a:r>
              <a:rPr lang="en-US" sz="1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1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1800" b="1" dirty="0">
                <a:latin typeface="NikoshBAN" panose="02000000000000000000" pitchFamily="2" charset="0"/>
                <a:cs typeface="NikoshBAN" panose="02000000000000000000" pitchFamily="2" charset="0"/>
              </a:rPr>
              <a:t> (Revenues/Gains):</a:t>
            </a:r>
            <a:r>
              <a:rPr lang="en-US" sz="1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হিসাব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বিজ্ঞানের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সমীকরণ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হিসাব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সমীকরণের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উদাহারণসহ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17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97F57-5176-851C-1890-E5AF8CAC2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563949-DE61-A499-6620-222A78FB28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8" y="182880"/>
            <a:ext cx="966924" cy="94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Arrow: Up 3">
            <a:extLst>
              <a:ext uri="{FF2B5EF4-FFF2-40B4-BE49-F238E27FC236}">
                <a16:creationId xmlns:a16="http://schemas.microsoft.com/office/drawing/2014/main" id="{0101C0A4-E43E-6D79-2B68-CCE1816BFB90}"/>
              </a:ext>
            </a:extLst>
          </p:cNvPr>
          <p:cNvSpPr/>
          <p:nvPr/>
        </p:nvSpPr>
        <p:spPr>
          <a:xfrm>
            <a:off x="3599847" y="336884"/>
            <a:ext cx="3842313" cy="879680"/>
          </a:xfrm>
          <a:prstGeom prst="upArrow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0612BE-1BEA-6168-0306-D9F7B14177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140235" y="1415446"/>
            <a:ext cx="2761535" cy="16044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D003C1-1E9A-19F8-8BDD-E3AA891E87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148" y="3429000"/>
            <a:ext cx="6122125" cy="3092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094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BCD6B-6F74-A1AB-8FBC-A5C0534C9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BFDA45-3B81-6A5A-779C-36137B39D2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8" y="182880"/>
            <a:ext cx="966924" cy="94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D179213-4433-51B1-46F8-6BC378957528}"/>
              </a:ext>
            </a:extLst>
          </p:cNvPr>
          <p:cNvSpPr txBox="1"/>
          <p:nvPr/>
        </p:nvSpPr>
        <p:spPr>
          <a:xfrm>
            <a:off x="4667794" y="407561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0D5660-445C-A617-80AA-6D24B0BC9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69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634</Words>
  <Application>Microsoft Office PowerPoint</Application>
  <PresentationFormat>Widescreen</PresentationFormat>
  <Paragraphs>68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Aptos</vt:lpstr>
      <vt:lpstr>Aptos Display</vt:lpstr>
      <vt:lpstr>Arial</vt:lpstr>
      <vt:lpstr>Cambria Math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Shariful Islam</dc:creator>
  <cp:lastModifiedBy>Shariful Islam</cp:lastModifiedBy>
  <cp:revision>155</cp:revision>
  <dcterms:created xsi:type="dcterms:W3CDTF">2026-10-20T11:04:19Z</dcterms:created>
  <dcterms:modified xsi:type="dcterms:W3CDTF">2026-10-23T09:16:23Z</dcterms:modified>
</cp:coreProperties>
</file>