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Hind Siliguri SemiBold"/>
      <p:regular r:id="rId13"/>
      <p:bold r:id="rId14"/>
    </p:embeddedFont>
    <p:embeddedFont>
      <p:font typeface="Hind Siliguri Medium"/>
      <p:regular r:id="rId15"/>
      <p:bold r:id="rId16"/>
    </p:embeddedFont>
    <p:embeddedFont>
      <p:font typeface="Hind Siliguri"/>
      <p:bold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8" roundtripDataSignature="AMtx7mh6XVz/NmriiZsdkiwfhvMKIsCBc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HindSiliguriSemiBold-regular.fntdata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HindSiliguriMedium-regular.fntdata"/><Relationship Id="rId14" Type="http://schemas.openxmlformats.org/officeDocument/2006/relationships/font" Target="fonts/HindSiliguriSemiBold-bold.fntdata"/><Relationship Id="rId17" Type="http://schemas.openxmlformats.org/officeDocument/2006/relationships/font" Target="fonts/HindSiliguri-bold.fntdata"/><Relationship Id="rId16" Type="http://schemas.openxmlformats.org/officeDocument/2006/relationships/font" Target="fonts/HindSiliguriMedium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customschemas.google.com/relationships/presentationmetadata" Target="meta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h55d5914cefee0656_0_6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h55d5914cefee0656_0_6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h55d5914cefee0656_0_10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h55d5914cefee0656_0_10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h55d5914cefee0656_0_13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h55d5914cefee0656_0_1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h55d5914cefee0656_0_16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h55d5914cefee0656_0_16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h55d5914cefee0656_0_20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h55d5914cefee0656_0_20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ted (h55d5914cefee0656_42_0)">
  <p:cSld name="Generated (h55d5914cefee0656_42_0)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"/>
          <p:cNvSpPr/>
          <p:nvPr/>
        </p:nvSpPr>
        <p:spPr>
          <a:xfrm>
            <a:off x="952500" y="1143000"/>
            <a:ext cx="4762500" cy="4572000"/>
          </a:xfrm>
          <a:prstGeom prst="roundRect">
            <a:avLst>
              <a:gd fmla="val 5000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6" name="Google Shape;86;p1"/>
          <p:cNvGrpSpPr/>
          <p:nvPr/>
        </p:nvGrpSpPr>
        <p:grpSpPr>
          <a:xfrm>
            <a:off x="1333500" y="1619250"/>
            <a:ext cx="1428900" cy="362100"/>
            <a:chOff x="0" y="0"/>
            <a:chExt cx="1428900" cy="362100"/>
          </a:xfrm>
        </p:grpSpPr>
        <p:sp>
          <p:nvSpPr>
            <p:cNvPr id="87" name="Google Shape;87;p1"/>
            <p:cNvSpPr/>
            <p:nvPr/>
          </p:nvSpPr>
          <p:spPr>
            <a:xfrm>
              <a:off x="0" y="0"/>
              <a:ext cx="1428900" cy="362100"/>
            </a:xfrm>
            <a:prstGeom prst="roundRect">
              <a:avLst>
                <a:gd fmla="val 50000" name="adj"/>
              </a:avLst>
            </a:prstGeom>
            <a:solidFill>
              <a:srgbClr val="E2EFE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 txBox="1"/>
            <p:nvPr/>
          </p:nvSpPr>
          <p:spPr>
            <a:xfrm>
              <a:off x="0" y="0"/>
              <a:ext cx="1428900" cy="362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400">
                  <a:solidFill>
                    <a:srgbClr val="2E7D32"/>
                  </a:solidFill>
                  <a:latin typeface="Hind Siliguri SemiBold"/>
                  <a:ea typeface="Hind Siliguri SemiBold"/>
                  <a:cs typeface="Hind Siliguri SemiBold"/>
                  <a:sym typeface="Hind Siliguri SemiBold"/>
                </a:rPr>
                <a:t>কৃষি বিজ্ঞান</a:t>
              </a:r>
              <a:endParaRPr b="0" sz="1400">
                <a:solidFill>
                  <a:srgbClr val="2E7D32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endParaRPr>
            </a:p>
          </p:txBody>
        </p:sp>
      </p:grpSp>
      <p:sp>
        <p:nvSpPr>
          <p:cNvPr id="89" name="Google Shape;89;p1"/>
          <p:cNvSpPr txBox="1"/>
          <p:nvPr/>
        </p:nvSpPr>
        <p:spPr>
          <a:xfrm>
            <a:off x="1333500" y="2190750"/>
            <a:ext cx="4000500" cy="13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400">
                <a:solidFill>
                  <a:srgbClr val="1B3B22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স্বাগতম</a:t>
            </a:r>
            <a:endParaRPr b="1" sz="6400">
              <a:solidFill>
                <a:srgbClr val="1B3B22"/>
              </a:solidFill>
              <a:latin typeface="Hind Siliguri"/>
              <a:ea typeface="Hind Siliguri"/>
              <a:cs typeface="Hind Siliguri"/>
              <a:sym typeface="Hind Siliguri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333500" y="3619500"/>
            <a:ext cx="4000500" cy="17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rgbClr val="2E7D32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ডিজিটাল ক্লাসরুমে আপনাকে স্বাগতম!</a:t>
            </a:r>
            <a:endParaRPr b="0" sz="1800">
              <a:solidFill>
                <a:srgbClr val="2E7D32"/>
              </a:solidFill>
              <a:latin typeface="Hind Siliguri SemiBold"/>
              <a:ea typeface="Hind Siliguri SemiBold"/>
              <a:cs typeface="Hind Siliguri SemiBold"/>
              <a:sym typeface="Hind Siliguri SemiBold"/>
            </a:endParaRPr>
          </a:p>
          <a:p>
            <a:pPr indent="0" lvl="0" marL="0" rtl="0" algn="l">
              <a:spcBef>
                <a:spcPts val="750"/>
              </a:spcBef>
              <a:spcAft>
                <a:spcPts val="0"/>
              </a:spcAft>
              <a:buNone/>
            </a:pPr>
            <a:r>
              <a:rPr b="0" lang="en-US" sz="1500">
                <a:solidFill>
                  <a:srgbClr val="718096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আজকের পাঠে আমরা কৃষি বিজ্ঞানের গুরুত্বপূর্ণ বিষয়াবলী নিয়ে আলোচনা করব।</a:t>
            </a:r>
            <a:endParaRPr b="0" sz="1500">
              <a:solidFill>
                <a:srgbClr val="718096"/>
              </a:solidFill>
              <a:latin typeface="Hind Siliguri"/>
              <a:ea typeface="Hind Siliguri"/>
              <a:cs typeface="Hind Siliguri"/>
              <a:sym typeface="Hind Siliguri"/>
            </a:endParaRPr>
          </a:p>
        </p:txBody>
      </p:sp>
      <p:pic>
        <p:nvPicPr>
          <p:cNvPr descr="A breathtaking, vibrant green agricultural landscape with lush crops growing in organized rows under soft morning sunlight, modern agricultural technology feel, clean and professional presentation background image." id="91" name="Google Shape;91;p1"/>
          <p:cNvPicPr preferRelativeResize="0"/>
          <p:nvPr/>
        </p:nvPicPr>
        <p:blipFill rotWithShape="1">
          <a:blip r:embed="rId4">
            <a:alphaModFix/>
          </a:blip>
          <a:srcRect b="0" l="7813" r="7813" t="0"/>
          <a:stretch/>
        </p:blipFill>
        <p:spPr>
          <a:xfrm>
            <a:off x="6096000" y="1143000"/>
            <a:ext cx="5143500" cy="4572000"/>
          </a:xfrm>
          <a:prstGeom prst="roundRect">
            <a:avLst>
              <a:gd fmla="val 5000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"/>
          <p:cNvGrpSpPr/>
          <p:nvPr/>
        </p:nvGrpSpPr>
        <p:grpSpPr>
          <a:xfrm>
            <a:off x="762000" y="476250"/>
            <a:ext cx="7620000" cy="1352700"/>
            <a:chOff x="0" y="0"/>
            <a:chExt cx="7620000" cy="1352700"/>
          </a:xfrm>
        </p:grpSpPr>
        <p:sp>
          <p:nvSpPr>
            <p:cNvPr id="97" name="Google Shape;97;p2"/>
            <p:cNvSpPr/>
            <p:nvPr/>
          </p:nvSpPr>
          <p:spPr>
            <a:xfrm>
              <a:off x="0" y="0"/>
              <a:ext cx="1333500" cy="342900"/>
            </a:xfrm>
            <a:prstGeom prst="roundRect">
              <a:avLst>
                <a:gd fmla="val 50000" name="adj"/>
              </a:avLst>
            </a:prstGeom>
            <a:solidFill>
              <a:srgbClr val="E2EFE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2"/>
            <p:cNvSpPr txBox="1"/>
            <p:nvPr/>
          </p:nvSpPr>
          <p:spPr>
            <a:xfrm>
              <a:off x="0" y="0"/>
              <a:ext cx="13335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300">
                  <a:solidFill>
                    <a:srgbClr val="2E7D32"/>
                  </a:solidFill>
                  <a:latin typeface="Hind Siliguri SemiBold"/>
                  <a:ea typeface="Hind Siliguri SemiBold"/>
                  <a:cs typeface="Hind Siliguri SemiBold"/>
                  <a:sym typeface="Hind Siliguri SemiBold"/>
                </a:rPr>
                <a:t>কৃষি বিজ্ঞান</a:t>
              </a:r>
              <a:endParaRPr b="0" sz="1300">
                <a:solidFill>
                  <a:srgbClr val="2E7D32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endParaRPr>
            </a:p>
          </p:txBody>
        </p:sp>
        <p:sp>
          <p:nvSpPr>
            <p:cNvPr id="99" name="Google Shape;99;p2"/>
            <p:cNvSpPr txBox="1"/>
            <p:nvPr/>
          </p:nvSpPr>
          <p:spPr>
            <a:xfrm>
              <a:off x="0" y="457200"/>
              <a:ext cx="76200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515">
                  <a:solidFill>
                    <a:srgbClr val="1B3B22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শিখন ফল</a:t>
              </a:r>
              <a:endParaRPr b="1" sz="3515">
                <a:solidFill>
                  <a:srgbClr val="1B3B22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</p:txBody>
        </p:sp>
        <p:sp>
          <p:nvSpPr>
            <p:cNvPr id="100" name="Google Shape;100;p2"/>
            <p:cNvSpPr txBox="1"/>
            <p:nvPr/>
          </p:nvSpPr>
          <p:spPr>
            <a:xfrm>
              <a:off x="0" y="1066800"/>
              <a:ext cx="76200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500">
                  <a:solidFill>
                    <a:srgbClr val="4A5568"/>
                  </a:solidFill>
                  <a:latin typeface="Hind Siliguri Medium"/>
                  <a:ea typeface="Hind Siliguri Medium"/>
                  <a:cs typeface="Hind Siliguri Medium"/>
                  <a:sym typeface="Hind Siliguri Medium"/>
                </a:rPr>
                <a:t>এই পাঠ শেষে আমরা যা অর্জন করতে পারব —</a:t>
              </a:r>
              <a:endParaRPr b="0" sz="1500">
                <a:solidFill>
                  <a:srgbClr val="4A5568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endParaRPr>
            </a:p>
          </p:txBody>
        </p:sp>
      </p:grpSp>
      <p:grpSp>
        <p:nvGrpSpPr>
          <p:cNvPr id="101" name="Google Shape;101;p2"/>
          <p:cNvGrpSpPr/>
          <p:nvPr/>
        </p:nvGrpSpPr>
        <p:grpSpPr>
          <a:xfrm>
            <a:off x="762000" y="2095500"/>
            <a:ext cx="3295800" cy="4000500"/>
            <a:chOff x="0" y="0"/>
            <a:chExt cx="3295800" cy="4000500"/>
          </a:xfrm>
        </p:grpSpPr>
        <p:sp>
          <p:nvSpPr>
            <p:cNvPr id="102" name="Google Shape;102;p2"/>
            <p:cNvSpPr/>
            <p:nvPr/>
          </p:nvSpPr>
          <p:spPr>
            <a:xfrm>
              <a:off x="0" y="0"/>
              <a:ext cx="3295800" cy="4000500"/>
            </a:xfrm>
            <a:prstGeom prst="roundRect">
              <a:avLst>
                <a:gd fmla="val 5780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342900" y="342900"/>
              <a:ext cx="533400" cy="533400"/>
            </a:xfrm>
            <a:prstGeom prst="ellipse">
              <a:avLst/>
            </a:prstGeom>
            <a:solidFill>
              <a:srgbClr val="E2EFE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2"/>
            <p:cNvSpPr txBox="1"/>
            <p:nvPr/>
          </p:nvSpPr>
          <p:spPr>
            <a:xfrm>
              <a:off x="304800" y="342773"/>
              <a:ext cx="533400" cy="53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600">
                  <a:solidFill>
                    <a:srgbClr val="2E7D32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eco</a:t>
              </a:r>
              <a:endParaRPr sz="2600">
                <a:solidFill>
                  <a:srgbClr val="2E7D32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</p:txBody>
        </p:sp>
        <p:sp>
          <p:nvSpPr>
            <p:cNvPr id="105" name="Google Shape;105;p2"/>
            <p:cNvSpPr txBox="1"/>
            <p:nvPr/>
          </p:nvSpPr>
          <p:spPr>
            <a:xfrm>
              <a:off x="2286000" y="304800"/>
              <a:ext cx="705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380">
                  <a:solidFill>
                    <a:srgbClr val="CBD5E1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01</a:t>
              </a:r>
              <a:endParaRPr b="1" sz="238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</p:txBody>
        </p:sp>
        <p:sp>
          <p:nvSpPr>
            <p:cNvPr id="106" name="Google Shape;106;p2"/>
            <p:cNvSpPr txBox="1"/>
            <p:nvPr/>
          </p:nvSpPr>
          <p:spPr>
            <a:xfrm>
              <a:off x="304800" y="1238250"/>
              <a:ext cx="2686200" cy="238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rgbClr val="1B3B22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মূল ধারণা</a:t>
              </a:r>
              <a:endParaRPr b="1" sz="2000">
                <a:solidFill>
                  <a:srgbClr val="1B3B22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  <a:p>
              <a:pPr indent="0" lvl="0" marL="0" rtl="0" algn="l"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rPr b="0" lang="en-US" sz="1500">
                  <a:solidFill>
                    <a:srgbClr val="4A5568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উদ্যান ফসল সম্পর্কে জানা।</a:t>
              </a:r>
              <a:endParaRPr b="0" sz="1500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</p:txBody>
        </p:sp>
      </p:grpSp>
      <p:grpSp>
        <p:nvGrpSpPr>
          <p:cNvPr id="107" name="Google Shape;107;p2"/>
          <p:cNvGrpSpPr/>
          <p:nvPr/>
        </p:nvGrpSpPr>
        <p:grpSpPr>
          <a:xfrm>
            <a:off x="4438650" y="2095500"/>
            <a:ext cx="3295800" cy="4000500"/>
            <a:chOff x="0" y="0"/>
            <a:chExt cx="3295800" cy="4000500"/>
          </a:xfrm>
        </p:grpSpPr>
        <p:sp>
          <p:nvSpPr>
            <p:cNvPr id="108" name="Google Shape;108;p2"/>
            <p:cNvSpPr/>
            <p:nvPr/>
          </p:nvSpPr>
          <p:spPr>
            <a:xfrm>
              <a:off x="0" y="0"/>
              <a:ext cx="3295800" cy="4000500"/>
            </a:xfrm>
            <a:prstGeom prst="roundRect">
              <a:avLst>
                <a:gd fmla="val 5780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342900" y="342900"/>
              <a:ext cx="533400" cy="533400"/>
            </a:xfrm>
            <a:prstGeom prst="ellipse">
              <a:avLst/>
            </a:prstGeom>
            <a:solidFill>
              <a:srgbClr val="E2EFE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2"/>
            <p:cNvSpPr txBox="1"/>
            <p:nvPr/>
          </p:nvSpPr>
          <p:spPr>
            <a:xfrm>
              <a:off x="304800" y="342773"/>
              <a:ext cx="533400" cy="53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600">
                  <a:solidFill>
                    <a:srgbClr val="2E7D32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category</a:t>
              </a:r>
              <a:endParaRPr sz="2600">
                <a:solidFill>
                  <a:srgbClr val="2E7D32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</p:txBody>
        </p:sp>
        <p:sp>
          <p:nvSpPr>
            <p:cNvPr id="111" name="Google Shape;111;p2"/>
            <p:cNvSpPr txBox="1"/>
            <p:nvPr/>
          </p:nvSpPr>
          <p:spPr>
            <a:xfrm>
              <a:off x="2286000" y="304800"/>
              <a:ext cx="705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380">
                  <a:solidFill>
                    <a:srgbClr val="CBD5E1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02</a:t>
              </a:r>
              <a:endParaRPr b="1" sz="238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</p:txBody>
        </p:sp>
        <p:sp>
          <p:nvSpPr>
            <p:cNvPr id="112" name="Google Shape;112;p2"/>
            <p:cNvSpPr txBox="1"/>
            <p:nvPr/>
          </p:nvSpPr>
          <p:spPr>
            <a:xfrm>
              <a:off x="304800" y="1238250"/>
              <a:ext cx="2686200" cy="238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rgbClr val="1B3B22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শ্রেণি বিভাগ</a:t>
              </a:r>
              <a:endParaRPr b="1" sz="2000">
                <a:solidFill>
                  <a:srgbClr val="1B3B22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  <a:p>
              <a:pPr indent="0" lvl="0" marL="0" rtl="0" algn="l"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rPr b="0" lang="en-US" sz="1500">
                  <a:solidFill>
                    <a:srgbClr val="4A5568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উদ্যান ফসলের শ্রেনি বিভাগ সম্পর্কে জানা।</a:t>
              </a:r>
              <a:endParaRPr b="0" sz="1500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</p:txBody>
        </p:sp>
      </p:grpSp>
      <p:grpSp>
        <p:nvGrpSpPr>
          <p:cNvPr id="113" name="Google Shape;113;p2"/>
          <p:cNvGrpSpPr/>
          <p:nvPr/>
        </p:nvGrpSpPr>
        <p:grpSpPr>
          <a:xfrm>
            <a:off x="8115300" y="2095500"/>
            <a:ext cx="3295800" cy="4000500"/>
            <a:chOff x="0" y="0"/>
            <a:chExt cx="3295800" cy="4000500"/>
          </a:xfrm>
        </p:grpSpPr>
        <p:sp>
          <p:nvSpPr>
            <p:cNvPr id="114" name="Google Shape;114;p2"/>
            <p:cNvSpPr/>
            <p:nvPr/>
          </p:nvSpPr>
          <p:spPr>
            <a:xfrm>
              <a:off x="0" y="0"/>
              <a:ext cx="3295800" cy="4000500"/>
            </a:xfrm>
            <a:prstGeom prst="roundRect">
              <a:avLst>
                <a:gd fmla="val 5780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342900" y="342900"/>
              <a:ext cx="533400" cy="533400"/>
            </a:xfrm>
            <a:prstGeom prst="ellipse">
              <a:avLst/>
            </a:prstGeom>
            <a:solidFill>
              <a:srgbClr val="E2EFE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2"/>
            <p:cNvSpPr txBox="1"/>
            <p:nvPr/>
          </p:nvSpPr>
          <p:spPr>
            <a:xfrm>
              <a:off x="304800" y="342773"/>
              <a:ext cx="533400" cy="53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600">
                  <a:solidFill>
                    <a:srgbClr val="2E7D32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stars</a:t>
              </a:r>
              <a:endParaRPr sz="2600">
                <a:solidFill>
                  <a:srgbClr val="2E7D32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</p:txBody>
        </p:sp>
        <p:sp>
          <p:nvSpPr>
            <p:cNvPr id="117" name="Google Shape;117;p2"/>
            <p:cNvSpPr txBox="1"/>
            <p:nvPr/>
          </p:nvSpPr>
          <p:spPr>
            <a:xfrm>
              <a:off x="2286000" y="304800"/>
              <a:ext cx="705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380">
                  <a:solidFill>
                    <a:srgbClr val="CBD5E1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03</a:t>
              </a:r>
              <a:endParaRPr b="1" sz="238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</p:txBody>
        </p:sp>
        <p:sp>
          <p:nvSpPr>
            <p:cNvPr id="118" name="Google Shape;118;p2"/>
            <p:cNvSpPr txBox="1"/>
            <p:nvPr/>
          </p:nvSpPr>
          <p:spPr>
            <a:xfrm>
              <a:off x="304800" y="1238250"/>
              <a:ext cx="2686200" cy="238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rgbClr val="1B3B22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গুরুত্ব ও প্রভাব</a:t>
              </a:r>
              <a:endParaRPr b="1" sz="2000">
                <a:solidFill>
                  <a:srgbClr val="1B3B22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  <a:p>
              <a:pPr indent="0" lvl="0" marL="0" rtl="0" algn="l"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rPr b="0" lang="en-US" sz="1500">
                  <a:solidFill>
                    <a:srgbClr val="4A5568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উদ্যান ফসলের গুরুত্ব সম্পর্কে জানা।</a:t>
              </a:r>
              <a:endParaRPr b="0" sz="1500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3"/>
          <p:cNvGrpSpPr/>
          <p:nvPr/>
        </p:nvGrpSpPr>
        <p:grpSpPr>
          <a:xfrm>
            <a:off x="762000" y="476250"/>
            <a:ext cx="6191400" cy="1028700"/>
            <a:chOff x="0" y="0"/>
            <a:chExt cx="6191400" cy="1028700"/>
          </a:xfrm>
        </p:grpSpPr>
        <p:sp>
          <p:nvSpPr>
            <p:cNvPr id="124" name="Google Shape;124;p3"/>
            <p:cNvSpPr/>
            <p:nvPr/>
          </p:nvSpPr>
          <p:spPr>
            <a:xfrm>
              <a:off x="0" y="0"/>
              <a:ext cx="1333500" cy="342900"/>
            </a:xfrm>
            <a:prstGeom prst="roundRect">
              <a:avLst>
                <a:gd fmla="val 50000" name="adj"/>
              </a:avLst>
            </a:prstGeom>
            <a:solidFill>
              <a:srgbClr val="E2EFE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3"/>
            <p:cNvSpPr txBox="1"/>
            <p:nvPr/>
          </p:nvSpPr>
          <p:spPr>
            <a:xfrm>
              <a:off x="0" y="0"/>
              <a:ext cx="13335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300">
                  <a:solidFill>
                    <a:srgbClr val="2E7D32"/>
                  </a:solidFill>
                  <a:latin typeface="Hind Siliguri SemiBold"/>
                  <a:ea typeface="Hind Siliguri SemiBold"/>
                  <a:cs typeface="Hind Siliguri SemiBold"/>
                  <a:sym typeface="Hind Siliguri SemiBold"/>
                </a:rPr>
                <a:t>কৃষি বিজ্ঞান</a:t>
              </a:r>
              <a:endParaRPr b="0" sz="1300">
                <a:solidFill>
                  <a:srgbClr val="2E7D32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endParaRPr>
            </a:p>
          </p:txBody>
        </p:sp>
        <p:sp>
          <p:nvSpPr>
            <p:cNvPr id="126" name="Google Shape;126;p3"/>
            <p:cNvSpPr txBox="1"/>
            <p:nvPr/>
          </p:nvSpPr>
          <p:spPr>
            <a:xfrm>
              <a:off x="0" y="457200"/>
              <a:ext cx="61914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600">
                  <a:solidFill>
                    <a:srgbClr val="1B3B22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সংজ্ঞা: উদ্যান ফসল</a:t>
              </a:r>
              <a:endParaRPr b="1" sz="3600">
                <a:solidFill>
                  <a:srgbClr val="1B3B22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</p:txBody>
        </p:sp>
      </p:grpSp>
      <p:grpSp>
        <p:nvGrpSpPr>
          <p:cNvPr id="127" name="Google Shape;127;p3"/>
          <p:cNvGrpSpPr/>
          <p:nvPr/>
        </p:nvGrpSpPr>
        <p:grpSpPr>
          <a:xfrm>
            <a:off x="762000" y="1714500"/>
            <a:ext cx="6381900" cy="1428900"/>
            <a:chOff x="0" y="0"/>
            <a:chExt cx="6381900" cy="1428900"/>
          </a:xfrm>
        </p:grpSpPr>
        <p:sp>
          <p:nvSpPr>
            <p:cNvPr id="128" name="Google Shape;128;p3"/>
            <p:cNvSpPr/>
            <p:nvPr/>
          </p:nvSpPr>
          <p:spPr>
            <a:xfrm>
              <a:off x="0" y="0"/>
              <a:ext cx="6381900" cy="1428900"/>
            </a:xfrm>
            <a:prstGeom prst="roundRect">
              <a:avLst>
                <a:gd fmla="val 10666" name="adj"/>
              </a:avLst>
            </a:prstGeom>
            <a:solidFill>
              <a:srgbClr val="1B3B22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3"/>
            <p:cNvSpPr txBox="1"/>
            <p:nvPr/>
          </p:nvSpPr>
          <p:spPr>
            <a:xfrm>
              <a:off x="304800" y="228600"/>
              <a:ext cx="5772300" cy="97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600">
                  <a:solidFill>
                    <a:srgbClr val="A3E635"/>
                  </a:solidFill>
                  <a:latin typeface="Hind Siliguri SemiBold"/>
                  <a:ea typeface="Hind Siliguri SemiBold"/>
                  <a:cs typeface="Hind Siliguri SemiBold"/>
                  <a:sym typeface="Hind Siliguri SemiBold"/>
                </a:rPr>
                <a:t>মূল ধারণা</a:t>
              </a:r>
              <a:endParaRPr b="0" sz="1600">
                <a:solidFill>
                  <a:srgbClr val="A3E635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en-US" sz="2000">
                  <a:solidFill>
                    <a:srgbClr val="FFFFFF"/>
                  </a:solidFill>
                  <a:latin typeface="Hind Siliguri Medium"/>
                  <a:ea typeface="Hind Siliguri Medium"/>
                  <a:cs typeface="Hind Siliguri Medium"/>
                  <a:sym typeface="Hind Siliguri Medium"/>
                </a:rPr>
                <a:t>যে ফসল উঁচু জায়গায়, একক পরিচর্যা এবং বেড়া দিয়ে চাষ করা হয় তাকে </a:t>
              </a:r>
              <a:r>
                <a:rPr b="1" lang="en-US" sz="2000">
                  <a:solidFill>
                    <a:srgbClr val="A3E63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উদ্যান ফসল</a:t>
              </a:r>
              <a:r>
                <a:rPr b="0" lang="en-US" sz="2000">
                  <a:solidFill>
                    <a:srgbClr val="FFFFFF"/>
                  </a:solidFill>
                  <a:latin typeface="Hind Siliguri Medium"/>
                  <a:ea typeface="Hind Siliguri Medium"/>
                  <a:cs typeface="Hind Siliguri Medium"/>
                  <a:sym typeface="Hind Siliguri Medium"/>
                </a:rPr>
                <a:t> বলে।</a:t>
              </a:r>
              <a:endParaRPr b="0" sz="2000">
                <a:solidFill>
                  <a:srgbClr val="FFFFFF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endParaRPr>
            </a:p>
          </p:txBody>
        </p:sp>
      </p:grpSp>
      <p:grpSp>
        <p:nvGrpSpPr>
          <p:cNvPr id="130" name="Google Shape;130;p3"/>
          <p:cNvGrpSpPr/>
          <p:nvPr/>
        </p:nvGrpSpPr>
        <p:grpSpPr>
          <a:xfrm>
            <a:off x="762000" y="3381375"/>
            <a:ext cx="6381600" cy="2667000"/>
            <a:chOff x="0" y="0"/>
            <a:chExt cx="6381600" cy="2667000"/>
          </a:xfrm>
        </p:grpSpPr>
        <p:grpSp>
          <p:nvGrpSpPr>
            <p:cNvPr id="131" name="Google Shape;131;p3"/>
            <p:cNvGrpSpPr/>
            <p:nvPr/>
          </p:nvGrpSpPr>
          <p:grpSpPr>
            <a:xfrm>
              <a:off x="0" y="0"/>
              <a:ext cx="2000100" cy="2667000"/>
              <a:chOff x="0" y="0"/>
              <a:chExt cx="2000100" cy="2667000"/>
            </a:xfrm>
          </p:grpSpPr>
          <p:sp>
            <p:nvSpPr>
              <p:cNvPr id="132" name="Google Shape;132;p3"/>
              <p:cNvSpPr/>
              <p:nvPr/>
            </p:nvSpPr>
            <p:spPr>
              <a:xfrm>
                <a:off x="0" y="0"/>
                <a:ext cx="2000100" cy="2667000"/>
              </a:xfrm>
              <a:prstGeom prst="roundRect">
                <a:avLst>
                  <a:gd fmla="val 5714" name="adj"/>
                </a:avLst>
              </a:prstGeom>
              <a:solidFill>
                <a:srgbClr val="FFFFFF"/>
              </a:solidFill>
              <a:ln cap="flat" cmpd="sng" w="9525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" name="Google Shape;133;p3"/>
              <p:cNvSpPr/>
              <p:nvPr/>
            </p:nvSpPr>
            <p:spPr>
              <a:xfrm>
                <a:off x="219075" y="219075"/>
                <a:ext cx="419100" cy="419100"/>
              </a:xfrm>
              <a:prstGeom prst="ellipse">
                <a:avLst/>
              </a:prstGeom>
              <a:solidFill>
                <a:srgbClr val="E2EFE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" name="Google Shape;134;p3"/>
              <p:cNvSpPr txBox="1"/>
              <p:nvPr/>
            </p:nvSpPr>
            <p:spPr>
              <a:xfrm>
                <a:off x="219075" y="248285"/>
                <a:ext cx="4191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rgbClr val="2E7D32"/>
                    </a:solidFill>
                    <a:latin typeface="Material Icons"/>
                    <a:ea typeface="Material Icons"/>
                    <a:cs typeface="Material Icons"/>
                    <a:sym typeface="Material Icons"/>
                  </a:rPr>
                  <a:t>landscape</a:t>
                </a:r>
                <a:endParaRPr sz="2000">
                  <a:solidFill>
                    <a:srgbClr val="2E7D32"/>
                  </a:solidFill>
                  <a:latin typeface="Material Icons"/>
                  <a:ea typeface="Material Icons"/>
                  <a:cs typeface="Material Icons"/>
                  <a:sym typeface="Material Icons"/>
                </a:endParaRPr>
              </a:p>
            </p:txBody>
          </p:sp>
          <p:sp>
            <p:nvSpPr>
              <p:cNvPr id="135" name="Google Shape;135;p3"/>
              <p:cNvSpPr txBox="1"/>
              <p:nvPr/>
            </p:nvSpPr>
            <p:spPr>
              <a:xfrm>
                <a:off x="190500" y="857250"/>
                <a:ext cx="1619100" cy="16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800">
                    <a:solidFill>
                      <a:srgbClr val="1B3B22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উঁচু জায়গা</a:t>
                </a:r>
                <a:endParaRPr b="1" sz="1800">
                  <a:solidFill>
                    <a:srgbClr val="1B3B22"/>
                  </a:solidFill>
                  <a:latin typeface="Hind Siliguri"/>
                  <a:ea typeface="Hind Siliguri"/>
                  <a:cs typeface="Hind Siliguri"/>
                  <a:sym typeface="Hind Siliguri"/>
                </a:endParaRPr>
              </a:p>
              <a:p>
                <a:pPr indent="0" lvl="0" marL="0" rtl="0" algn="l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US" sz="1300">
                    <a:solidFill>
                      <a:srgbClr val="4A5568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বন্যা মুক্ত ও জলনিকাশ সুবিধাযুক্ত উঁচু জমিতে এটি চাষ করা হয়।</a:t>
                </a:r>
                <a:endParaRPr sz="1300">
                  <a:solidFill>
                    <a:srgbClr val="4A5568"/>
                  </a:solidFill>
                  <a:latin typeface="Hind Siliguri"/>
                  <a:ea typeface="Hind Siliguri"/>
                  <a:cs typeface="Hind Siliguri"/>
                  <a:sym typeface="Hind Siliguri"/>
                </a:endParaRPr>
              </a:p>
            </p:txBody>
          </p:sp>
        </p:grpSp>
        <p:grpSp>
          <p:nvGrpSpPr>
            <p:cNvPr id="136" name="Google Shape;136;p3"/>
            <p:cNvGrpSpPr/>
            <p:nvPr/>
          </p:nvGrpSpPr>
          <p:grpSpPr>
            <a:xfrm>
              <a:off x="2190750" y="0"/>
              <a:ext cx="2000100" cy="2667000"/>
              <a:chOff x="0" y="0"/>
              <a:chExt cx="2000100" cy="2667000"/>
            </a:xfrm>
          </p:grpSpPr>
          <p:sp>
            <p:nvSpPr>
              <p:cNvPr id="137" name="Google Shape;137;p3"/>
              <p:cNvSpPr/>
              <p:nvPr/>
            </p:nvSpPr>
            <p:spPr>
              <a:xfrm>
                <a:off x="0" y="0"/>
                <a:ext cx="2000100" cy="2667000"/>
              </a:xfrm>
              <a:prstGeom prst="roundRect">
                <a:avLst>
                  <a:gd fmla="val 5714" name="adj"/>
                </a:avLst>
              </a:prstGeom>
              <a:solidFill>
                <a:srgbClr val="FFFFFF"/>
              </a:solidFill>
              <a:ln cap="flat" cmpd="sng" w="9525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" name="Google Shape;138;p3"/>
              <p:cNvSpPr/>
              <p:nvPr/>
            </p:nvSpPr>
            <p:spPr>
              <a:xfrm>
                <a:off x="219075" y="219075"/>
                <a:ext cx="419100" cy="419100"/>
              </a:xfrm>
              <a:prstGeom prst="ellipse">
                <a:avLst/>
              </a:prstGeom>
              <a:solidFill>
                <a:srgbClr val="E2EFE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" name="Google Shape;139;p3"/>
              <p:cNvSpPr txBox="1"/>
              <p:nvPr/>
            </p:nvSpPr>
            <p:spPr>
              <a:xfrm>
                <a:off x="219075" y="248285"/>
                <a:ext cx="4191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rgbClr val="2E7D32"/>
                    </a:solidFill>
                    <a:latin typeface="Material Icons"/>
                    <a:ea typeface="Material Icons"/>
                    <a:cs typeface="Material Icons"/>
                    <a:sym typeface="Material Icons"/>
                  </a:rPr>
                  <a:t>spa</a:t>
                </a:r>
                <a:endParaRPr sz="2000">
                  <a:solidFill>
                    <a:srgbClr val="2E7D32"/>
                  </a:solidFill>
                  <a:latin typeface="Material Icons"/>
                  <a:ea typeface="Material Icons"/>
                  <a:cs typeface="Material Icons"/>
                  <a:sym typeface="Material Icons"/>
                </a:endParaRPr>
              </a:p>
            </p:txBody>
          </p:sp>
          <p:sp>
            <p:nvSpPr>
              <p:cNvPr id="140" name="Google Shape;140;p3"/>
              <p:cNvSpPr txBox="1"/>
              <p:nvPr/>
            </p:nvSpPr>
            <p:spPr>
              <a:xfrm>
                <a:off x="190500" y="857250"/>
                <a:ext cx="1619100" cy="16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800">
                    <a:solidFill>
                      <a:srgbClr val="1B3B22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একক পরিচর্যা</a:t>
                </a:r>
                <a:endParaRPr b="1" sz="1800">
                  <a:solidFill>
                    <a:srgbClr val="1B3B22"/>
                  </a:solidFill>
                  <a:latin typeface="Hind Siliguri"/>
                  <a:ea typeface="Hind Siliguri"/>
                  <a:cs typeface="Hind Siliguri"/>
                  <a:sym typeface="Hind Siliguri"/>
                </a:endParaRPr>
              </a:p>
              <a:p>
                <a:pPr indent="0" lvl="0" marL="0" rtl="0" algn="l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US" sz="1300">
                    <a:solidFill>
                      <a:srgbClr val="4A5568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প্রতিটি গাছের জন্য স্বতন্ত্র ও নিবিড় যত্ন বা পরিচর্যার প্রয়োজন হয়।</a:t>
                </a:r>
                <a:endParaRPr sz="1300">
                  <a:solidFill>
                    <a:srgbClr val="4A5568"/>
                  </a:solidFill>
                  <a:latin typeface="Hind Siliguri"/>
                  <a:ea typeface="Hind Siliguri"/>
                  <a:cs typeface="Hind Siliguri"/>
                  <a:sym typeface="Hind Siliguri"/>
                </a:endParaRPr>
              </a:p>
            </p:txBody>
          </p:sp>
        </p:grpSp>
        <p:grpSp>
          <p:nvGrpSpPr>
            <p:cNvPr id="141" name="Google Shape;141;p3"/>
            <p:cNvGrpSpPr/>
            <p:nvPr/>
          </p:nvGrpSpPr>
          <p:grpSpPr>
            <a:xfrm>
              <a:off x="4381500" y="0"/>
              <a:ext cx="2000100" cy="2667000"/>
              <a:chOff x="0" y="0"/>
              <a:chExt cx="2000100" cy="2667000"/>
            </a:xfrm>
          </p:grpSpPr>
          <p:sp>
            <p:nvSpPr>
              <p:cNvPr id="142" name="Google Shape;142;p3"/>
              <p:cNvSpPr/>
              <p:nvPr/>
            </p:nvSpPr>
            <p:spPr>
              <a:xfrm>
                <a:off x="0" y="0"/>
                <a:ext cx="2000100" cy="2667000"/>
              </a:xfrm>
              <a:prstGeom prst="roundRect">
                <a:avLst>
                  <a:gd fmla="val 5714" name="adj"/>
                </a:avLst>
              </a:prstGeom>
              <a:solidFill>
                <a:srgbClr val="FFFFFF"/>
              </a:solidFill>
              <a:ln cap="flat" cmpd="sng" w="9525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" name="Google Shape;143;p3"/>
              <p:cNvSpPr/>
              <p:nvPr/>
            </p:nvSpPr>
            <p:spPr>
              <a:xfrm>
                <a:off x="219075" y="219075"/>
                <a:ext cx="419100" cy="419100"/>
              </a:xfrm>
              <a:prstGeom prst="ellipse">
                <a:avLst/>
              </a:prstGeom>
              <a:solidFill>
                <a:srgbClr val="E2EFE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" name="Google Shape;144;p3"/>
              <p:cNvSpPr txBox="1"/>
              <p:nvPr/>
            </p:nvSpPr>
            <p:spPr>
              <a:xfrm>
                <a:off x="219075" y="248285"/>
                <a:ext cx="4191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rgbClr val="2E7D32"/>
                    </a:solidFill>
                    <a:latin typeface="Material Icons"/>
                    <a:ea typeface="Material Icons"/>
                    <a:cs typeface="Material Icons"/>
                    <a:sym typeface="Material Icons"/>
                  </a:rPr>
                  <a:t>fence</a:t>
                </a:r>
                <a:endParaRPr sz="2000">
                  <a:solidFill>
                    <a:srgbClr val="2E7D32"/>
                  </a:solidFill>
                  <a:latin typeface="Material Icons"/>
                  <a:ea typeface="Material Icons"/>
                  <a:cs typeface="Material Icons"/>
                  <a:sym typeface="Material Icons"/>
                </a:endParaRPr>
              </a:p>
            </p:txBody>
          </p:sp>
          <p:sp>
            <p:nvSpPr>
              <p:cNvPr id="145" name="Google Shape;145;p3"/>
              <p:cNvSpPr txBox="1"/>
              <p:nvPr/>
            </p:nvSpPr>
            <p:spPr>
              <a:xfrm>
                <a:off x="190500" y="857250"/>
                <a:ext cx="1619100" cy="16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800">
                    <a:solidFill>
                      <a:srgbClr val="1B3B22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বেড়া দিয়ে চাষ</a:t>
                </a:r>
                <a:endParaRPr b="1" sz="1800">
                  <a:solidFill>
                    <a:srgbClr val="1B3B22"/>
                  </a:solidFill>
                  <a:latin typeface="Hind Siliguri"/>
                  <a:ea typeface="Hind Siliguri"/>
                  <a:cs typeface="Hind Siliguri"/>
                  <a:sym typeface="Hind Siliguri"/>
                </a:endParaRPr>
              </a:p>
              <a:p>
                <a:pPr indent="0" lvl="0" marL="0" rtl="0" algn="l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US" sz="1300">
                    <a:solidFill>
                      <a:srgbClr val="4A5568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সুরক্ষার জন্য নির্ধারিত সীমানায় বেড়া বা নিরাপত্তা নিশ্চিত করে চাষ করা হয়।</a:t>
                </a:r>
                <a:endParaRPr sz="1300">
                  <a:solidFill>
                    <a:srgbClr val="4A5568"/>
                  </a:solidFill>
                  <a:latin typeface="Hind Siliguri"/>
                  <a:ea typeface="Hind Siliguri"/>
                  <a:cs typeface="Hind Siliguri"/>
                  <a:sym typeface="Hind Siliguri"/>
                </a:endParaRPr>
              </a:p>
            </p:txBody>
          </p:sp>
        </p:grpSp>
      </p:grpSp>
      <p:pic>
        <p:nvPicPr>
          <p:cNvPr descr="A beautiful, lush green horticultural farm with raised plant beds, neat fence borders, vegetables and fruits growing under bright natural sunlight, modern clean agriculture style." id="146" name="Google Shape;146;p3"/>
          <p:cNvPicPr preferRelativeResize="0"/>
          <p:nvPr/>
        </p:nvPicPr>
        <p:blipFill rotWithShape="1">
          <a:blip r:embed="rId4">
            <a:alphaModFix/>
          </a:blip>
          <a:srcRect b="9376" l="0" r="0" t="9376"/>
          <a:stretch/>
        </p:blipFill>
        <p:spPr>
          <a:xfrm>
            <a:off x="7429500" y="1714500"/>
            <a:ext cx="4000500" cy="4333800"/>
          </a:xfrm>
          <a:prstGeom prst="roundRect">
            <a:avLst>
              <a:gd fmla="val 3809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h55d5914cefee0656_0_6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2" name="Google Shape;152;h55d5914cefee0656_0_672"/>
          <p:cNvGrpSpPr/>
          <p:nvPr/>
        </p:nvGrpSpPr>
        <p:grpSpPr>
          <a:xfrm>
            <a:off x="762000" y="428625"/>
            <a:ext cx="8572500" cy="1200300"/>
            <a:chOff x="0" y="0"/>
            <a:chExt cx="8572500" cy="1200300"/>
          </a:xfrm>
        </p:grpSpPr>
        <p:sp>
          <p:nvSpPr>
            <p:cNvPr id="153" name="Google Shape;153;h55d5914cefee0656_0_672"/>
            <p:cNvSpPr/>
            <p:nvPr/>
          </p:nvSpPr>
          <p:spPr>
            <a:xfrm>
              <a:off x="0" y="0"/>
              <a:ext cx="1333500" cy="342900"/>
            </a:xfrm>
            <a:prstGeom prst="roundRect">
              <a:avLst>
                <a:gd fmla="val 50000" name="adj"/>
              </a:avLst>
            </a:prstGeom>
            <a:solidFill>
              <a:srgbClr val="E2EFE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4" name="Google Shape;154;h55d5914cefee0656_0_672"/>
            <p:cNvGrpSpPr/>
            <p:nvPr/>
          </p:nvGrpSpPr>
          <p:grpSpPr>
            <a:xfrm>
              <a:off x="0" y="0"/>
              <a:ext cx="1333500" cy="342900"/>
              <a:chOff x="0" y="0"/>
              <a:chExt cx="1333500" cy="342900"/>
            </a:xfrm>
          </p:grpSpPr>
          <p:sp>
            <p:nvSpPr>
              <p:cNvPr id="155" name="Google Shape;155;h55d5914cefee0656_0_672"/>
              <p:cNvSpPr/>
              <p:nvPr/>
            </p:nvSpPr>
            <p:spPr>
              <a:xfrm>
                <a:off x="0" y="0"/>
                <a:ext cx="1333500" cy="3429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h55d5914cefee0656_0_672"/>
              <p:cNvSpPr txBox="1"/>
              <p:nvPr/>
            </p:nvSpPr>
            <p:spPr>
              <a:xfrm>
                <a:off x="0" y="0"/>
                <a:ext cx="13335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-US" sz="1300">
                    <a:solidFill>
                      <a:srgbClr val="2E7D32"/>
                    </a:solidFill>
                    <a:latin typeface="Hind Siliguri SemiBold"/>
                    <a:ea typeface="Hind Siliguri SemiBold"/>
                    <a:cs typeface="Hind Siliguri SemiBold"/>
                    <a:sym typeface="Hind Siliguri SemiBold"/>
                  </a:rPr>
                  <a:t>কৃষি বিজ্ঞান</a:t>
                </a:r>
                <a:endParaRPr b="0" sz="1300">
                  <a:solidFill>
                    <a:srgbClr val="2E7D32"/>
                  </a:solidFill>
                  <a:latin typeface="Hind Siliguri SemiBold"/>
                  <a:ea typeface="Hind Siliguri SemiBold"/>
                  <a:cs typeface="Hind Siliguri SemiBold"/>
                  <a:sym typeface="Hind Siliguri SemiBold"/>
                </a:endParaRPr>
              </a:p>
            </p:txBody>
          </p:sp>
        </p:grpSp>
        <p:grpSp>
          <p:nvGrpSpPr>
            <p:cNvPr id="157" name="Google Shape;157;h55d5914cefee0656_0_672"/>
            <p:cNvGrpSpPr/>
            <p:nvPr/>
          </p:nvGrpSpPr>
          <p:grpSpPr>
            <a:xfrm>
              <a:off x="0" y="400050"/>
              <a:ext cx="7620000" cy="476400"/>
              <a:chOff x="0" y="0"/>
              <a:chExt cx="7620000" cy="476400"/>
            </a:xfrm>
          </p:grpSpPr>
          <p:sp>
            <p:nvSpPr>
              <p:cNvPr id="158" name="Google Shape;158;h55d5914cefee0656_0_672"/>
              <p:cNvSpPr/>
              <p:nvPr/>
            </p:nvSpPr>
            <p:spPr>
              <a:xfrm>
                <a:off x="0" y="0"/>
                <a:ext cx="7620000" cy="4764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" name="Google Shape;159;h55d5914cefee0656_0_672"/>
              <p:cNvSpPr txBox="1"/>
              <p:nvPr/>
            </p:nvSpPr>
            <p:spPr>
              <a:xfrm>
                <a:off x="0" y="0"/>
                <a:ext cx="7620000" cy="476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2960">
                    <a:solidFill>
                      <a:srgbClr val="1B3B22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শ্রেণি বিভাগ: উদ্যান ফসল</a:t>
                </a:r>
                <a:endParaRPr b="1" sz="2960">
                  <a:solidFill>
                    <a:srgbClr val="1B3B22"/>
                  </a:solidFill>
                  <a:latin typeface="Hind Siliguri"/>
                  <a:ea typeface="Hind Siliguri"/>
                  <a:cs typeface="Hind Siliguri"/>
                  <a:sym typeface="Hind Siliguri"/>
                </a:endParaRPr>
              </a:p>
            </p:txBody>
          </p:sp>
        </p:grpSp>
        <p:grpSp>
          <p:nvGrpSpPr>
            <p:cNvPr id="160" name="Google Shape;160;h55d5914cefee0656_0_672"/>
            <p:cNvGrpSpPr/>
            <p:nvPr/>
          </p:nvGrpSpPr>
          <p:grpSpPr>
            <a:xfrm>
              <a:off x="0" y="914400"/>
              <a:ext cx="8572500" cy="285900"/>
              <a:chOff x="0" y="0"/>
              <a:chExt cx="8572500" cy="285900"/>
            </a:xfrm>
          </p:grpSpPr>
          <p:sp>
            <p:nvSpPr>
              <p:cNvPr id="161" name="Google Shape;161;h55d5914cefee0656_0_672"/>
              <p:cNvSpPr/>
              <p:nvPr/>
            </p:nvSpPr>
            <p:spPr>
              <a:xfrm>
                <a:off x="0" y="0"/>
                <a:ext cx="8572500" cy="2859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" name="Google Shape;162;h55d5914cefee0656_0_672"/>
              <p:cNvSpPr txBox="1"/>
              <p:nvPr/>
            </p:nvSpPr>
            <p:spPr>
              <a:xfrm>
                <a:off x="0" y="0"/>
                <a:ext cx="8572500" cy="285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-US" sz="1500">
                    <a:solidFill>
                      <a:srgbClr val="4A5568"/>
                    </a:solidFill>
                    <a:latin typeface="Hind Siliguri Medium"/>
                    <a:ea typeface="Hind Siliguri Medium"/>
                    <a:cs typeface="Hind Siliguri Medium"/>
                    <a:sym typeface="Hind Siliguri Medium"/>
                  </a:rPr>
                  <a:t>ব্যবহার ও অর্থনৈতিক গুরুত্বের ভিত্তিতে উদ্যান ফসলকে ৪টি প্রধান ভাগে ভাগ করা হয় —</a:t>
                </a:r>
                <a:endParaRPr b="0" sz="1500">
                  <a:solidFill>
                    <a:srgbClr val="4A5568"/>
                  </a:solidFill>
                  <a:latin typeface="Hind Siliguri Medium"/>
                  <a:ea typeface="Hind Siliguri Medium"/>
                  <a:cs typeface="Hind Siliguri Medium"/>
                  <a:sym typeface="Hind Siliguri Medium"/>
                </a:endParaRPr>
              </a:p>
            </p:txBody>
          </p:sp>
        </p:grpSp>
      </p:grpSp>
      <p:grpSp>
        <p:nvGrpSpPr>
          <p:cNvPr id="163" name="Google Shape;163;h55d5914cefee0656_0_672"/>
          <p:cNvGrpSpPr/>
          <p:nvPr/>
        </p:nvGrpSpPr>
        <p:grpSpPr>
          <a:xfrm>
            <a:off x="762000" y="1952625"/>
            <a:ext cx="2495700" cy="4191000"/>
            <a:chOff x="0" y="0"/>
            <a:chExt cx="2495700" cy="4191000"/>
          </a:xfrm>
        </p:grpSpPr>
        <p:sp>
          <p:nvSpPr>
            <p:cNvPr id="164" name="Google Shape;164;h55d5914cefee0656_0_672"/>
            <p:cNvSpPr/>
            <p:nvPr/>
          </p:nvSpPr>
          <p:spPr>
            <a:xfrm>
              <a:off x="0" y="0"/>
              <a:ext cx="2495700" cy="4191000"/>
            </a:xfrm>
            <a:prstGeom prst="roundRect">
              <a:avLst>
                <a:gd fmla="val 7633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h55d5914cefee0656_0_672"/>
            <p:cNvSpPr/>
            <p:nvPr/>
          </p:nvSpPr>
          <p:spPr>
            <a:xfrm>
              <a:off x="266700" y="266700"/>
              <a:ext cx="533400" cy="533400"/>
            </a:xfrm>
            <a:prstGeom prst="ellipse">
              <a:avLst/>
            </a:prstGeom>
            <a:solidFill>
              <a:srgbClr val="E2EFE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66" name="Google Shape;166;h55d5914cefee0656_0_672"/>
            <p:cNvGrpSpPr/>
            <p:nvPr/>
          </p:nvGrpSpPr>
          <p:grpSpPr>
            <a:xfrm>
              <a:off x="266700" y="266700"/>
              <a:ext cx="533400" cy="571373"/>
              <a:chOff x="0" y="0"/>
              <a:chExt cx="533400" cy="571373"/>
            </a:xfrm>
          </p:grpSpPr>
          <p:sp>
            <p:nvSpPr>
              <p:cNvPr id="167" name="Google Shape;167;h55d5914cefee0656_0_672"/>
              <p:cNvSpPr/>
              <p:nvPr/>
            </p:nvSpPr>
            <p:spPr>
              <a:xfrm>
                <a:off x="0" y="0"/>
                <a:ext cx="533400" cy="5334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h55d5914cefee0656_0_672"/>
              <p:cNvSpPr txBox="1"/>
              <p:nvPr/>
            </p:nvSpPr>
            <p:spPr>
              <a:xfrm>
                <a:off x="0" y="37973"/>
                <a:ext cx="5334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-US" sz="2600">
                    <a:solidFill>
                      <a:srgbClr val="2E7D32"/>
                    </a:solidFill>
                    <a:latin typeface="Material Icons"/>
                    <a:ea typeface="Material Icons"/>
                    <a:cs typeface="Material Icons"/>
                    <a:sym typeface="Material Icons"/>
                  </a:rPr>
                  <a:t>nutrition</a:t>
                </a:r>
                <a:endParaRPr b="0" sz="2600">
                  <a:solidFill>
                    <a:srgbClr val="2E7D32"/>
                  </a:solidFill>
                  <a:latin typeface="Material Icons"/>
                  <a:ea typeface="Material Icons"/>
                  <a:cs typeface="Material Icons"/>
                  <a:sym typeface="Material Icons"/>
                </a:endParaRPr>
              </a:p>
            </p:txBody>
          </p:sp>
        </p:grpSp>
        <p:grpSp>
          <p:nvGrpSpPr>
            <p:cNvPr id="169" name="Google Shape;169;h55d5914cefee0656_0_672"/>
            <p:cNvGrpSpPr/>
            <p:nvPr/>
          </p:nvGrpSpPr>
          <p:grpSpPr>
            <a:xfrm>
              <a:off x="1562100" y="266700"/>
              <a:ext cx="666900" cy="381000"/>
              <a:chOff x="0" y="0"/>
              <a:chExt cx="666900" cy="381000"/>
            </a:xfrm>
          </p:grpSpPr>
          <p:sp>
            <p:nvSpPr>
              <p:cNvPr id="170" name="Google Shape;170;h55d5914cefee0656_0_672"/>
              <p:cNvSpPr/>
              <p:nvPr/>
            </p:nvSpPr>
            <p:spPr>
              <a:xfrm>
                <a:off x="0" y="0"/>
                <a:ext cx="666900" cy="3810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h55d5914cefee0656_0_672"/>
              <p:cNvSpPr txBox="1"/>
              <p:nvPr/>
            </p:nvSpPr>
            <p:spPr>
              <a:xfrm>
                <a:off x="0" y="0"/>
                <a:ext cx="666900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2200">
                    <a:solidFill>
                      <a:srgbClr val="CBD5E1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01</a:t>
                </a:r>
                <a:endParaRPr b="1" sz="2200">
                  <a:solidFill>
                    <a:srgbClr val="CBD5E1"/>
                  </a:solidFill>
                  <a:latin typeface="Hind Siliguri"/>
                  <a:ea typeface="Hind Siliguri"/>
                  <a:cs typeface="Hind Siliguri"/>
                  <a:sym typeface="Hind Siliguri"/>
                </a:endParaRPr>
              </a:p>
            </p:txBody>
          </p:sp>
        </p:grpSp>
        <p:grpSp>
          <p:nvGrpSpPr>
            <p:cNvPr id="172" name="Google Shape;172;h55d5914cefee0656_0_672"/>
            <p:cNvGrpSpPr/>
            <p:nvPr/>
          </p:nvGrpSpPr>
          <p:grpSpPr>
            <a:xfrm>
              <a:off x="266700" y="1047750"/>
              <a:ext cx="1962300" cy="2857500"/>
              <a:chOff x="0" y="0"/>
              <a:chExt cx="1962300" cy="2857500"/>
            </a:xfrm>
          </p:grpSpPr>
          <p:sp>
            <p:nvSpPr>
              <p:cNvPr id="173" name="Google Shape;173;h55d5914cefee0656_0_672"/>
              <p:cNvSpPr/>
              <p:nvPr/>
            </p:nvSpPr>
            <p:spPr>
              <a:xfrm>
                <a:off x="0" y="0"/>
                <a:ext cx="1962300" cy="28575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" name="Google Shape;174;h55d5914cefee0656_0_672"/>
              <p:cNvSpPr txBox="1"/>
              <p:nvPr/>
            </p:nvSpPr>
            <p:spPr>
              <a:xfrm>
                <a:off x="0" y="0"/>
                <a:ext cx="1962300" cy="285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2000">
                    <a:solidFill>
                      <a:srgbClr val="1B3B22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ফল ফসল</a:t>
                </a:r>
                <a:endParaRPr b="1" sz="2000">
                  <a:solidFill>
                    <a:srgbClr val="1B3B22"/>
                  </a:solidFill>
                  <a:latin typeface="Hind Siliguri"/>
                  <a:ea typeface="Hind Siliguri"/>
                  <a:cs typeface="Hind Siliguri"/>
                  <a:sym typeface="Hind Siliguri"/>
                </a:endParaRPr>
              </a:p>
              <a:p>
                <a:pPr indent="0" lvl="0" marL="0" rtl="0" algn="l">
                  <a:spcBef>
                    <a:spcPts val="1000"/>
                  </a:spcBef>
                  <a:spcAft>
                    <a:spcPts val="0"/>
                  </a:spcAft>
                  <a:buNone/>
                </a:pPr>
                <a:r>
                  <a:rPr b="0" lang="en-US" sz="1300">
                    <a:solidFill>
                      <a:srgbClr val="4A5568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যেসব উদ্যান ফসল থেকে সুস্বাদু ও পুষ্টিকর ফল পাওয়া যায়।</a:t>
                </a:r>
                <a:endParaRPr b="0" sz="1300">
                  <a:solidFill>
                    <a:srgbClr val="4A5568"/>
                  </a:solidFill>
                  <a:latin typeface="Hind Siliguri"/>
                  <a:ea typeface="Hind Siliguri"/>
                  <a:cs typeface="Hind Siliguri"/>
                  <a:sym typeface="Hind Siliguri"/>
                </a:endParaRPr>
              </a:p>
              <a:p>
                <a:pPr indent="0" lvl="0" marL="0" rtl="0" algn="l">
                  <a:spcBef>
                    <a:spcPts val="800"/>
                  </a:spcBef>
                  <a:spcAft>
                    <a:spcPts val="0"/>
                  </a:spcAft>
                  <a:buNone/>
                </a:pPr>
                <a:r>
                  <a:rPr b="0" lang="en-US" sz="1200">
                    <a:solidFill>
                      <a:srgbClr val="2E7D32"/>
                    </a:solidFill>
                    <a:latin typeface="Hind Siliguri SemiBold"/>
                    <a:ea typeface="Hind Siliguri SemiBold"/>
                    <a:cs typeface="Hind Siliguri SemiBold"/>
                    <a:sym typeface="Hind Siliguri SemiBold"/>
                  </a:rPr>
                  <a:t>উদাহরণ:</a:t>
                </a:r>
                <a:endParaRPr b="0" sz="1200">
                  <a:solidFill>
                    <a:srgbClr val="2E7D32"/>
                  </a:solidFill>
                  <a:latin typeface="Hind Siliguri SemiBold"/>
                  <a:ea typeface="Hind Siliguri SemiBold"/>
                  <a:cs typeface="Hind Siliguri SemiBold"/>
                  <a:sym typeface="Hind Siliguri SemiBold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-US" sz="1200">
                    <a:solidFill>
                      <a:srgbClr val="718096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আম, কাঁঠাল, কলা, লিচু, পেঁপে, পেয়ারা ইত্যাদি।</a:t>
                </a:r>
                <a:endParaRPr b="0" sz="1200">
                  <a:solidFill>
                    <a:srgbClr val="718096"/>
                  </a:solidFill>
                  <a:latin typeface="Hind Siliguri"/>
                  <a:ea typeface="Hind Siliguri"/>
                  <a:cs typeface="Hind Siliguri"/>
                  <a:sym typeface="Hind Siliguri"/>
                </a:endParaRPr>
              </a:p>
            </p:txBody>
          </p:sp>
        </p:grpSp>
      </p:grpSp>
      <p:grpSp>
        <p:nvGrpSpPr>
          <p:cNvPr id="175" name="Google Shape;175;h55d5914cefee0656_0_672"/>
          <p:cNvGrpSpPr/>
          <p:nvPr/>
        </p:nvGrpSpPr>
        <p:grpSpPr>
          <a:xfrm>
            <a:off x="3505200" y="1952625"/>
            <a:ext cx="2495700" cy="4191000"/>
            <a:chOff x="0" y="0"/>
            <a:chExt cx="2495700" cy="4191000"/>
          </a:xfrm>
        </p:grpSpPr>
        <p:sp>
          <p:nvSpPr>
            <p:cNvPr id="176" name="Google Shape;176;h55d5914cefee0656_0_672"/>
            <p:cNvSpPr/>
            <p:nvPr/>
          </p:nvSpPr>
          <p:spPr>
            <a:xfrm>
              <a:off x="0" y="0"/>
              <a:ext cx="2495700" cy="4191000"/>
            </a:xfrm>
            <a:prstGeom prst="roundRect">
              <a:avLst>
                <a:gd fmla="val 7633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h55d5914cefee0656_0_672"/>
            <p:cNvSpPr/>
            <p:nvPr/>
          </p:nvSpPr>
          <p:spPr>
            <a:xfrm>
              <a:off x="266700" y="266700"/>
              <a:ext cx="533400" cy="533400"/>
            </a:xfrm>
            <a:prstGeom prst="ellipse">
              <a:avLst/>
            </a:prstGeom>
            <a:solidFill>
              <a:srgbClr val="E2EFE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78" name="Google Shape;178;h55d5914cefee0656_0_672"/>
            <p:cNvGrpSpPr/>
            <p:nvPr/>
          </p:nvGrpSpPr>
          <p:grpSpPr>
            <a:xfrm>
              <a:off x="266700" y="266700"/>
              <a:ext cx="533400" cy="571373"/>
              <a:chOff x="0" y="0"/>
              <a:chExt cx="533400" cy="571373"/>
            </a:xfrm>
          </p:grpSpPr>
          <p:sp>
            <p:nvSpPr>
              <p:cNvPr id="179" name="Google Shape;179;h55d5914cefee0656_0_672"/>
              <p:cNvSpPr/>
              <p:nvPr/>
            </p:nvSpPr>
            <p:spPr>
              <a:xfrm>
                <a:off x="0" y="0"/>
                <a:ext cx="533400" cy="5334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" name="Google Shape;180;h55d5914cefee0656_0_672"/>
              <p:cNvSpPr txBox="1"/>
              <p:nvPr/>
            </p:nvSpPr>
            <p:spPr>
              <a:xfrm>
                <a:off x="0" y="37973"/>
                <a:ext cx="5334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-US" sz="2600">
                    <a:solidFill>
                      <a:srgbClr val="2E7D32"/>
                    </a:solidFill>
                    <a:latin typeface="Material Icons"/>
                    <a:ea typeface="Material Icons"/>
                    <a:cs typeface="Material Icons"/>
                    <a:sym typeface="Material Icons"/>
                  </a:rPr>
                  <a:t>eco</a:t>
                </a:r>
                <a:endParaRPr b="0" sz="2600">
                  <a:solidFill>
                    <a:srgbClr val="2E7D32"/>
                  </a:solidFill>
                  <a:latin typeface="Material Icons"/>
                  <a:ea typeface="Material Icons"/>
                  <a:cs typeface="Material Icons"/>
                  <a:sym typeface="Material Icons"/>
                </a:endParaRPr>
              </a:p>
            </p:txBody>
          </p:sp>
        </p:grpSp>
        <p:grpSp>
          <p:nvGrpSpPr>
            <p:cNvPr id="181" name="Google Shape;181;h55d5914cefee0656_0_672"/>
            <p:cNvGrpSpPr/>
            <p:nvPr/>
          </p:nvGrpSpPr>
          <p:grpSpPr>
            <a:xfrm>
              <a:off x="1562100" y="266700"/>
              <a:ext cx="666900" cy="381000"/>
              <a:chOff x="0" y="0"/>
              <a:chExt cx="666900" cy="381000"/>
            </a:xfrm>
          </p:grpSpPr>
          <p:sp>
            <p:nvSpPr>
              <p:cNvPr id="182" name="Google Shape;182;h55d5914cefee0656_0_672"/>
              <p:cNvSpPr/>
              <p:nvPr/>
            </p:nvSpPr>
            <p:spPr>
              <a:xfrm>
                <a:off x="0" y="0"/>
                <a:ext cx="666900" cy="3810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h55d5914cefee0656_0_672"/>
              <p:cNvSpPr txBox="1"/>
              <p:nvPr/>
            </p:nvSpPr>
            <p:spPr>
              <a:xfrm>
                <a:off x="0" y="0"/>
                <a:ext cx="666900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2200">
                    <a:solidFill>
                      <a:srgbClr val="CBD5E1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02</a:t>
                </a:r>
                <a:endParaRPr b="1" sz="2200">
                  <a:solidFill>
                    <a:srgbClr val="CBD5E1"/>
                  </a:solidFill>
                  <a:latin typeface="Hind Siliguri"/>
                  <a:ea typeface="Hind Siliguri"/>
                  <a:cs typeface="Hind Siliguri"/>
                  <a:sym typeface="Hind Siliguri"/>
                </a:endParaRPr>
              </a:p>
            </p:txBody>
          </p:sp>
        </p:grpSp>
        <p:grpSp>
          <p:nvGrpSpPr>
            <p:cNvPr id="184" name="Google Shape;184;h55d5914cefee0656_0_672"/>
            <p:cNvGrpSpPr/>
            <p:nvPr/>
          </p:nvGrpSpPr>
          <p:grpSpPr>
            <a:xfrm>
              <a:off x="266700" y="1047750"/>
              <a:ext cx="1962300" cy="2857500"/>
              <a:chOff x="0" y="0"/>
              <a:chExt cx="1962300" cy="2857500"/>
            </a:xfrm>
          </p:grpSpPr>
          <p:sp>
            <p:nvSpPr>
              <p:cNvPr id="185" name="Google Shape;185;h55d5914cefee0656_0_672"/>
              <p:cNvSpPr/>
              <p:nvPr/>
            </p:nvSpPr>
            <p:spPr>
              <a:xfrm>
                <a:off x="0" y="0"/>
                <a:ext cx="1962300" cy="28575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h55d5914cefee0656_0_672"/>
              <p:cNvSpPr txBox="1"/>
              <p:nvPr/>
            </p:nvSpPr>
            <p:spPr>
              <a:xfrm>
                <a:off x="0" y="0"/>
                <a:ext cx="1962300" cy="285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2000">
                    <a:solidFill>
                      <a:srgbClr val="1B3B22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শাকসবজি</a:t>
                </a:r>
                <a:endParaRPr b="1" sz="2000">
                  <a:solidFill>
                    <a:srgbClr val="1B3B22"/>
                  </a:solidFill>
                  <a:latin typeface="Hind Siliguri"/>
                  <a:ea typeface="Hind Siliguri"/>
                  <a:cs typeface="Hind Siliguri"/>
                  <a:sym typeface="Hind Siliguri"/>
                </a:endParaRPr>
              </a:p>
              <a:p>
                <a:pPr indent="0" lvl="0" marL="0" rtl="0" algn="l">
                  <a:spcBef>
                    <a:spcPts val="1000"/>
                  </a:spcBef>
                  <a:spcAft>
                    <a:spcPts val="0"/>
                  </a:spcAft>
                  <a:buNone/>
                </a:pPr>
                <a:r>
                  <a:rPr b="0" lang="en-US" sz="1300">
                    <a:solidFill>
                      <a:srgbClr val="4A5568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তরকারি বা কাঁচা সালাদ হিসেবে গ্রহণযোগ্য উদ্ভিদাংশ।</a:t>
                </a:r>
                <a:endParaRPr b="0" sz="1300">
                  <a:solidFill>
                    <a:srgbClr val="4A5568"/>
                  </a:solidFill>
                  <a:latin typeface="Hind Siliguri"/>
                  <a:ea typeface="Hind Siliguri"/>
                  <a:cs typeface="Hind Siliguri"/>
                  <a:sym typeface="Hind Siliguri"/>
                </a:endParaRPr>
              </a:p>
              <a:p>
                <a:pPr indent="0" lvl="0" marL="0" rtl="0" algn="l">
                  <a:spcBef>
                    <a:spcPts val="800"/>
                  </a:spcBef>
                  <a:spcAft>
                    <a:spcPts val="0"/>
                  </a:spcAft>
                  <a:buNone/>
                </a:pPr>
                <a:r>
                  <a:rPr b="0" lang="en-US" sz="1200">
                    <a:solidFill>
                      <a:srgbClr val="2E7D32"/>
                    </a:solidFill>
                    <a:latin typeface="Hind Siliguri SemiBold"/>
                    <a:ea typeface="Hind Siliguri SemiBold"/>
                    <a:cs typeface="Hind Siliguri SemiBold"/>
                    <a:sym typeface="Hind Siliguri SemiBold"/>
                  </a:rPr>
                  <a:t>উদাহরণ:</a:t>
                </a:r>
                <a:endParaRPr b="0" sz="1200">
                  <a:solidFill>
                    <a:srgbClr val="2E7D32"/>
                  </a:solidFill>
                  <a:latin typeface="Hind Siliguri SemiBold"/>
                  <a:ea typeface="Hind Siliguri SemiBold"/>
                  <a:cs typeface="Hind Siliguri SemiBold"/>
                  <a:sym typeface="Hind Siliguri SemiBold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-US" sz="1200">
                    <a:solidFill>
                      <a:srgbClr val="718096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টমেটো, আলু, বেগুন, পালং শাক, ফুলকপি ইত্যাদি।</a:t>
                </a:r>
                <a:endParaRPr b="0" sz="1200">
                  <a:solidFill>
                    <a:srgbClr val="718096"/>
                  </a:solidFill>
                  <a:latin typeface="Hind Siliguri"/>
                  <a:ea typeface="Hind Siliguri"/>
                  <a:cs typeface="Hind Siliguri"/>
                  <a:sym typeface="Hind Siliguri"/>
                </a:endParaRPr>
              </a:p>
            </p:txBody>
          </p:sp>
        </p:grpSp>
      </p:grpSp>
      <p:grpSp>
        <p:nvGrpSpPr>
          <p:cNvPr id="187" name="Google Shape;187;h55d5914cefee0656_0_672"/>
          <p:cNvGrpSpPr/>
          <p:nvPr/>
        </p:nvGrpSpPr>
        <p:grpSpPr>
          <a:xfrm>
            <a:off x="6248400" y="1952625"/>
            <a:ext cx="2495700" cy="4191000"/>
            <a:chOff x="0" y="0"/>
            <a:chExt cx="2495700" cy="4191000"/>
          </a:xfrm>
        </p:grpSpPr>
        <p:sp>
          <p:nvSpPr>
            <p:cNvPr id="188" name="Google Shape;188;h55d5914cefee0656_0_672"/>
            <p:cNvSpPr/>
            <p:nvPr/>
          </p:nvSpPr>
          <p:spPr>
            <a:xfrm>
              <a:off x="0" y="0"/>
              <a:ext cx="2495700" cy="4191000"/>
            </a:xfrm>
            <a:prstGeom prst="roundRect">
              <a:avLst>
                <a:gd fmla="val 7633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h55d5914cefee0656_0_672"/>
            <p:cNvSpPr/>
            <p:nvPr/>
          </p:nvSpPr>
          <p:spPr>
            <a:xfrm>
              <a:off x="266700" y="266700"/>
              <a:ext cx="533400" cy="533400"/>
            </a:xfrm>
            <a:prstGeom prst="ellipse">
              <a:avLst/>
            </a:prstGeom>
            <a:solidFill>
              <a:srgbClr val="E2EFE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90" name="Google Shape;190;h55d5914cefee0656_0_672"/>
            <p:cNvGrpSpPr/>
            <p:nvPr/>
          </p:nvGrpSpPr>
          <p:grpSpPr>
            <a:xfrm>
              <a:off x="266700" y="266700"/>
              <a:ext cx="533400" cy="571373"/>
              <a:chOff x="0" y="0"/>
              <a:chExt cx="533400" cy="571373"/>
            </a:xfrm>
          </p:grpSpPr>
          <p:sp>
            <p:nvSpPr>
              <p:cNvPr id="191" name="Google Shape;191;h55d5914cefee0656_0_672"/>
              <p:cNvSpPr/>
              <p:nvPr/>
            </p:nvSpPr>
            <p:spPr>
              <a:xfrm>
                <a:off x="0" y="0"/>
                <a:ext cx="533400" cy="5334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h55d5914cefee0656_0_672"/>
              <p:cNvSpPr txBox="1"/>
              <p:nvPr/>
            </p:nvSpPr>
            <p:spPr>
              <a:xfrm>
                <a:off x="0" y="37973"/>
                <a:ext cx="5334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-US" sz="2600">
                    <a:solidFill>
                      <a:srgbClr val="2E7D32"/>
                    </a:solidFill>
                    <a:latin typeface="Material Icons"/>
                    <a:ea typeface="Material Icons"/>
                    <a:cs typeface="Material Icons"/>
                    <a:sym typeface="Material Icons"/>
                  </a:rPr>
                  <a:t>local_florist</a:t>
                </a:r>
                <a:endParaRPr b="0" sz="2600">
                  <a:solidFill>
                    <a:srgbClr val="2E7D32"/>
                  </a:solidFill>
                  <a:latin typeface="Material Icons"/>
                  <a:ea typeface="Material Icons"/>
                  <a:cs typeface="Material Icons"/>
                  <a:sym typeface="Material Icons"/>
                </a:endParaRPr>
              </a:p>
            </p:txBody>
          </p:sp>
        </p:grpSp>
        <p:grpSp>
          <p:nvGrpSpPr>
            <p:cNvPr id="193" name="Google Shape;193;h55d5914cefee0656_0_672"/>
            <p:cNvGrpSpPr/>
            <p:nvPr/>
          </p:nvGrpSpPr>
          <p:grpSpPr>
            <a:xfrm>
              <a:off x="1562100" y="266700"/>
              <a:ext cx="666900" cy="381000"/>
              <a:chOff x="0" y="0"/>
              <a:chExt cx="666900" cy="381000"/>
            </a:xfrm>
          </p:grpSpPr>
          <p:sp>
            <p:nvSpPr>
              <p:cNvPr id="194" name="Google Shape;194;h55d5914cefee0656_0_672"/>
              <p:cNvSpPr/>
              <p:nvPr/>
            </p:nvSpPr>
            <p:spPr>
              <a:xfrm>
                <a:off x="0" y="0"/>
                <a:ext cx="666900" cy="3810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" name="Google Shape;195;h55d5914cefee0656_0_672"/>
              <p:cNvSpPr txBox="1"/>
              <p:nvPr/>
            </p:nvSpPr>
            <p:spPr>
              <a:xfrm>
                <a:off x="0" y="0"/>
                <a:ext cx="666900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2200">
                    <a:solidFill>
                      <a:srgbClr val="CBD5E1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03</a:t>
                </a:r>
                <a:endParaRPr b="1" sz="2200">
                  <a:solidFill>
                    <a:srgbClr val="CBD5E1"/>
                  </a:solidFill>
                  <a:latin typeface="Hind Siliguri"/>
                  <a:ea typeface="Hind Siliguri"/>
                  <a:cs typeface="Hind Siliguri"/>
                  <a:sym typeface="Hind Siliguri"/>
                </a:endParaRPr>
              </a:p>
            </p:txBody>
          </p:sp>
        </p:grpSp>
        <p:grpSp>
          <p:nvGrpSpPr>
            <p:cNvPr id="196" name="Google Shape;196;h55d5914cefee0656_0_672"/>
            <p:cNvGrpSpPr/>
            <p:nvPr/>
          </p:nvGrpSpPr>
          <p:grpSpPr>
            <a:xfrm>
              <a:off x="266700" y="1047750"/>
              <a:ext cx="1962300" cy="2857500"/>
              <a:chOff x="0" y="0"/>
              <a:chExt cx="1962300" cy="2857500"/>
            </a:xfrm>
          </p:grpSpPr>
          <p:sp>
            <p:nvSpPr>
              <p:cNvPr id="197" name="Google Shape;197;h55d5914cefee0656_0_672"/>
              <p:cNvSpPr/>
              <p:nvPr/>
            </p:nvSpPr>
            <p:spPr>
              <a:xfrm>
                <a:off x="0" y="0"/>
                <a:ext cx="1962300" cy="28575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" name="Google Shape;198;h55d5914cefee0656_0_672"/>
              <p:cNvSpPr txBox="1"/>
              <p:nvPr/>
            </p:nvSpPr>
            <p:spPr>
              <a:xfrm>
                <a:off x="0" y="0"/>
                <a:ext cx="1962300" cy="285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2000">
                    <a:solidFill>
                      <a:srgbClr val="1B3B22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ফুল ফসল</a:t>
                </a:r>
                <a:endParaRPr b="1" sz="2000">
                  <a:solidFill>
                    <a:srgbClr val="1B3B22"/>
                  </a:solidFill>
                  <a:latin typeface="Hind Siliguri"/>
                  <a:ea typeface="Hind Siliguri"/>
                  <a:cs typeface="Hind Siliguri"/>
                  <a:sym typeface="Hind Siliguri"/>
                </a:endParaRPr>
              </a:p>
              <a:p>
                <a:pPr indent="0" lvl="0" marL="0" rtl="0" algn="l">
                  <a:spcBef>
                    <a:spcPts val="1000"/>
                  </a:spcBef>
                  <a:spcAft>
                    <a:spcPts val="0"/>
                  </a:spcAft>
                  <a:buNone/>
                </a:pPr>
                <a:r>
                  <a:rPr b="0" lang="en-US" sz="1300">
                    <a:solidFill>
                      <a:srgbClr val="4A5568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সৌন্দর্যবর্ধন ও বাণিজ্যিক উদ্দেশ্যে চাষকৃত ফুল।</a:t>
                </a:r>
                <a:endParaRPr b="0" sz="1300">
                  <a:solidFill>
                    <a:srgbClr val="4A5568"/>
                  </a:solidFill>
                  <a:latin typeface="Hind Siliguri"/>
                  <a:ea typeface="Hind Siliguri"/>
                  <a:cs typeface="Hind Siliguri"/>
                  <a:sym typeface="Hind Siliguri"/>
                </a:endParaRPr>
              </a:p>
              <a:p>
                <a:pPr indent="0" lvl="0" marL="0" rtl="0" algn="l">
                  <a:spcBef>
                    <a:spcPts val="800"/>
                  </a:spcBef>
                  <a:spcAft>
                    <a:spcPts val="0"/>
                  </a:spcAft>
                  <a:buNone/>
                </a:pPr>
                <a:r>
                  <a:rPr b="0" lang="en-US" sz="1200">
                    <a:solidFill>
                      <a:srgbClr val="2E7D32"/>
                    </a:solidFill>
                    <a:latin typeface="Hind Siliguri SemiBold"/>
                    <a:ea typeface="Hind Siliguri SemiBold"/>
                    <a:cs typeface="Hind Siliguri SemiBold"/>
                    <a:sym typeface="Hind Siliguri SemiBold"/>
                  </a:rPr>
                  <a:t>উদাহরণ:</a:t>
                </a:r>
                <a:endParaRPr b="0" sz="1200">
                  <a:solidFill>
                    <a:srgbClr val="2E7D32"/>
                  </a:solidFill>
                  <a:latin typeface="Hind Siliguri SemiBold"/>
                  <a:ea typeface="Hind Siliguri SemiBold"/>
                  <a:cs typeface="Hind Siliguri SemiBold"/>
                  <a:sym typeface="Hind Siliguri SemiBold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-US" sz="1200">
                    <a:solidFill>
                      <a:srgbClr val="718096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গোলাপ, জবা, রজনীগন্ধা, গাদা, গাঁদা, গ্লাডিওলাস ইত্যাদি।</a:t>
                </a:r>
                <a:endParaRPr b="0" sz="1200">
                  <a:solidFill>
                    <a:srgbClr val="718096"/>
                  </a:solidFill>
                  <a:latin typeface="Hind Siliguri"/>
                  <a:ea typeface="Hind Siliguri"/>
                  <a:cs typeface="Hind Siliguri"/>
                  <a:sym typeface="Hind Siliguri"/>
                </a:endParaRPr>
              </a:p>
            </p:txBody>
          </p:sp>
        </p:grpSp>
      </p:grpSp>
      <p:grpSp>
        <p:nvGrpSpPr>
          <p:cNvPr id="199" name="Google Shape;199;h55d5914cefee0656_0_672"/>
          <p:cNvGrpSpPr/>
          <p:nvPr/>
        </p:nvGrpSpPr>
        <p:grpSpPr>
          <a:xfrm>
            <a:off x="8991600" y="1952625"/>
            <a:ext cx="2495700" cy="4191000"/>
            <a:chOff x="0" y="0"/>
            <a:chExt cx="2495700" cy="4191000"/>
          </a:xfrm>
        </p:grpSpPr>
        <p:sp>
          <p:nvSpPr>
            <p:cNvPr id="200" name="Google Shape;200;h55d5914cefee0656_0_672"/>
            <p:cNvSpPr/>
            <p:nvPr/>
          </p:nvSpPr>
          <p:spPr>
            <a:xfrm>
              <a:off x="0" y="0"/>
              <a:ext cx="2495700" cy="4191000"/>
            </a:xfrm>
            <a:prstGeom prst="roundRect">
              <a:avLst>
                <a:gd fmla="val 7633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h55d5914cefee0656_0_672"/>
            <p:cNvSpPr/>
            <p:nvPr/>
          </p:nvSpPr>
          <p:spPr>
            <a:xfrm>
              <a:off x="266700" y="266700"/>
              <a:ext cx="533400" cy="533400"/>
            </a:xfrm>
            <a:prstGeom prst="ellipse">
              <a:avLst/>
            </a:prstGeom>
            <a:solidFill>
              <a:srgbClr val="E2EFE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02" name="Google Shape;202;h55d5914cefee0656_0_672"/>
            <p:cNvGrpSpPr/>
            <p:nvPr/>
          </p:nvGrpSpPr>
          <p:grpSpPr>
            <a:xfrm>
              <a:off x="266700" y="266700"/>
              <a:ext cx="533400" cy="571373"/>
              <a:chOff x="0" y="0"/>
              <a:chExt cx="533400" cy="571373"/>
            </a:xfrm>
          </p:grpSpPr>
          <p:sp>
            <p:nvSpPr>
              <p:cNvPr id="203" name="Google Shape;203;h55d5914cefee0656_0_672"/>
              <p:cNvSpPr/>
              <p:nvPr/>
            </p:nvSpPr>
            <p:spPr>
              <a:xfrm>
                <a:off x="0" y="0"/>
                <a:ext cx="533400" cy="5334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" name="Google Shape;204;h55d5914cefee0656_0_672"/>
              <p:cNvSpPr txBox="1"/>
              <p:nvPr/>
            </p:nvSpPr>
            <p:spPr>
              <a:xfrm>
                <a:off x="0" y="37973"/>
                <a:ext cx="5334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-US" sz="2600">
                    <a:solidFill>
                      <a:srgbClr val="2E7D32"/>
                    </a:solidFill>
                    <a:latin typeface="Material Icons"/>
                    <a:ea typeface="Material Icons"/>
                    <a:cs typeface="Material Icons"/>
                    <a:sym typeface="Material Icons"/>
                  </a:rPr>
                  <a:t>spa</a:t>
                </a:r>
                <a:endParaRPr b="0" sz="2600">
                  <a:solidFill>
                    <a:srgbClr val="2E7D32"/>
                  </a:solidFill>
                  <a:latin typeface="Material Icons"/>
                  <a:ea typeface="Material Icons"/>
                  <a:cs typeface="Material Icons"/>
                  <a:sym typeface="Material Icons"/>
                </a:endParaRPr>
              </a:p>
            </p:txBody>
          </p:sp>
        </p:grpSp>
        <p:grpSp>
          <p:nvGrpSpPr>
            <p:cNvPr id="205" name="Google Shape;205;h55d5914cefee0656_0_672"/>
            <p:cNvGrpSpPr/>
            <p:nvPr/>
          </p:nvGrpSpPr>
          <p:grpSpPr>
            <a:xfrm>
              <a:off x="1562100" y="266700"/>
              <a:ext cx="666900" cy="381000"/>
              <a:chOff x="0" y="0"/>
              <a:chExt cx="666900" cy="381000"/>
            </a:xfrm>
          </p:grpSpPr>
          <p:sp>
            <p:nvSpPr>
              <p:cNvPr id="206" name="Google Shape;206;h55d5914cefee0656_0_672"/>
              <p:cNvSpPr/>
              <p:nvPr/>
            </p:nvSpPr>
            <p:spPr>
              <a:xfrm>
                <a:off x="0" y="0"/>
                <a:ext cx="666900" cy="3810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" name="Google Shape;207;h55d5914cefee0656_0_672"/>
              <p:cNvSpPr txBox="1"/>
              <p:nvPr/>
            </p:nvSpPr>
            <p:spPr>
              <a:xfrm>
                <a:off x="0" y="0"/>
                <a:ext cx="666900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2200">
                    <a:solidFill>
                      <a:srgbClr val="CBD5E1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04</a:t>
                </a:r>
                <a:endParaRPr b="1" sz="2200">
                  <a:solidFill>
                    <a:srgbClr val="CBD5E1"/>
                  </a:solidFill>
                  <a:latin typeface="Hind Siliguri"/>
                  <a:ea typeface="Hind Siliguri"/>
                  <a:cs typeface="Hind Siliguri"/>
                  <a:sym typeface="Hind Siliguri"/>
                </a:endParaRPr>
              </a:p>
            </p:txBody>
          </p:sp>
        </p:grpSp>
        <p:grpSp>
          <p:nvGrpSpPr>
            <p:cNvPr id="208" name="Google Shape;208;h55d5914cefee0656_0_672"/>
            <p:cNvGrpSpPr/>
            <p:nvPr/>
          </p:nvGrpSpPr>
          <p:grpSpPr>
            <a:xfrm>
              <a:off x="266700" y="1047750"/>
              <a:ext cx="1962300" cy="2857500"/>
              <a:chOff x="0" y="0"/>
              <a:chExt cx="1962300" cy="2857500"/>
            </a:xfrm>
          </p:grpSpPr>
          <p:sp>
            <p:nvSpPr>
              <p:cNvPr id="209" name="Google Shape;209;h55d5914cefee0656_0_672"/>
              <p:cNvSpPr/>
              <p:nvPr/>
            </p:nvSpPr>
            <p:spPr>
              <a:xfrm>
                <a:off x="0" y="0"/>
                <a:ext cx="1962300" cy="28575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" name="Google Shape;210;h55d5914cefee0656_0_672"/>
              <p:cNvSpPr txBox="1"/>
              <p:nvPr/>
            </p:nvSpPr>
            <p:spPr>
              <a:xfrm>
                <a:off x="0" y="0"/>
                <a:ext cx="1962300" cy="285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2000">
                    <a:solidFill>
                      <a:srgbClr val="1B3B22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মসলা ফসল</a:t>
                </a:r>
                <a:endParaRPr b="1" sz="2000">
                  <a:solidFill>
                    <a:srgbClr val="1B3B22"/>
                  </a:solidFill>
                  <a:latin typeface="Hind Siliguri"/>
                  <a:ea typeface="Hind Siliguri"/>
                  <a:cs typeface="Hind Siliguri"/>
                  <a:sym typeface="Hind Siliguri"/>
                </a:endParaRPr>
              </a:p>
              <a:p>
                <a:pPr indent="0" lvl="0" marL="0" rtl="0" algn="l">
                  <a:spcBef>
                    <a:spcPts val="1000"/>
                  </a:spcBef>
                  <a:spcAft>
                    <a:spcPts val="0"/>
                  </a:spcAft>
                  <a:buNone/>
                </a:pPr>
                <a:r>
                  <a:rPr b="0" lang="en-US" sz="1300">
                    <a:solidFill>
                      <a:srgbClr val="4A5568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খাদ্যের স্বাদ, গন্ধ ও রঙ বৃদ্ধি করার জন্য ব্যবহৃত ফসল।</a:t>
                </a:r>
                <a:endParaRPr b="0" sz="1300">
                  <a:solidFill>
                    <a:srgbClr val="4A5568"/>
                  </a:solidFill>
                  <a:latin typeface="Hind Siliguri"/>
                  <a:ea typeface="Hind Siliguri"/>
                  <a:cs typeface="Hind Siliguri"/>
                  <a:sym typeface="Hind Siliguri"/>
                </a:endParaRPr>
              </a:p>
              <a:p>
                <a:pPr indent="0" lvl="0" marL="0" rtl="0" algn="l">
                  <a:spcBef>
                    <a:spcPts val="800"/>
                  </a:spcBef>
                  <a:spcAft>
                    <a:spcPts val="0"/>
                  </a:spcAft>
                  <a:buNone/>
                </a:pPr>
                <a:r>
                  <a:rPr b="0" lang="en-US" sz="1200">
                    <a:solidFill>
                      <a:srgbClr val="2E7D32"/>
                    </a:solidFill>
                    <a:latin typeface="Hind Siliguri SemiBold"/>
                    <a:ea typeface="Hind Siliguri SemiBold"/>
                    <a:cs typeface="Hind Siliguri SemiBold"/>
                    <a:sym typeface="Hind Siliguri SemiBold"/>
                  </a:rPr>
                  <a:t>উদাহরণ:</a:t>
                </a:r>
                <a:endParaRPr b="0" sz="1200">
                  <a:solidFill>
                    <a:srgbClr val="2E7D32"/>
                  </a:solidFill>
                  <a:latin typeface="Hind Siliguri SemiBold"/>
                  <a:ea typeface="Hind Siliguri SemiBold"/>
                  <a:cs typeface="Hind Siliguri SemiBold"/>
                  <a:sym typeface="Hind Siliguri SemiBold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-US" sz="1200">
                    <a:solidFill>
                      <a:srgbClr val="718096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পেঁয়াজ, রসুন, আদা, হলুদ, মরিচ, ধনিয়া ইত্যাদি।</a:t>
                </a:r>
                <a:endParaRPr b="0" sz="1200">
                  <a:solidFill>
                    <a:srgbClr val="718096"/>
                  </a:solidFill>
                  <a:latin typeface="Hind Siliguri"/>
                  <a:ea typeface="Hind Siliguri"/>
                  <a:cs typeface="Hind Siliguri"/>
                  <a:sym typeface="Hind Siliguri"/>
                </a:endParaRPr>
              </a:p>
            </p:txBody>
          </p: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" name="Google Shape;215;h55d5914cefee0656_0_1074"/>
          <p:cNvGrpSpPr/>
          <p:nvPr/>
        </p:nvGrpSpPr>
        <p:grpSpPr>
          <a:xfrm>
            <a:off x="762000" y="428625"/>
            <a:ext cx="8572500" cy="1200300"/>
            <a:chOff x="0" y="0"/>
            <a:chExt cx="8572500" cy="1200300"/>
          </a:xfrm>
        </p:grpSpPr>
        <p:sp>
          <p:nvSpPr>
            <p:cNvPr id="216" name="Google Shape;216;h55d5914cefee0656_0_1074"/>
            <p:cNvSpPr/>
            <p:nvPr/>
          </p:nvSpPr>
          <p:spPr>
            <a:xfrm>
              <a:off x="0" y="0"/>
              <a:ext cx="1333500" cy="342900"/>
            </a:xfrm>
            <a:prstGeom prst="roundRect">
              <a:avLst>
                <a:gd fmla="val 50000" name="adj"/>
              </a:avLst>
            </a:prstGeom>
            <a:solidFill>
              <a:srgbClr val="E2EFE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h55d5914cefee0656_0_1074"/>
            <p:cNvSpPr txBox="1"/>
            <p:nvPr/>
          </p:nvSpPr>
          <p:spPr>
            <a:xfrm>
              <a:off x="0" y="0"/>
              <a:ext cx="13335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300">
                  <a:solidFill>
                    <a:srgbClr val="2E7D32"/>
                  </a:solidFill>
                  <a:latin typeface="Hind Siliguri SemiBold"/>
                  <a:ea typeface="Hind Siliguri SemiBold"/>
                  <a:cs typeface="Hind Siliguri SemiBold"/>
                  <a:sym typeface="Hind Siliguri SemiBold"/>
                </a:rPr>
                <a:t>কৃষি বিজ্ঞান</a:t>
              </a:r>
              <a:endParaRPr b="0" sz="1300">
                <a:solidFill>
                  <a:srgbClr val="2E7D32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endParaRPr>
            </a:p>
          </p:txBody>
        </p:sp>
        <p:sp>
          <p:nvSpPr>
            <p:cNvPr id="218" name="Google Shape;218;h55d5914cefee0656_0_1074"/>
            <p:cNvSpPr txBox="1"/>
            <p:nvPr/>
          </p:nvSpPr>
          <p:spPr>
            <a:xfrm>
              <a:off x="0" y="400050"/>
              <a:ext cx="76200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960">
                  <a:solidFill>
                    <a:srgbClr val="1B3B22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উদ্যান ফসলের গুরুত্ব</a:t>
              </a:r>
              <a:endParaRPr b="1" sz="2960">
                <a:solidFill>
                  <a:srgbClr val="1B3B22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</p:txBody>
        </p:sp>
        <p:sp>
          <p:nvSpPr>
            <p:cNvPr id="219" name="Google Shape;219;h55d5914cefee0656_0_1074"/>
            <p:cNvSpPr txBox="1"/>
            <p:nvPr/>
          </p:nvSpPr>
          <p:spPr>
            <a:xfrm>
              <a:off x="0" y="914400"/>
              <a:ext cx="85725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500">
                  <a:solidFill>
                    <a:srgbClr val="4A5568"/>
                  </a:solidFill>
                  <a:latin typeface="Hind Siliguri Medium"/>
                  <a:ea typeface="Hind Siliguri Medium"/>
                  <a:cs typeface="Hind Siliguri Medium"/>
                  <a:sym typeface="Hind Siliguri Medium"/>
                </a:rPr>
                <a:t>মানবধর্মী, অর্থনৈতিক ও পরিবেশগত দিক থেকে ৫টি প্রধান গুরুত্ব —</a:t>
              </a:r>
              <a:endParaRPr b="0" sz="1500">
                <a:solidFill>
                  <a:srgbClr val="4A5568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endParaRPr>
            </a:p>
          </p:txBody>
        </p:sp>
      </p:grpSp>
      <p:grpSp>
        <p:nvGrpSpPr>
          <p:cNvPr id="220" name="Google Shape;220;h55d5914cefee0656_0_1074"/>
          <p:cNvGrpSpPr/>
          <p:nvPr/>
        </p:nvGrpSpPr>
        <p:grpSpPr>
          <a:xfrm>
            <a:off x="762000" y="1952625"/>
            <a:ext cx="3429000" cy="1285800"/>
            <a:chOff x="0" y="0"/>
            <a:chExt cx="3429000" cy="1285800"/>
          </a:xfrm>
        </p:grpSpPr>
        <p:sp>
          <p:nvSpPr>
            <p:cNvPr id="221" name="Google Shape;221;h55d5914cefee0656_0_1074"/>
            <p:cNvSpPr/>
            <p:nvPr/>
          </p:nvSpPr>
          <p:spPr>
            <a:xfrm>
              <a:off x="0" y="0"/>
              <a:ext cx="3429000" cy="1285800"/>
            </a:xfrm>
            <a:prstGeom prst="roundRect">
              <a:avLst>
                <a:gd fmla="val 11851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h55d5914cefee0656_0_1074"/>
            <p:cNvSpPr/>
            <p:nvPr/>
          </p:nvSpPr>
          <p:spPr>
            <a:xfrm>
              <a:off x="228600" y="228600"/>
              <a:ext cx="457200" cy="457200"/>
            </a:xfrm>
            <a:prstGeom prst="ellipse">
              <a:avLst/>
            </a:prstGeom>
            <a:solidFill>
              <a:srgbClr val="E2EFE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h55d5914cefee0656_0_1074"/>
            <p:cNvSpPr txBox="1"/>
            <p:nvPr/>
          </p:nvSpPr>
          <p:spPr>
            <a:xfrm>
              <a:off x="228600" y="263652"/>
              <a:ext cx="4572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rgbClr val="2E7D32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restaurant</a:t>
              </a:r>
              <a:endParaRPr sz="2400">
                <a:solidFill>
                  <a:srgbClr val="2E7D32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</p:txBody>
        </p:sp>
        <p:sp>
          <p:nvSpPr>
            <p:cNvPr id="224" name="Google Shape;224;h55d5914cefee0656_0_1074"/>
            <p:cNvSpPr txBox="1"/>
            <p:nvPr/>
          </p:nvSpPr>
          <p:spPr>
            <a:xfrm>
              <a:off x="2667000" y="152400"/>
              <a:ext cx="5715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50">
                  <a:solidFill>
                    <a:srgbClr val="CBD5E1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01</a:t>
              </a:r>
              <a:endParaRPr b="1" sz="185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</p:txBody>
        </p:sp>
        <p:sp>
          <p:nvSpPr>
            <p:cNvPr id="225" name="Google Shape;225;h55d5914cefee0656_0_1074"/>
            <p:cNvSpPr txBox="1"/>
            <p:nvPr/>
          </p:nvSpPr>
          <p:spPr>
            <a:xfrm>
              <a:off x="800100" y="190500"/>
              <a:ext cx="2381400" cy="80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1B3B22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পুষ্টি ও খাদ্য নিরাপত্তা</a:t>
              </a:r>
              <a:endParaRPr b="1" sz="1800">
                <a:solidFill>
                  <a:srgbClr val="1B3B22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en-US" sz="1300">
                  <a:solidFill>
                    <a:srgbClr val="4A5568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ভিটামিন ও খনিজ উপাদানের প্রধান উৎস, যা স্বাস্থ্য রক্ষায় অপরিহার্য।</a:t>
              </a:r>
              <a:endParaRPr b="0" sz="1300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</p:txBody>
        </p:sp>
      </p:grpSp>
      <p:grpSp>
        <p:nvGrpSpPr>
          <p:cNvPr id="226" name="Google Shape;226;h55d5914cefee0656_0_1074"/>
          <p:cNvGrpSpPr/>
          <p:nvPr/>
        </p:nvGrpSpPr>
        <p:grpSpPr>
          <a:xfrm>
            <a:off x="4381500" y="1952625"/>
            <a:ext cx="3429000" cy="1285800"/>
            <a:chOff x="0" y="0"/>
            <a:chExt cx="3429000" cy="1285800"/>
          </a:xfrm>
        </p:grpSpPr>
        <p:sp>
          <p:nvSpPr>
            <p:cNvPr id="227" name="Google Shape;227;h55d5914cefee0656_0_1074"/>
            <p:cNvSpPr/>
            <p:nvPr/>
          </p:nvSpPr>
          <p:spPr>
            <a:xfrm>
              <a:off x="0" y="0"/>
              <a:ext cx="3429000" cy="1285800"/>
            </a:xfrm>
            <a:prstGeom prst="roundRect">
              <a:avLst>
                <a:gd fmla="val 11851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h55d5914cefee0656_0_1074"/>
            <p:cNvSpPr/>
            <p:nvPr/>
          </p:nvSpPr>
          <p:spPr>
            <a:xfrm>
              <a:off x="228600" y="228600"/>
              <a:ext cx="457200" cy="457200"/>
            </a:xfrm>
            <a:prstGeom prst="ellipse">
              <a:avLst/>
            </a:prstGeom>
            <a:solidFill>
              <a:srgbClr val="E2EFE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h55d5914cefee0656_0_1074"/>
            <p:cNvSpPr txBox="1"/>
            <p:nvPr/>
          </p:nvSpPr>
          <p:spPr>
            <a:xfrm>
              <a:off x="228600" y="263652"/>
              <a:ext cx="4572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rgbClr val="2E7D32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attach_money</a:t>
              </a:r>
              <a:endParaRPr sz="2400">
                <a:solidFill>
                  <a:srgbClr val="2E7D32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</p:txBody>
        </p:sp>
        <p:sp>
          <p:nvSpPr>
            <p:cNvPr id="230" name="Google Shape;230;h55d5914cefee0656_0_1074"/>
            <p:cNvSpPr txBox="1"/>
            <p:nvPr/>
          </p:nvSpPr>
          <p:spPr>
            <a:xfrm>
              <a:off x="2667000" y="152400"/>
              <a:ext cx="5715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50">
                  <a:solidFill>
                    <a:srgbClr val="CBD5E1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02</a:t>
              </a:r>
              <a:endParaRPr b="1" sz="185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</p:txBody>
        </p:sp>
        <p:sp>
          <p:nvSpPr>
            <p:cNvPr id="231" name="Google Shape;231;h55d5914cefee0656_0_1074"/>
            <p:cNvSpPr txBox="1"/>
            <p:nvPr/>
          </p:nvSpPr>
          <p:spPr>
            <a:xfrm>
              <a:off x="800100" y="190500"/>
              <a:ext cx="2381400" cy="80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1B3B22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আর্থিক উপার্জন</a:t>
              </a:r>
              <a:endParaRPr b="1" sz="1800">
                <a:solidFill>
                  <a:srgbClr val="1B3B22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en-US" sz="1300">
                  <a:solidFill>
                    <a:srgbClr val="4A5568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কম জমিতে অধিক লাভজনক ফসল উৎপাদন করে আয় বৃদ্ধি করা যায়।</a:t>
              </a:r>
              <a:endParaRPr b="0" sz="1300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</p:txBody>
        </p:sp>
      </p:grpSp>
      <p:grpSp>
        <p:nvGrpSpPr>
          <p:cNvPr id="232" name="Google Shape;232;h55d5914cefee0656_0_1074"/>
          <p:cNvGrpSpPr/>
          <p:nvPr/>
        </p:nvGrpSpPr>
        <p:grpSpPr>
          <a:xfrm>
            <a:off x="8001000" y="1952625"/>
            <a:ext cx="3429000" cy="1285800"/>
            <a:chOff x="0" y="0"/>
            <a:chExt cx="3429000" cy="1285800"/>
          </a:xfrm>
        </p:grpSpPr>
        <p:sp>
          <p:nvSpPr>
            <p:cNvPr id="233" name="Google Shape;233;h55d5914cefee0656_0_1074"/>
            <p:cNvSpPr/>
            <p:nvPr/>
          </p:nvSpPr>
          <p:spPr>
            <a:xfrm>
              <a:off x="0" y="0"/>
              <a:ext cx="3429000" cy="1285800"/>
            </a:xfrm>
            <a:prstGeom prst="roundRect">
              <a:avLst>
                <a:gd fmla="val 11851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h55d5914cefee0656_0_1074"/>
            <p:cNvSpPr/>
            <p:nvPr/>
          </p:nvSpPr>
          <p:spPr>
            <a:xfrm>
              <a:off x="228600" y="228600"/>
              <a:ext cx="457200" cy="457200"/>
            </a:xfrm>
            <a:prstGeom prst="ellipse">
              <a:avLst/>
            </a:prstGeom>
            <a:solidFill>
              <a:srgbClr val="E2EFE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h55d5914cefee0656_0_1074"/>
            <p:cNvSpPr txBox="1"/>
            <p:nvPr/>
          </p:nvSpPr>
          <p:spPr>
            <a:xfrm>
              <a:off x="228600" y="263652"/>
              <a:ext cx="4572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rgbClr val="2E7D32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work</a:t>
              </a:r>
              <a:endParaRPr sz="2400">
                <a:solidFill>
                  <a:srgbClr val="2E7D32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</p:txBody>
        </p:sp>
        <p:sp>
          <p:nvSpPr>
            <p:cNvPr id="236" name="Google Shape;236;h55d5914cefee0656_0_1074"/>
            <p:cNvSpPr txBox="1"/>
            <p:nvPr/>
          </p:nvSpPr>
          <p:spPr>
            <a:xfrm>
              <a:off x="2667000" y="152400"/>
              <a:ext cx="5715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50">
                  <a:solidFill>
                    <a:srgbClr val="CBD5E1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03</a:t>
              </a:r>
              <a:endParaRPr b="1" sz="185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</p:txBody>
        </p:sp>
        <p:sp>
          <p:nvSpPr>
            <p:cNvPr id="237" name="Google Shape;237;h55d5914cefee0656_0_1074"/>
            <p:cNvSpPr txBox="1"/>
            <p:nvPr/>
          </p:nvSpPr>
          <p:spPr>
            <a:xfrm>
              <a:off x="800100" y="190500"/>
              <a:ext cx="2381400" cy="80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1B3B22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কর্মসংস্থান সৃষ্টি</a:t>
              </a:r>
              <a:endParaRPr b="1" sz="1800">
                <a:solidFill>
                  <a:srgbClr val="1B3B22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en-US" sz="1300">
                  <a:solidFill>
                    <a:srgbClr val="4A5568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চাষাবাদ, পরিচর্যা ও বিপণনে প্রচুর কর্মসংস্থানের সুযোগ ঘটে।</a:t>
              </a:r>
              <a:endParaRPr b="0" sz="1300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</p:txBody>
        </p:sp>
      </p:grpSp>
      <p:grpSp>
        <p:nvGrpSpPr>
          <p:cNvPr id="238" name="Google Shape;238;h55d5914cefee0656_0_1074"/>
          <p:cNvGrpSpPr/>
          <p:nvPr/>
        </p:nvGrpSpPr>
        <p:grpSpPr>
          <a:xfrm>
            <a:off x="2571750" y="3429000"/>
            <a:ext cx="3429000" cy="1285800"/>
            <a:chOff x="0" y="0"/>
            <a:chExt cx="3429000" cy="1285800"/>
          </a:xfrm>
        </p:grpSpPr>
        <p:sp>
          <p:nvSpPr>
            <p:cNvPr id="239" name="Google Shape;239;h55d5914cefee0656_0_1074"/>
            <p:cNvSpPr/>
            <p:nvPr/>
          </p:nvSpPr>
          <p:spPr>
            <a:xfrm>
              <a:off x="0" y="0"/>
              <a:ext cx="3429000" cy="1285800"/>
            </a:xfrm>
            <a:prstGeom prst="roundRect">
              <a:avLst>
                <a:gd fmla="val 11851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h55d5914cefee0656_0_1074"/>
            <p:cNvSpPr/>
            <p:nvPr/>
          </p:nvSpPr>
          <p:spPr>
            <a:xfrm>
              <a:off x="228600" y="228600"/>
              <a:ext cx="457200" cy="457200"/>
            </a:xfrm>
            <a:prstGeom prst="ellipse">
              <a:avLst/>
            </a:prstGeom>
            <a:solidFill>
              <a:srgbClr val="E2EFE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h55d5914cefee0656_0_1074"/>
            <p:cNvSpPr txBox="1"/>
            <p:nvPr/>
          </p:nvSpPr>
          <p:spPr>
            <a:xfrm>
              <a:off x="228600" y="263652"/>
              <a:ext cx="4572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rgbClr val="2E7D32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local_shipping</a:t>
              </a:r>
              <a:endParaRPr sz="2400">
                <a:solidFill>
                  <a:srgbClr val="2E7D32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</p:txBody>
        </p:sp>
        <p:sp>
          <p:nvSpPr>
            <p:cNvPr id="242" name="Google Shape;242;h55d5914cefee0656_0_1074"/>
            <p:cNvSpPr txBox="1"/>
            <p:nvPr/>
          </p:nvSpPr>
          <p:spPr>
            <a:xfrm>
              <a:off x="2667000" y="152400"/>
              <a:ext cx="5715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50">
                  <a:solidFill>
                    <a:srgbClr val="CBD5E1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04</a:t>
              </a:r>
              <a:endParaRPr b="1" sz="185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</p:txBody>
        </p:sp>
        <p:sp>
          <p:nvSpPr>
            <p:cNvPr id="243" name="Google Shape;243;h55d5914cefee0656_0_1074"/>
            <p:cNvSpPr txBox="1"/>
            <p:nvPr/>
          </p:nvSpPr>
          <p:spPr>
            <a:xfrm>
              <a:off x="800100" y="190500"/>
              <a:ext cx="2381400" cy="80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1B3B22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বৈদেশিক মুদ্রা অর্জন</a:t>
              </a:r>
              <a:endParaRPr b="1" sz="1800">
                <a:solidFill>
                  <a:srgbClr val="1B3B22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en-US" sz="1300">
                  <a:solidFill>
                    <a:srgbClr val="4A5568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ফল, সবজি ও প্রক্রিয়াজাত খাদ্য রপ্তানি করে বৈশ্বিক আয় করা সম্ভব।</a:t>
              </a:r>
              <a:endParaRPr b="0" sz="1300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</p:txBody>
        </p:sp>
      </p:grpSp>
      <p:grpSp>
        <p:nvGrpSpPr>
          <p:cNvPr id="244" name="Google Shape;244;h55d5914cefee0656_0_1074"/>
          <p:cNvGrpSpPr/>
          <p:nvPr/>
        </p:nvGrpSpPr>
        <p:grpSpPr>
          <a:xfrm>
            <a:off x="6191250" y="3429000"/>
            <a:ext cx="3429000" cy="1285800"/>
            <a:chOff x="0" y="0"/>
            <a:chExt cx="3429000" cy="1285800"/>
          </a:xfrm>
        </p:grpSpPr>
        <p:sp>
          <p:nvSpPr>
            <p:cNvPr id="245" name="Google Shape;245;h55d5914cefee0656_0_1074"/>
            <p:cNvSpPr/>
            <p:nvPr/>
          </p:nvSpPr>
          <p:spPr>
            <a:xfrm>
              <a:off x="0" y="0"/>
              <a:ext cx="3429000" cy="1285800"/>
            </a:xfrm>
            <a:prstGeom prst="roundRect">
              <a:avLst>
                <a:gd fmla="val 11851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h55d5914cefee0656_0_1074"/>
            <p:cNvSpPr/>
            <p:nvPr/>
          </p:nvSpPr>
          <p:spPr>
            <a:xfrm>
              <a:off x="228600" y="228600"/>
              <a:ext cx="457200" cy="457200"/>
            </a:xfrm>
            <a:prstGeom prst="ellipse">
              <a:avLst/>
            </a:prstGeom>
            <a:solidFill>
              <a:srgbClr val="E2EFE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h55d5914cefee0656_0_1074"/>
            <p:cNvSpPr txBox="1"/>
            <p:nvPr/>
          </p:nvSpPr>
          <p:spPr>
            <a:xfrm>
              <a:off x="228600" y="263652"/>
              <a:ext cx="4572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rgbClr val="2E7D32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filter_vintage</a:t>
              </a:r>
              <a:endParaRPr sz="2400">
                <a:solidFill>
                  <a:srgbClr val="2E7D32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</p:txBody>
        </p:sp>
        <p:sp>
          <p:nvSpPr>
            <p:cNvPr id="248" name="Google Shape;248;h55d5914cefee0656_0_1074"/>
            <p:cNvSpPr txBox="1"/>
            <p:nvPr/>
          </p:nvSpPr>
          <p:spPr>
            <a:xfrm>
              <a:off x="2667000" y="152400"/>
              <a:ext cx="5715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50">
                  <a:solidFill>
                    <a:srgbClr val="CBD5E1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05</a:t>
              </a:r>
              <a:endParaRPr b="1" sz="1850">
                <a:solidFill>
                  <a:srgbClr val="CBD5E1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</p:txBody>
        </p:sp>
        <p:sp>
          <p:nvSpPr>
            <p:cNvPr id="249" name="Google Shape;249;h55d5914cefee0656_0_1074"/>
            <p:cNvSpPr txBox="1"/>
            <p:nvPr/>
          </p:nvSpPr>
          <p:spPr>
            <a:xfrm>
              <a:off x="800100" y="190500"/>
              <a:ext cx="2381400" cy="80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1B3B22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পরিবেশ ও সৌন্দর্য</a:t>
              </a:r>
              <a:endParaRPr b="1" sz="1800">
                <a:solidFill>
                  <a:srgbClr val="1B3B22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en-US" sz="1300">
                  <a:solidFill>
                    <a:srgbClr val="4A5568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পরিবেশের ভারসাম্য রক্ষা এবং প্রাকৃতিক সৌন্দর্য বৃদ্ধিতে সহায়ক।</a:t>
              </a:r>
              <a:endParaRPr b="0" sz="1300">
                <a:solidFill>
                  <a:srgbClr val="4A5568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</p:txBody>
        </p:sp>
      </p:grpSp>
      <p:grpSp>
        <p:nvGrpSpPr>
          <p:cNvPr id="250" name="Google Shape;250;h55d5914cefee0656_0_1074"/>
          <p:cNvGrpSpPr/>
          <p:nvPr/>
        </p:nvGrpSpPr>
        <p:grpSpPr>
          <a:xfrm>
            <a:off x="762000" y="4953000"/>
            <a:ext cx="10668000" cy="1238400"/>
            <a:chOff x="0" y="0"/>
            <a:chExt cx="10668000" cy="1238400"/>
          </a:xfrm>
        </p:grpSpPr>
        <p:sp>
          <p:nvSpPr>
            <p:cNvPr id="251" name="Google Shape;251;h55d5914cefee0656_0_1074"/>
            <p:cNvSpPr/>
            <p:nvPr/>
          </p:nvSpPr>
          <p:spPr>
            <a:xfrm>
              <a:off x="0" y="0"/>
              <a:ext cx="10668000" cy="1238400"/>
            </a:xfrm>
            <a:prstGeom prst="roundRect">
              <a:avLst>
                <a:gd fmla="val 15384" name="adj"/>
              </a:avLst>
            </a:prstGeom>
            <a:solidFill>
              <a:srgbClr val="1B3B22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h55d5914cefee0656_0_1074"/>
            <p:cNvSpPr txBox="1"/>
            <p:nvPr/>
          </p:nvSpPr>
          <p:spPr>
            <a:xfrm>
              <a:off x="304800" y="190500"/>
              <a:ext cx="10058400" cy="85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500">
                  <a:solidFill>
                    <a:srgbClr val="A3E635"/>
                  </a:solidFill>
                  <a:latin typeface="Hind Siliguri SemiBold"/>
                  <a:ea typeface="Hind Siliguri SemiBold"/>
                  <a:cs typeface="Hind Siliguri SemiBold"/>
                  <a:sym typeface="Hind Siliguri SemiBold"/>
                </a:rPr>
                <a:t>সারসংক্ষেপ</a:t>
              </a:r>
              <a:endParaRPr b="0" sz="1500">
                <a:solidFill>
                  <a:srgbClr val="A3E635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b="0" lang="en-US" sz="1800">
                  <a:solidFill>
                    <a:srgbClr val="FFFFFF"/>
                  </a:solidFill>
                  <a:latin typeface="Hind Siliguri Medium"/>
                  <a:ea typeface="Hind Siliguri Medium"/>
                  <a:cs typeface="Hind Siliguri Medium"/>
                  <a:sym typeface="Hind Siliguri Medium"/>
                </a:rPr>
                <a:t>উদ্যান ফসল দেশের পুষ্টির চাহিদা মেটানোর পাশাপাশি জাতীয় অর্থনীতি জোরদার করতে অত্যন্ত গুরুত্বপূর্ণ ভূমিকা পালন করে।</a:t>
              </a:r>
              <a:endParaRPr b="0" sz="1800">
                <a:solidFill>
                  <a:srgbClr val="FFFFFF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h55d5914cefee0656_0_130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7F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8" name="Google Shape;258;h55d5914cefee0656_0_1308"/>
          <p:cNvGrpSpPr/>
          <p:nvPr/>
        </p:nvGrpSpPr>
        <p:grpSpPr>
          <a:xfrm>
            <a:off x="762000" y="428625"/>
            <a:ext cx="8572500" cy="1200300"/>
            <a:chOff x="0" y="0"/>
            <a:chExt cx="8572500" cy="1200300"/>
          </a:xfrm>
        </p:grpSpPr>
        <p:sp>
          <p:nvSpPr>
            <p:cNvPr id="259" name="Google Shape;259;h55d5914cefee0656_0_1308"/>
            <p:cNvSpPr/>
            <p:nvPr/>
          </p:nvSpPr>
          <p:spPr>
            <a:xfrm>
              <a:off x="0" y="0"/>
              <a:ext cx="1333500" cy="342900"/>
            </a:xfrm>
            <a:prstGeom prst="roundRect">
              <a:avLst>
                <a:gd fmla="val 50000" name="adj"/>
              </a:avLst>
            </a:prstGeom>
            <a:solidFill>
              <a:srgbClr val="E2EFE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h55d5914cefee0656_0_1308"/>
            <p:cNvSpPr txBox="1"/>
            <p:nvPr/>
          </p:nvSpPr>
          <p:spPr>
            <a:xfrm>
              <a:off x="0" y="0"/>
              <a:ext cx="13335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300">
                  <a:solidFill>
                    <a:srgbClr val="2E7D32"/>
                  </a:solidFill>
                  <a:latin typeface="Hind Siliguri SemiBold"/>
                  <a:ea typeface="Hind Siliguri SemiBold"/>
                  <a:cs typeface="Hind Siliguri SemiBold"/>
                  <a:sym typeface="Hind Siliguri SemiBold"/>
                </a:rPr>
                <a:t>কৃষি বিজ্ঞান</a:t>
              </a:r>
              <a:endParaRPr b="0" sz="1300">
                <a:solidFill>
                  <a:srgbClr val="2E7D32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endParaRPr>
            </a:p>
          </p:txBody>
        </p:sp>
        <p:sp>
          <p:nvSpPr>
            <p:cNvPr id="261" name="Google Shape;261;h55d5914cefee0656_0_1308"/>
            <p:cNvSpPr txBox="1"/>
            <p:nvPr/>
          </p:nvSpPr>
          <p:spPr>
            <a:xfrm>
              <a:off x="0" y="400050"/>
              <a:ext cx="76200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960">
                  <a:solidFill>
                    <a:srgbClr val="1B3B22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পাঠ মূল্যায়ন</a:t>
              </a:r>
              <a:endParaRPr b="1" sz="2960">
                <a:solidFill>
                  <a:srgbClr val="1B3B22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</p:txBody>
        </p:sp>
        <p:sp>
          <p:nvSpPr>
            <p:cNvPr id="262" name="Google Shape;262;h55d5914cefee0656_0_1308"/>
            <p:cNvSpPr txBox="1"/>
            <p:nvPr/>
          </p:nvSpPr>
          <p:spPr>
            <a:xfrm>
              <a:off x="0" y="914400"/>
              <a:ext cx="85725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500">
                  <a:solidFill>
                    <a:srgbClr val="4A5568"/>
                  </a:solidFill>
                  <a:latin typeface="Hind Siliguri Medium"/>
                  <a:ea typeface="Hind Siliguri Medium"/>
                  <a:cs typeface="Hind Siliguri Medium"/>
                  <a:sym typeface="Hind Siliguri Medium"/>
                </a:rPr>
                <a:t>আজকের আলোচিত বিষয়ের ওপর ভিত্তি করে নিজের অর্জিত জ্ঞান যাচাই করো —</a:t>
              </a:r>
              <a:endParaRPr b="0" sz="1500">
                <a:solidFill>
                  <a:srgbClr val="4A5568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endParaRPr>
            </a:p>
          </p:txBody>
        </p:sp>
      </p:grpSp>
      <p:grpSp>
        <p:nvGrpSpPr>
          <p:cNvPr id="263" name="Google Shape;263;h55d5914cefee0656_0_1308"/>
          <p:cNvGrpSpPr/>
          <p:nvPr/>
        </p:nvGrpSpPr>
        <p:grpSpPr>
          <a:xfrm>
            <a:off x="762000" y="1905000"/>
            <a:ext cx="10668000" cy="762000"/>
            <a:chOff x="0" y="0"/>
            <a:chExt cx="10668000" cy="762000"/>
          </a:xfrm>
        </p:grpSpPr>
        <p:sp>
          <p:nvSpPr>
            <p:cNvPr id="264" name="Google Shape;264;h55d5914cefee0656_0_1308"/>
            <p:cNvSpPr/>
            <p:nvPr/>
          </p:nvSpPr>
          <p:spPr>
            <a:xfrm>
              <a:off x="0" y="0"/>
              <a:ext cx="10668000" cy="762000"/>
            </a:xfrm>
            <a:prstGeom prst="roundRect">
              <a:avLst>
                <a:gd fmla="val 15000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h55d5914cefee0656_0_1308"/>
            <p:cNvSpPr/>
            <p:nvPr/>
          </p:nvSpPr>
          <p:spPr>
            <a:xfrm>
              <a:off x="171450" y="171450"/>
              <a:ext cx="419100" cy="419100"/>
            </a:xfrm>
            <a:prstGeom prst="ellipse">
              <a:avLst/>
            </a:prstGeom>
            <a:solidFill>
              <a:srgbClr val="E2EFE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h55d5914cefee0656_0_1308"/>
            <p:cNvSpPr txBox="1"/>
            <p:nvPr/>
          </p:nvSpPr>
          <p:spPr>
            <a:xfrm>
              <a:off x="171450" y="171450"/>
              <a:ext cx="419100" cy="41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2E7D32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০১</a:t>
              </a:r>
              <a:endParaRPr b="1" sz="1400">
                <a:solidFill>
                  <a:srgbClr val="2E7D32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</p:txBody>
        </p:sp>
        <p:sp>
          <p:nvSpPr>
            <p:cNvPr id="267" name="Google Shape;267;h55d5914cefee0656_0_1308"/>
            <p:cNvSpPr txBox="1"/>
            <p:nvPr/>
          </p:nvSpPr>
          <p:spPr>
            <a:xfrm>
              <a:off x="762000" y="142875"/>
              <a:ext cx="95250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1B3B22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উদ্যান ফসল কাকে বলে?</a:t>
              </a:r>
              <a:endParaRPr b="1" sz="1600">
                <a:solidFill>
                  <a:srgbClr val="1B3B22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300">
                  <a:solidFill>
                    <a:srgbClr val="718096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এর প্রধান বৈশিষ্ট্যগুলি সংক্ষেপে উল্লেখ করো।</a:t>
              </a:r>
              <a:endParaRPr b="0" sz="1300">
                <a:solidFill>
                  <a:srgbClr val="718096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</p:txBody>
        </p:sp>
      </p:grpSp>
      <p:grpSp>
        <p:nvGrpSpPr>
          <p:cNvPr id="268" name="Google Shape;268;h55d5914cefee0656_0_1308"/>
          <p:cNvGrpSpPr/>
          <p:nvPr/>
        </p:nvGrpSpPr>
        <p:grpSpPr>
          <a:xfrm>
            <a:off x="762000" y="2809875"/>
            <a:ext cx="10668000" cy="762000"/>
            <a:chOff x="0" y="0"/>
            <a:chExt cx="10668000" cy="762000"/>
          </a:xfrm>
        </p:grpSpPr>
        <p:sp>
          <p:nvSpPr>
            <p:cNvPr id="269" name="Google Shape;269;h55d5914cefee0656_0_1308"/>
            <p:cNvSpPr/>
            <p:nvPr/>
          </p:nvSpPr>
          <p:spPr>
            <a:xfrm>
              <a:off x="0" y="0"/>
              <a:ext cx="10668000" cy="762000"/>
            </a:xfrm>
            <a:prstGeom prst="roundRect">
              <a:avLst>
                <a:gd fmla="val 15000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h55d5914cefee0656_0_1308"/>
            <p:cNvSpPr/>
            <p:nvPr/>
          </p:nvSpPr>
          <p:spPr>
            <a:xfrm>
              <a:off x="171450" y="171450"/>
              <a:ext cx="419100" cy="419100"/>
            </a:xfrm>
            <a:prstGeom prst="ellipse">
              <a:avLst/>
            </a:prstGeom>
            <a:solidFill>
              <a:srgbClr val="E2EFE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h55d5914cefee0656_0_1308"/>
            <p:cNvSpPr txBox="1"/>
            <p:nvPr/>
          </p:nvSpPr>
          <p:spPr>
            <a:xfrm>
              <a:off x="171450" y="171450"/>
              <a:ext cx="419100" cy="41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2E7D32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০২</a:t>
              </a:r>
              <a:endParaRPr b="1" sz="1400">
                <a:solidFill>
                  <a:srgbClr val="2E7D32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</p:txBody>
        </p:sp>
        <p:sp>
          <p:nvSpPr>
            <p:cNvPr id="272" name="Google Shape;272;h55d5914cefee0656_0_1308"/>
            <p:cNvSpPr txBox="1"/>
            <p:nvPr/>
          </p:nvSpPr>
          <p:spPr>
            <a:xfrm>
              <a:off x="762000" y="142875"/>
              <a:ext cx="95250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1B3B22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উদ্যান ফসলকে কতটি প্রধান ভাগে ভাগ করা যায় ও কী কী?</a:t>
              </a:r>
              <a:endParaRPr b="1" sz="1600">
                <a:solidFill>
                  <a:srgbClr val="1B3B22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300">
                  <a:solidFill>
                    <a:srgbClr val="718096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প্রতিটি ভাগের দুইটি করে উদাহরণ দাও।</a:t>
              </a:r>
              <a:endParaRPr b="0" sz="1300">
                <a:solidFill>
                  <a:srgbClr val="718096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</p:txBody>
        </p:sp>
      </p:grpSp>
      <p:grpSp>
        <p:nvGrpSpPr>
          <p:cNvPr id="273" name="Google Shape;273;h55d5914cefee0656_0_1308"/>
          <p:cNvGrpSpPr/>
          <p:nvPr/>
        </p:nvGrpSpPr>
        <p:grpSpPr>
          <a:xfrm>
            <a:off x="762000" y="3714750"/>
            <a:ext cx="10668000" cy="762000"/>
            <a:chOff x="0" y="0"/>
            <a:chExt cx="10668000" cy="762000"/>
          </a:xfrm>
        </p:grpSpPr>
        <p:sp>
          <p:nvSpPr>
            <p:cNvPr id="274" name="Google Shape;274;h55d5914cefee0656_0_1308"/>
            <p:cNvSpPr/>
            <p:nvPr/>
          </p:nvSpPr>
          <p:spPr>
            <a:xfrm>
              <a:off x="0" y="0"/>
              <a:ext cx="10668000" cy="762000"/>
            </a:xfrm>
            <a:prstGeom prst="roundRect">
              <a:avLst>
                <a:gd fmla="val 15000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h55d5914cefee0656_0_1308"/>
            <p:cNvSpPr/>
            <p:nvPr/>
          </p:nvSpPr>
          <p:spPr>
            <a:xfrm>
              <a:off x="171450" y="171450"/>
              <a:ext cx="419100" cy="419100"/>
            </a:xfrm>
            <a:prstGeom prst="ellipse">
              <a:avLst/>
            </a:prstGeom>
            <a:solidFill>
              <a:srgbClr val="E2EFE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h55d5914cefee0656_0_1308"/>
            <p:cNvSpPr txBox="1"/>
            <p:nvPr/>
          </p:nvSpPr>
          <p:spPr>
            <a:xfrm>
              <a:off x="171450" y="171450"/>
              <a:ext cx="419100" cy="41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2E7D32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০৩</a:t>
              </a:r>
              <a:endParaRPr b="1" sz="1400">
                <a:solidFill>
                  <a:srgbClr val="2E7D32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</p:txBody>
        </p:sp>
        <p:sp>
          <p:nvSpPr>
            <p:cNvPr id="277" name="Google Shape;277;h55d5914cefee0656_0_1308"/>
            <p:cNvSpPr txBox="1"/>
            <p:nvPr/>
          </p:nvSpPr>
          <p:spPr>
            <a:xfrm>
              <a:off x="762000" y="142875"/>
              <a:ext cx="95250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1B3B22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মাঠ ফসল ও উদ্যান ফসলের মধ্যে প্রধান ৩টি পার্থক্য কী কী?</a:t>
              </a:r>
              <a:endParaRPr b="1" sz="1600">
                <a:solidFill>
                  <a:srgbClr val="1B3B22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300">
                  <a:solidFill>
                    <a:srgbClr val="718096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পরিচর্যগত ও জমি নির্বাচনের দিক থেকে বিশ্লেষণ করো।</a:t>
              </a:r>
              <a:endParaRPr b="0" sz="1300">
                <a:solidFill>
                  <a:srgbClr val="718096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</p:txBody>
        </p:sp>
      </p:grpSp>
      <p:grpSp>
        <p:nvGrpSpPr>
          <p:cNvPr id="278" name="Google Shape;278;h55d5914cefee0656_0_1308"/>
          <p:cNvGrpSpPr/>
          <p:nvPr/>
        </p:nvGrpSpPr>
        <p:grpSpPr>
          <a:xfrm>
            <a:off x="762000" y="4619625"/>
            <a:ext cx="10668000" cy="762000"/>
            <a:chOff x="0" y="0"/>
            <a:chExt cx="10668000" cy="762000"/>
          </a:xfrm>
        </p:grpSpPr>
        <p:sp>
          <p:nvSpPr>
            <p:cNvPr id="279" name="Google Shape;279;h55d5914cefee0656_0_1308"/>
            <p:cNvSpPr/>
            <p:nvPr/>
          </p:nvSpPr>
          <p:spPr>
            <a:xfrm>
              <a:off x="0" y="0"/>
              <a:ext cx="10668000" cy="762000"/>
            </a:xfrm>
            <a:prstGeom prst="roundRect">
              <a:avLst>
                <a:gd fmla="val 15000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h55d5914cefee0656_0_1308"/>
            <p:cNvSpPr/>
            <p:nvPr/>
          </p:nvSpPr>
          <p:spPr>
            <a:xfrm>
              <a:off x="171450" y="171450"/>
              <a:ext cx="419100" cy="419100"/>
            </a:xfrm>
            <a:prstGeom prst="ellipse">
              <a:avLst/>
            </a:prstGeom>
            <a:solidFill>
              <a:srgbClr val="E2EFE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h55d5914cefee0656_0_1308"/>
            <p:cNvSpPr txBox="1"/>
            <p:nvPr/>
          </p:nvSpPr>
          <p:spPr>
            <a:xfrm>
              <a:off x="171450" y="171450"/>
              <a:ext cx="419100" cy="41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2E7D32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০৪</a:t>
              </a:r>
              <a:endParaRPr b="1" sz="1400">
                <a:solidFill>
                  <a:srgbClr val="2E7D32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</p:txBody>
        </p:sp>
        <p:sp>
          <p:nvSpPr>
            <p:cNvPr id="282" name="Google Shape;282;h55d5914cefee0656_0_1308"/>
            <p:cNvSpPr txBox="1"/>
            <p:nvPr/>
          </p:nvSpPr>
          <p:spPr>
            <a:xfrm>
              <a:off x="762000" y="142875"/>
              <a:ext cx="95250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1B3B22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মানবধর্মী ও পুষ্টিগত দিক থেকে উদ্যান ফসলের গুরুত্ব ব্যাখ্যা করো।</a:t>
              </a:r>
              <a:endParaRPr b="1" sz="1600">
                <a:solidFill>
                  <a:srgbClr val="1B3B22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300">
                  <a:solidFill>
                    <a:srgbClr val="718096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দৈনন্দিন খাদ্যাভ্যাস ও স্বাস্থ্য সুরক্ষায় এর ভূমিকা লেখো।</a:t>
              </a:r>
              <a:endParaRPr b="0" sz="1300">
                <a:solidFill>
                  <a:srgbClr val="718096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</p:txBody>
        </p:sp>
      </p:grpSp>
      <p:grpSp>
        <p:nvGrpSpPr>
          <p:cNvPr id="283" name="Google Shape;283;h55d5914cefee0656_0_1308"/>
          <p:cNvGrpSpPr/>
          <p:nvPr/>
        </p:nvGrpSpPr>
        <p:grpSpPr>
          <a:xfrm>
            <a:off x="762000" y="5524500"/>
            <a:ext cx="10668000" cy="762000"/>
            <a:chOff x="0" y="0"/>
            <a:chExt cx="10668000" cy="762000"/>
          </a:xfrm>
        </p:grpSpPr>
        <p:sp>
          <p:nvSpPr>
            <p:cNvPr id="284" name="Google Shape;284;h55d5914cefee0656_0_1308"/>
            <p:cNvSpPr/>
            <p:nvPr/>
          </p:nvSpPr>
          <p:spPr>
            <a:xfrm>
              <a:off x="0" y="0"/>
              <a:ext cx="10668000" cy="762000"/>
            </a:xfrm>
            <a:prstGeom prst="roundRect">
              <a:avLst>
                <a:gd fmla="val 15000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h55d5914cefee0656_0_1308"/>
            <p:cNvSpPr/>
            <p:nvPr/>
          </p:nvSpPr>
          <p:spPr>
            <a:xfrm>
              <a:off x="171450" y="171450"/>
              <a:ext cx="419100" cy="419100"/>
            </a:xfrm>
            <a:prstGeom prst="ellipse">
              <a:avLst/>
            </a:prstGeom>
            <a:solidFill>
              <a:srgbClr val="E2EFE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h55d5914cefee0656_0_1308"/>
            <p:cNvSpPr txBox="1"/>
            <p:nvPr/>
          </p:nvSpPr>
          <p:spPr>
            <a:xfrm>
              <a:off x="171450" y="171450"/>
              <a:ext cx="419100" cy="41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2E7D32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০৫</a:t>
              </a:r>
              <a:endParaRPr b="1" sz="1400">
                <a:solidFill>
                  <a:srgbClr val="2E7D32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</p:txBody>
        </p:sp>
        <p:sp>
          <p:nvSpPr>
            <p:cNvPr id="287" name="Google Shape;287;h55d5914cefee0656_0_1308"/>
            <p:cNvSpPr txBox="1"/>
            <p:nvPr/>
          </p:nvSpPr>
          <p:spPr>
            <a:xfrm>
              <a:off x="762000" y="142875"/>
              <a:ext cx="95250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1B3B22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বাংলাদেশের অর্থনীতিতে উদ্যান ফসলের অবদান আলোচনা করো।</a:t>
              </a:r>
              <a:endParaRPr b="1" sz="1600">
                <a:solidFill>
                  <a:srgbClr val="1B3B22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300">
                  <a:solidFill>
                    <a:srgbClr val="718096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বৈদেশিক মুদ্রা অর্জন ও কর্মসংস্থান সৃষ্টির সম্ভাবনা ব্যাখ্যা করো।</a:t>
              </a:r>
              <a:endParaRPr b="0" sz="1300">
                <a:solidFill>
                  <a:srgbClr val="718096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h55d5914cefee0656_0_169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7F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93" name="Google Shape;293;h55d5914cefee0656_0_1698"/>
          <p:cNvGrpSpPr/>
          <p:nvPr/>
        </p:nvGrpSpPr>
        <p:grpSpPr>
          <a:xfrm>
            <a:off x="762000" y="428625"/>
            <a:ext cx="8572500" cy="1200300"/>
            <a:chOff x="0" y="0"/>
            <a:chExt cx="8572500" cy="1200300"/>
          </a:xfrm>
        </p:grpSpPr>
        <p:sp>
          <p:nvSpPr>
            <p:cNvPr id="294" name="Google Shape;294;h55d5914cefee0656_0_1698"/>
            <p:cNvSpPr/>
            <p:nvPr/>
          </p:nvSpPr>
          <p:spPr>
            <a:xfrm>
              <a:off x="0" y="0"/>
              <a:ext cx="1333500" cy="342900"/>
            </a:xfrm>
            <a:prstGeom prst="roundRect">
              <a:avLst>
                <a:gd fmla="val 50000" name="adj"/>
              </a:avLst>
            </a:prstGeom>
            <a:solidFill>
              <a:srgbClr val="E2EFE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h55d5914cefee0656_0_1698"/>
            <p:cNvSpPr txBox="1"/>
            <p:nvPr/>
          </p:nvSpPr>
          <p:spPr>
            <a:xfrm>
              <a:off x="0" y="0"/>
              <a:ext cx="13335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203">
                  <a:solidFill>
                    <a:srgbClr val="2E7D32"/>
                  </a:solidFill>
                  <a:latin typeface="Hind Siliguri SemiBold"/>
                  <a:ea typeface="Hind Siliguri SemiBold"/>
                  <a:cs typeface="Hind Siliguri SemiBold"/>
                  <a:sym typeface="Hind Siliguri SemiBold"/>
                </a:rPr>
                <a:t>কৃষি বিজ্ঞান</a:t>
              </a:r>
              <a:endParaRPr b="0" sz="1203">
                <a:solidFill>
                  <a:srgbClr val="2E7D32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endParaRPr>
            </a:p>
          </p:txBody>
        </p:sp>
        <p:sp>
          <p:nvSpPr>
            <p:cNvPr id="296" name="Google Shape;296;h55d5914cefee0656_0_1698"/>
            <p:cNvSpPr txBox="1"/>
            <p:nvPr/>
          </p:nvSpPr>
          <p:spPr>
            <a:xfrm>
              <a:off x="0" y="400050"/>
              <a:ext cx="76200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960">
                  <a:solidFill>
                    <a:srgbClr val="1B3B22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বাড়তি কাজ &amp; অনুশীলন</a:t>
              </a:r>
              <a:endParaRPr b="1" sz="2960">
                <a:solidFill>
                  <a:srgbClr val="1B3B22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</p:txBody>
        </p:sp>
        <p:sp>
          <p:nvSpPr>
            <p:cNvPr id="297" name="Google Shape;297;h55d5914cefee0656_0_1698"/>
            <p:cNvSpPr txBox="1"/>
            <p:nvPr/>
          </p:nvSpPr>
          <p:spPr>
            <a:xfrm>
              <a:off x="0" y="914400"/>
              <a:ext cx="85725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500">
                  <a:solidFill>
                    <a:srgbClr val="4A5568"/>
                  </a:solidFill>
                  <a:latin typeface="Hind Siliguri Medium"/>
                  <a:ea typeface="Hind Siliguri Medium"/>
                  <a:cs typeface="Hind Siliguri Medium"/>
                  <a:sym typeface="Hind Siliguri Medium"/>
                </a:rPr>
                <a:t>শ্রেণির কাজ শেষে বাড়ি থেকে অনুশীলন করার জন্য নির্দেশাবলী —</a:t>
              </a:r>
              <a:endParaRPr b="0" sz="1500">
                <a:solidFill>
                  <a:srgbClr val="4A5568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endParaRPr>
            </a:p>
          </p:txBody>
        </p:sp>
      </p:grpSp>
      <p:grpSp>
        <p:nvGrpSpPr>
          <p:cNvPr id="298" name="Google Shape;298;h55d5914cefee0656_0_1698"/>
          <p:cNvGrpSpPr/>
          <p:nvPr/>
        </p:nvGrpSpPr>
        <p:grpSpPr>
          <a:xfrm>
            <a:off x="762000" y="1952625"/>
            <a:ext cx="3429000" cy="4134000"/>
            <a:chOff x="0" y="0"/>
            <a:chExt cx="3429000" cy="4134000"/>
          </a:xfrm>
        </p:grpSpPr>
        <p:grpSp>
          <p:nvGrpSpPr>
            <p:cNvPr id="299" name="Google Shape;299;h55d5914cefee0656_0_1698"/>
            <p:cNvGrpSpPr/>
            <p:nvPr/>
          </p:nvGrpSpPr>
          <p:grpSpPr>
            <a:xfrm>
              <a:off x="0" y="0"/>
              <a:ext cx="3429000" cy="1238400"/>
              <a:chOff x="0" y="0"/>
              <a:chExt cx="3429000" cy="1238400"/>
            </a:xfrm>
          </p:grpSpPr>
          <p:sp>
            <p:nvSpPr>
              <p:cNvPr id="300" name="Google Shape;300;h55d5914cefee0656_0_1698"/>
              <p:cNvSpPr/>
              <p:nvPr/>
            </p:nvSpPr>
            <p:spPr>
              <a:xfrm>
                <a:off x="0" y="0"/>
                <a:ext cx="3429000" cy="1238400"/>
              </a:xfrm>
              <a:prstGeom prst="roundRect">
                <a:avLst>
                  <a:gd fmla="val 12307" name="adj"/>
                </a:avLst>
              </a:prstGeom>
              <a:solidFill>
                <a:srgbClr val="FFFFFF"/>
              </a:solidFill>
              <a:ln cap="flat" cmpd="sng" w="14300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" name="Google Shape;301;h55d5914cefee0656_0_1698"/>
              <p:cNvSpPr/>
              <p:nvPr/>
            </p:nvSpPr>
            <p:spPr>
              <a:xfrm>
                <a:off x="190500" y="190500"/>
                <a:ext cx="457200" cy="457200"/>
              </a:xfrm>
              <a:prstGeom prst="ellipse">
                <a:avLst/>
              </a:prstGeom>
              <a:solidFill>
                <a:srgbClr val="E2EFE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" name="Google Shape;302;h55d5914cefee0656_0_1698"/>
              <p:cNvSpPr txBox="1"/>
              <p:nvPr/>
            </p:nvSpPr>
            <p:spPr>
              <a:xfrm>
                <a:off x="190500" y="225552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-US" sz="2400">
                    <a:solidFill>
                      <a:srgbClr val="2E7D32"/>
                    </a:solidFill>
                    <a:latin typeface="Material Icons"/>
                    <a:ea typeface="Material Icons"/>
                    <a:cs typeface="Material Icons"/>
                    <a:sym typeface="Material Icons"/>
                  </a:rPr>
                  <a:t>home_work</a:t>
                </a:r>
                <a:endParaRPr b="0" sz="2400">
                  <a:solidFill>
                    <a:srgbClr val="2E7D32"/>
                  </a:solidFill>
                  <a:latin typeface="Material Icons"/>
                  <a:ea typeface="Material Icons"/>
                  <a:cs typeface="Material Icons"/>
                  <a:sym typeface="Material Icons"/>
                </a:endParaRPr>
              </a:p>
            </p:txBody>
          </p:sp>
          <p:sp>
            <p:nvSpPr>
              <p:cNvPr id="303" name="Google Shape;303;h55d5914cefee0656_0_1698"/>
              <p:cNvSpPr txBox="1"/>
              <p:nvPr/>
            </p:nvSpPr>
            <p:spPr>
              <a:xfrm>
                <a:off x="2857500" y="152400"/>
                <a:ext cx="381000" cy="285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665">
                    <a:solidFill>
                      <a:srgbClr val="2E7D32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০১</a:t>
                </a:r>
                <a:endParaRPr b="1" sz="1665">
                  <a:solidFill>
                    <a:srgbClr val="2E7D32"/>
                  </a:solidFill>
                  <a:latin typeface="Hind Siliguri"/>
                  <a:ea typeface="Hind Siliguri"/>
                  <a:cs typeface="Hind Siliguri"/>
                  <a:sym typeface="Hind Siliguri"/>
                </a:endParaRPr>
              </a:p>
            </p:txBody>
          </p:sp>
          <p:sp>
            <p:nvSpPr>
              <p:cNvPr id="304" name="Google Shape;304;h55d5914cefee0656_0_1698"/>
              <p:cNvSpPr txBox="1"/>
              <p:nvPr/>
            </p:nvSpPr>
            <p:spPr>
              <a:xfrm>
                <a:off x="762000" y="171450"/>
                <a:ext cx="2476500" cy="857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665">
                    <a:solidFill>
                      <a:srgbClr val="1B3B22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চিত্র অঙ্কন</a:t>
                </a:r>
                <a:endParaRPr b="1" sz="1665">
                  <a:solidFill>
                    <a:srgbClr val="1B3B22"/>
                  </a:solidFill>
                  <a:latin typeface="Hind Siliguri"/>
                  <a:ea typeface="Hind Siliguri"/>
                  <a:cs typeface="Hind Siliguri"/>
                  <a:sym typeface="Hind Siliguri"/>
                </a:endParaRPr>
              </a:p>
              <a:p>
                <a:pPr indent="0" lvl="0" marL="0" rtl="0" algn="l">
                  <a:spcBef>
                    <a:spcPts val="400"/>
                  </a:spcBef>
                  <a:spcAft>
                    <a:spcPts val="0"/>
                  </a:spcAft>
                  <a:buNone/>
                </a:pPr>
                <a:r>
                  <a:rPr b="0" lang="en-US" sz="1203">
                    <a:solidFill>
                      <a:srgbClr val="4A5568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একটি আদর্শ উদ্যান ফসলের বাগানের চিহ্নিত চিত্র পোস্টার পেপারে অংকন করে আনবে।</a:t>
                </a:r>
                <a:endParaRPr b="0" sz="1203">
                  <a:solidFill>
                    <a:srgbClr val="4A5568"/>
                  </a:solidFill>
                  <a:latin typeface="Hind Siliguri"/>
                  <a:ea typeface="Hind Siliguri"/>
                  <a:cs typeface="Hind Siliguri"/>
                  <a:sym typeface="Hind Siliguri"/>
                </a:endParaRPr>
              </a:p>
            </p:txBody>
          </p:sp>
        </p:grpSp>
        <p:grpSp>
          <p:nvGrpSpPr>
            <p:cNvPr id="305" name="Google Shape;305;h55d5914cefee0656_0_1698"/>
            <p:cNvGrpSpPr/>
            <p:nvPr/>
          </p:nvGrpSpPr>
          <p:grpSpPr>
            <a:xfrm>
              <a:off x="0" y="1447800"/>
              <a:ext cx="3429000" cy="1238400"/>
              <a:chOff x="0" y="0"/>
              <a:chExt cx="3429000" cy="1238400"/>
            </a:xfrm>
          </p:grpSpPr>
          <p:sp>
            <p:nvSpPr>
              <p:cNvPr id="306" name="Google Shape;306;h55d5914cefee0656_0_1698"/>
              <p:cNvSpPr/>
              <p:nvPr/>
            </p:nvSpPr>
            <p:spPr>
              <a:xfrm>
                <a:off x="0" y="0"/>
                <a:ext cx="3429000" cy="1238400"/>
              </a:xfrm>
              <a:prstGeom prst="roundRect">
                <a:avLst>
                  <a:gd fmla="val 12307" name="adj"/>
                </a:avLst>
              </a:prstGeom>
              <a:solidFill>
                <a:srgbClr val="FFFFFF"/>
              </a:solidFill>
              <a:ln cap="flat" cmpd="sng" w="14300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7" name="Google Shape;307;h55d5914cefee0656_0_1698"/>
              <p:cNvSpPr/>
              <p:nvPr/>
            </p:nvSpPr>
            <p:spPr>
              <a:xfrm>
                <a:off x="190500" y="190500"/>
                <a:ext cx="457200" cy="457200"/>
              </a:xfrm>
              <a:prstGeom prst="ellipse">
                <a:avLst/>
              </a:prstGeom>
              <a:solidFill>
                <a:srgbClr val="E2EFE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8" name="Google Shape;308;h55d5914cefee0656_0_1698"/>
              <p:cNvSpPr txBox="1"/>
              <p:nvPr/>
            </p:nvSpPr>
            <p:spPr>
              <a:xfrm>
                <a:off x="190500" y="225552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-US" sz="2400">
                    <a:solidFill>
                      <a:srgbClr val="2E7D32"/>
                    </a:solidFill>
                    <a:latin typeface="Material Icons"/>
                    <a:ea typeface="Material Icons"/>
                    <a:cs typeface="Material Icons"/>
                    <a:sym typeface="Material Icons"/>
                  </a:rPr>
                  <a:t>assignment</a:t>
                </a:r>
                <a:endParaRPr b="0" sz="2400">
                  <a:solidFill>
                    <a:srgbClr val="2E7D32"/>
                  </a:solidFill>
                  <a:latin typeface="Material Icons"/>
                  <a:ea typeface="Material Icons"/>
                  <a:cs typeface="Material Icons"/>
                  <a:sym typeface="Material Icons"/>
                </a:endParaRPr>
              </a:p>
            </p:txBody>
          </p:sp>
          <p:sp>
            <p:nvSpPr>
              <p:cNvPr id="309" name="Google Shape;309;h55d5914cefee0656_0_1698"/>
              <p:cNvSpPr txBox="1"/>
              <p:nvPr/>
            </p:nvSpPr>
            <p:spPr>
              <a:xfrm>
                <a:off x="2857500" y="152400"/>
                <a:ext cx="381000" cy="285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665">
                    <a:solidFill>
                      <a:srgbClr val="2E7D32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০২</a:t>
                </a:r>
                <a:endParaRPr b="1" sz="1665">
                  <a:solidFill>
                    <a:srgbClr val="2E7D32"/>
                  </a:solidFill>
                  <a:latin typeface="Hind Siliguri"/>
                  <a:ea typeface="Hind Siliguri"/>
                  <a:cs typeface="Hind Siliguri"/>
                  <a:sym typeface="Hind Siliguri"/>
                </a:endParaRPr>
              </a:p>
            </p:txBody>
          </p:sp>
          <p:sp>
            <p:nvSpPr>
              <p:cNvPr id="310" name="Google Shape;310;h55d5914cefee0656_0_1698"/>
              <p:cNvSpPr txBox="1"/>
              <p:nvPr/>
            </p:nvSpPr>
            <p:spPr>
              <a:xfrm>
                <a:off x="762000" y="171450"/>
                <a:ext cx="2476500" cy="857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665">
                    <a:solidFill>
                      <a:srgbClr val="1B3B22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তালিকা প্রস্তুতকরণ</a:t>
                </a:r>
                <a:endParaRPr b="1" sz="1665">
                  <a:solidFill>
                    <a:srgbClr val="1B3B22"/>
                  </a:solidFill>
                  <a:latin typeface="Hind Siliguri"/>
                  <a:ea typeface="Hind Siliguri"/>
                  <a:cs typeface="Hind Siliguri"/>
                  <a:sym typeface="Hind Siliguri"/>
                </a:endParaRPr>
              </a:p>
              <a:p>
                <a:pPr indent="0" lvl="0" marL="0" rtl="0" algn="l">
                  <a:spcBef>
                    <a:spcPts val="400"/>
                  </a:spcBef>
                  <a:spcAft>
                    <a:spcPts val="0"/>
                  </a:spcAft>
                  <a:buNone/>
                </a:pPr>
                <a:r>
                  <a:rPr b="0" lang="en-US" sz="1203">
                    <a:solidFill>
                      <a:srgbClr val="4A5568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তোমার এলাকায় চাষযোগ্য ১০টি উদ্যান ফসলের নাম ও তাদের শ্রেণিবিভাগ ছক আকারে লেখো।</a:t>
                </a:r>
                <a:endParaRPr b="0" sz="1203">
                  <a:solidFill>
                    <a:srgbClr val="4A5568"/>
                  </a:solidFill>
                  <a:latin typeface="Hind Siliguri"/>
                  <a:ea typeface="Hind Siliguri"/>
                  <a:cs typeface="Hind Siliguri"/>
                  <a:sym typeface="Hind Siliguri"/>
                </a:endParaRPr>
              </a:p>
            </p:txBody>
          </p:sp>
        </p:grpSp>
        <p:grpSp>
          <p:nvGrpSpPr>
            <p:cNvPr id="311" name="Google Shape;311;h55d5914cefee0656_0_1698"/>
            <p:cNvGrpSpPr/>
            <p:nvPr/>
          </p:nvGrpSpPr>
          <p:grpSpPr>
            <a:xfrm>
              <a:off x="0" y="2895600"/>
              <a:ext cx="3429000" cy="1238400"/>
              <a:chOff x="0" y="0"/>
              <a:chExt cx="3429000" cy="1238400"/>
            </a:xfrm>
          </p:grpSpPr>
          <p:sp>
            <p:nvSpPr>
              <p:cNvPr id="312" name="Google Shape;312;h55d5914cefee0656_0_1698"/>
              <p:cNvSpPr/>
              <p:nvPr/>
            </p:nvSpPr>
            <p:spPr>
              <a:xfrm>
                <a:off x="0" y="0"/>
                <a:ext cx="3429000" cy="1238400"/>
              </a:xfrm>
              <a:prstGeom prst="roundRect">
                <a:avLst>
                  <a:gd fmla="val 12307" name="adj"/>
                </a:avLst>
              </a:prstGeom>
              <a:solidFill>
                <a:srgbClr val="FFFFFF"/>
              </a:solidFill>
              <a:ln cap="flat" cmpd="sng" w="14300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3" name="Google Shape;313;h55d5914cefee0656_0_1698"/>
              <p:cNvSpPr/>
              <p:nvPr/>
            </p:nvSpPr>
            <p:spPr>
              <a:xfrm>
                <a:off x="190500" y="190500"/>
                <a:ext cx="457200" cy="457200"/>
              </a:xfrm>
              <a:prstGeom prst="ellipse">
                <a:avLst/>
              </a:prstGeom>
              <a:solidFill>
                <a:srgbClr val="E2EFE0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4" name="Google Shape;314;h55d5914cefee0656_0_1698"/>
              <p:cNvSpPr txBox="1"/>
              <p:nvPr/>
            </p:nvSpPr>
            <p:spPr>
              <a:xfrm>
                <a:off x="190500" y="225552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n-US" sz="2400">
                    <a:solidFill>
                      <a:srgbClr val="2E7D32"/>
                    </a:solidFill>
                    <a:latin typeface="Material Icons"/>
                    <a:ea typeface="Material Icons"/>
                    <a:cs typeface="Material Icons"/>
                    <a:sym typeface="Material Icons"/>
                  </a:rPr>
                  <a:t>groups</a:t>
                </a:r>
                <a:endParaRPr b="0" sz="2400">
                  <a:solidFill>
                    <a:srgbClr val="2E7D32"/>
                  </a:solidFill>
                  <a:latin typeface="Material Icons"/>
                  <a:ea typeface="Material Icons"/>
                  <a:cs typeface="Material Icons"/>
                  <a:sym typeface="Material Icons"/>
                </a:endParaRPr>
              </a:p>
            </p:txBody>
          </p:sp>
          <p:sp>
            <p:nvSpPr>
              <p:cNvPr id="315" name="Google Shape;315;h55d5914cefee0656_0_1698"/>
              <p:cNvSpPr txBox="1"/>
              <p:nvPr/>
            </p:nvSpPr>
            <p:spPr>
              <a:xfrm>
                <a:off x="2857500" y="152400"/>
                <a:ext cx="381000" cy="285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665">
                    <a:solidFill>
                      <a:srgbClr val="2E7D32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০৩</a:t>
                </a:r>
                <a:endParaRPr b="1" sz="1665">
                  <a:solidFill>
                    <a:srgbClr val="2E7D32"/>
                  </a:solidFill>
                  <a:latin typeface="Hind Siliguri"/>
                  <a:ea typeface="Hind Siliguri"/>
                  <a:cs typeface="Hind Siliguri"/>
                  <a:sym typeface="Hind Siliguri"/>
                </a:endParaRPr>
              </a:p>
            </p:txBody>
          </p:sp>
          <p:sp>
            <p:nvSpPr>
              <p:cNvPr id="316" name="Google Shape;316;h55d5914cefee0656_0_1698"/>
              <p:cNvSpPr txBox="1"/>
              <p:nvPr/>
            </p:nvSpPr>
            <p:spPr>
              <a:xfrm>
                <a:off x="762000" y="171450"/>
                <a:ext cx="2476500" cy="857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665">
                    <a:solidFill>
                      <a:srgbClr val="1B3B22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দলগত প্রতিবেদন</a:t>
                </a:r>
                <a:endParaRPr b="1" sz="1665">
                  <a:solidFill>
                    <a:srgbClr val="1B3B22"/>
                  </a:solidFill>
                  <a:latin typeface="Hind Siliguri"/>
                  <a:ea typeface="Hind Siliguri"/>
                  <a:cs typeface="Hind Siliguri"/>
                  <a:sym typeface="Hind Siliguri"/>
                </a:endParaRPr>
              </a:p>
              <a:p>
                <a:pPr indent="0" lvl="0" marL="0" rtl="0" algn="l">
                  <a:spcBef>
                    <a:spcPts val="400"/>
                  </a:spcBef>
                  <a:spcAft>
                    <a:spcPts val="0"/>
                  </a:spcAft>
                  <a:buNone/>
                </a:pPr>
                <a:r>
                  <a:rPr b="0" lang="en-US" sz="1203">
                    <a:solidFill>
                      <a:srgbClr val="4A5568"/>
                    </a:solidFill>
                    <a:latin typeface="Hind Siliguri"/>
                    <a:ea typeface="Hind Siliguri"/>
                    <a:cs typeface="Hind Siliguri"/>
                    <a:sym typeface="Hind Siliguri"/>
                  </a:rPr>
                  <a:t>উদ্যান ফসলের অর্থনৈতিক প্রভাব নিয়ে ৫ জনের দলে একটি সংক্ষিপ্ত প্রতিবেদন তৈরি করো।</a:t>
                </a:r>
                <a:endParaRPr b="0" sz="1203">
                  <a:solidFill>
                    <a:srgbClr val="4A5568"/>
                  </a:solidFill>
                  <a:latin typeface="Hind Siliguri"/>
                  <a:ea typeface="Hind Siliguri"/>
                  <a:cs typeface="Hind Siliguri"/>
                  <a:sym typeface="Hind Siliguri"/>
                </a:endParaRPr>
              </a:p>
            </p:txBody>
          </p:sp>
        </p:grpSp>
      </p:grpSp>
      <p:grpSp>
        <p:nvGrpSpPr>
          <p:cNvPr id="317" name="Google Shape;317;h55d5914cefee0656_0_1698"/>
          <p:cNvGrpSpPr/>
          <p:nvPr/>
        </p:nvGrpSpPr>
        <p:grpSpPr>
          <a:xfrm>
            <a:off x="4476750" y="1952625"/>
            <a:ext cx="3143400" cy="4134000"/>
            <a:chOff x="0" y="0"/>
            <a:chExt cx="3143400" cy="4134000"/>
          </a:xfrm>
        </p:grpSpPr>
        <p:sp>
          <p:nvSpPr>
            <p:cNvPr id="318" name="Google Shape;318;h55d5914cefee0656_0_1698"/>
            <p:cNvSpPr/>
            <p:nvPr/>
          </p:nvSpPr>
          <p:spPr>
            <a:xfrm>
              <a:off x="0" y="0"/>
              <a:ext cx="3143400" cy="4134000"/>
            </a:xfrm>
            <a:prstGeom prst="roundRect">
              <a:avLst>
                <a:gd fmla="val 4848" name="adj"/>
              </a:avLst>
            </a:prstGeom>
            <a:solidFill>
              <a:srgbClr val="1B3B22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h55d5914cefee0656_0_1698"/>
            <p:cNvSpPr txBox="1"/>
            <p:nvPr/>
          </p:nvSpPr>
          <p:spPr>
            <a:xfrm>
              <a:off x="266700" y="304800"/>
              <a:ext cx="2610000" cy="352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500">
                  <a:solidFill>
                    <a:srgbClr val="A3E635"/>
                  </a:solidFill>
                  <a:latin typeface="Hind Siliguri SemiBold"/>
                  <a:ea typeface="Hind Siliguri SemiBold"/>
                  <a:cs typeface="Hind Siliguri SemiBold"/>
                  <a:sym typeface="Hind Siliguri SemiBold"/>
                </a:rPr>
                <a:t>শিক্ষকের নির্দেশাবলী</a:t>
              </a:r>
              <a:endParaRPr b="0" sz="1500">
                <a:solidFill>
                  <a:srgbClr val="A3E635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endParaRPr>
            </a:p>
            <a:p>
              <a:pPr indent="0" lvl="0" marL="0" rtl="0" algn="l">
                <a:spcBef>
                  <a:spcPts val="80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rgbClr val="FFFFFF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জমা দেওয়ার নিয়ম</a:t>
              </a:r>
              <a:endParaRPr b="1" sz="2000">
                <a:solidFill>
                  <a:srgbClr val="FFFFFF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  <a:p>
              <a:pPr indent="0" lvl="0" marL="0" rtl="0" algn="l">
                <a:spcBef>
                  <a:spcPts val="1600"/>
                </a:spcBef>
                <a:spcAft>
                  <a:spcPts val="0"/>
                </a:spcAft>
                <a:buNone/>
              </a:pPr>
              <a:r>
                <a:rPr b="0" lang="en-US" sz="1400">
                  <a:solidFill>
                    <a:srgbClr val="E2E8F0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• আগামী রবিবারের মধ্যে সব কাজ জমা দিতে হবে।</a:t>
              </a:r>
              <a:endParaRPr b="0" sz="1400">
                <a:solidFill>
                  <a:srgbClr val="E2E8F0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  <a:p>
              <a:pPr indent="0" lvl="0" marL="0" rtl="0" algn="l"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rPr b="0" lang="en-US" sz="1400">
                  <a:solidFill>
                    <a:srgbClr val="E2E8F0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• হাতের লেখা স্পষ্ট ও পরিচ্ছন্ন হতে হবে।</a:t>
              </a:r>
              <a:endParaRPr b="0" sz="1400">
                <a:solidFill>
                  <a:srgbClr val="E2E8F0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  <a:p>
              <a:pPr indent="0" lvl="0" marL="0" rtl="0" algn="l">
                <a:spcBef>
                  <a:spcPts val="1200"/>
                </a:spcBef>
                <a:spcAft>
                  <a:spcPts val="1200"/>
                </a:spcAft>
                <a:buNone/>
              </a:pPr>
              <a:r>
                <a:rPr b="0" lang="en-US" sz="1400">
                  <a:solidFill>
                    <a:srgbClr val="E2E8F0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• চিত্রে সঠিক রঙ ব্যবহার করা বাঞ্ছনীয়।</a:t>
              </a:r>
              <a:endParaRPr b="0" sz="1400">
                <a:solidFill>
                  <a:srgbClr val="E2E8F0"/>
                </a:solidFill>
                <a:latin typeface="Hind Siliguri"/>
                <a:ea typeface="Hind Siliguri"/>
                <a:cs typeface="Hind Siliguri"/>
                <a:sym typeface="Hind Siliguri"/>
              </a:endParaRPr>
            </a:p>
          </p:txBody>
        </p:sp>
      </p:grpSp>
      <p:pic>
        <p:nvPicPr>
          <p:cNvPr descr="A high quality photo of a student presenting an agricultural project poster about farming and crops in a modern classroom background, bright visual" id="320" name="Google Shape;320;h55d5914cefee0656_0_1698"/>
          <p:cNvPicPr preferRelativeResize="0"/>
          <p:nvPr/>
        </p:nvPicPr>
        <p:blipFill rotWithShape="1">
          <a:blip r:embed="rId3">
            <a:alphaModFix/>
          </a:blip>
          <a:srcRect b="4686" l="0" r="0" t="4686"/>
          <a:stretch/>
        </p:blipFill>
        <p:spPr>
          <a:xfrm>
            <a:off x="8001000" y="1952625"/>
            <a:ext cx="3429000" cy="4143300"/>
          </a:xfrm>
          <a:prstGeom prst="roundRect">
            <a:avLst>
              <a:gd fmla="val 4444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h55d5914cefee0656_0_207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7F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6" name="Google Shape;326;h55d5914cefee0656_0_2078"/>
          <p:cNvGrpSpPr/>
          <p:nvPr/>
        </p:nvGrpSpPr>
        <p:grpSpPr>
          <a:xfrm>
            <a:off x="5429250" y="1143000"/>
            <a:ext cx="1333500" cy="342900"/>
            <a:chOff x="0" y="0"/>
            <a:chExt cx="1333500" cy="342900"/>
          </a:xfrm>
        </p:grpSpPr>
        <p:sp>
          <p:nvSpPr>
            <p:cNvPr id="327" name="Google Shape;327;h55d5914cefee0656_0_2078"/>
            <p:cNvSpPr/>
            <p:nvPr/>
          </p:nvSpPr>
          <p:spPr>
            <a:xfrm>
              <a:off x="0" y="0"/>
              <a:ext cx="1333500" cy="342900"/>
            </a:xfrm>
            <a:prstGeom prst="roundRect">
              <a:avLst>
                <a:gd fmla="val 50000" name="adj"/>
              </a:avLst>
            </a:prstGeom>
            <a:solidFill>
              <a:srgbClr val="E2EFE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h55d5914cefee0656_0_2078"/>
            <p:cNvSpPr txBox="1"/>
            <p:nvPr/>
          </p:nvSpPr>
          <p:spPr>
            <a:xfrm>
              <a:off x="0" y="0"/>
              <a:ext cx="13335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300">
                  <a:solidFill>
                    <a:srgbClr val="2E7D32"/>
                  </a:solidFill>
                  <a:latin typeface="Hind Siliguri SemiBold"/>
                  <a:ea typeface="Hind Siliguri SemiBold"/>
                  <a:cs typeface="Hind Siliguri SemiBold"/>
                  <a:sym typeface="Hind Siliguri SemiBold"/>
                </a:rPr>
                <a:t>কৃষি বিজ্ঞান</a:t>
              </a:r>
              <a:endParaRPr b="0" sz="1300">
                <a:solidFill>
                  <a:srgbClr val="2E7D32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endParaRPr>
            </a:p>
          </p:txBody>
        </p:sp>
      </p:grpSp>
      <p:sp>
        <p:nvSpPr>
          <p:cNvPr id="329" name="Google Shape;329;h55d5914cefee0656_0_2078"/>
          <p:cNvSpPr txBox="1"/>
          <p:nvPr/>
        </p:nvSpPr>
        <p:spPr>
          <a:xfrm>
            <a:off x="2095500" y="1762125"/>
            <a:ext cx="8001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1B3B22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আজকের ক্লাস এ পর্যন্তই</a:t>
            </a:r>
            <a:endParaRPr b="1" sz="4200">
              <a:solidFill>
                <a:srgbClr val="1B3B22"/>
              </a:solidFill>
              <a:latin typeface="Hind Siliguri"/>
              <a:ea typeface="Hind Siliguri"/>
              <a:cs typeface="Hind Siliguri"/>
              <a:sym typeface="Hind Siliguri"/>
            </a:endParaRPr>
          </a:p>
        </p:txBody>
      </p:sp>
      <p:grpSp>
        <p:nvGrpSpPr>
          <p:cNvPr id="330" name="Google Shape;330;h55d5914cefee0656_0_2078"/>
          <p:cNvGrpSpPr/>
          <p:nvPr/>
        </p:nvGrpSpPr>
        <p:grpSpPr>
          <a:xfrm>
            <a:off x="1714500" y="2286000"/>
            <a:ext cx="8763000" cy="4381500"/>
            <a:chOff x="-381000" y="-571500"/>
            <a:chExt cx="8763000" cy="4381500"/>
          </a:xfrm>
        </p:grpSpPr>
        <p:sp>
          <p:nvSpPr>
            <p:cNvPr id="331" name="Google Shape;331;h55d5914cefee0656_0_2078"/>
            <p:cNvSpPr/>
            <p:nvPr/>
          </p:nvSpPr>
          <p:spPr>
            <a:xfrm>
              <a:off x="0" y="0"/>
              <a:ext cx="8001000" cy="3238500"/>
            </a:xfrm>
            <a:prstGeom prst="roundRect">
              <a:avLst>
                <a:gd fmla="val 7058" name="adj"/>
              </a:avLst>
            </a:prstGeom>
            <a:solidFill>
              <a:srgbClr val="1B3B22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h55d5914cefee0656_0_2078"/>
            <p:cNvSpPr/>
            <p:nvPr/>
          </p:nvSpPr>
          <p:spPr>
            <a:xfrm>
              <a:off x="-381000" y="-571500"/>
              <a:ext cx="2667000" cy="2667000"/>
            </a:xfrm>
            <a:prstGeom prst="ellipse">
              <a:avLst/>
            </a:prstGeom>
            <a:solidFill>
              <a:srgbClr val="2E7D32">
                <a:alpha val="30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h55d5914cefee0656_0_2078"/>
            <p:cNvSpPr/>
            <p:nvPr/>
          </p:nvSpPr>
          <p:spPr>
            <a:xfrm>
              <a:off x="6096000" y="1524000"/>
              <a:ext cx="2286000" cy="2286000"/>
            </a:xfrm>
            <a:prstGeom prst="ellipse">
              <a:avLst/>
            </a:prstGeom>
            <a:solidFill>
              <a:srgbClr val="A3E635">
                <a:alpha val="15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h55d5914cefee0656_0_2078"/>
            <p:cNvSpPr txBox="1"/>
            <p:nvPr/>
          </p:nvSpPr>
          <p:spPr>
            <a:xfrm>
              <a:off x="0" y="571500"/>
              <a:ext cx="80010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2600">
                  <a:solidFill>
                    <a:srgbClr val="A3E635"/>
                  </a:solidFill>
                  <a:latin typeface="Hind Siliguri SemiBold"/>
                  <a:ea typeface="Hind Siliguri SemiBold"/>
                  <a:cs typeface="Hind Siliguri SemiBold"/>
                  <a:sym typeface="Hind Siliguri SemiBold"/>
                </a:rPr>
                <a:t>ধন্যবাদ!</a:t>
              </a:r>
              <a:endParaRPr b="0" sz="2600">
                <a:solidFill>
                  <a:srgbClr val="A3E635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endParaRPr>
            </a:p>
          </p:txBody>
        </p:sp>
        <p:sp>
          <p:nvSpPr>
            <p:cNvPr id="335" name="Google Shape;335;h55d5914cefee0656_0_2078"/>
            <p:cNvSpPr txBox="1"/>
            <p:nvPr/>
          </p:nvSpPr>
          <p:spPr>
            <a:xfrm>
              <a:off x="0" y="1428750"/>
              <a:ext cx="8001000" cy="95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600">
                  <a:solidFill>
                    <a:srgbClr val="E2E8F0"/>
                  </a:solidFill>
                  <a:latin typeface="Hind Siliguri Medium"/>
                  <a:ea typeface="Hind Siliguri Medium"/>
                  <a:cs typeface="Hind Siliguri Medium"/>
                  <a:sym typeface="Hind Siliguri Medium"/>
                </a:rPr>
                <a:t>পরবর্তী ক্লাসে আবার দেখা হবে।</a:t>
              </a:r>
              <a:endParaRPr b="0" sz="1600">
                <a:solidFill>
                  <a:srgbClr val="E2E8F0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endParaRPr>
            </a:p>
            <a:p>
              <a:pPr indent="0" lvl="0" marL="0" rtl="0" algn="ctr">
                <a:spcBef>
                  <a:spcPts val="800"/>
                </a:spcBef>
                <a:spcAft>
                  <a:spcPts val="0"/>
                </a:spcAft>
                <a:buNone/>
              </a:pPr>
              <a:r>
                <a:rPr b="0" lang="en-US" sz="1400">
                  <a:solidFill>
                    <a:srgbClr val="94A3B8"/>
                  </a:solidFill>
                  <a:latin typeface="Hind Siliguri Medium"/>
                  <a:ea typeface="Hind Siliguri Medium"/>
                  <a:cs typeface="Hind Siliguri Medium"/>
                  <a:sym typeface="Hind Siliguri Medium"/>
                </a:rPr>
                <a:t>সবাই ভালো থেকো এবং মনোযোগ দিয়ে অনুশীলন করো।</a:t>
              </a:r>
              <a:endParaRPr b="0" sz="1400">
                <a:solidFill>
                  <a:srgbClr val="94A3B8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endParaRPr>
            </a:p>
          </p:txBody>
        </p:sp>
        <p:sp>
          <p:nvSpPr>
            <p:cNvPr id="336" name="Google Shape;336;h55d5914cefee0656_0_2078"/>
            <p:cNvSpPr/>
            <p:nvPr/>
          </p:nvSpPr>
          <p:spPr>
            <a:xfrm>
              <a:off x="3733800" y="114300"/>
              <a:ext cx="533400" cy="533400"/>
            </a:xfrm>
            <a:prstGeom prst="ellipse">
              <a:avLst/>
            </a:prstGeom>
            <a:solidFill>
              <a:srgbClr val="E2EFE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h55d5914cefee0656_0_2078"/>
            <p:cNvSpPr txBox="1"/>
            <p:nvPr/>
          </p:nvSpPr>
          <p:spPr>
            <a:xfrm>
              <a:off x="3733800" y="155194"/>
              <a:ext cx="533400" cy="53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rgbClr val="2E7D32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auto_awesome</a:t>
              </a:r>
              <a:endParaRPr sz="2800">
                <a:solidFill>
                  <a:srgbClr val="2E7D32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2026-10-23T01:36:27Z</dcterms:created>
  <dc:creator>user</dc:creator>
</cp:coreProperties>
</file>