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1828800"/>
            <a:ext cx="73152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800" b="1">
                <a:solidFill>
                  <a:srgbClr val="B42828"/>
                </a:solidFill>
              </a:defRPr>
            </a:pPr>
            <a:r>
              <a:t>স্বাগতম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731520"/>
            <a:ext cx="7315200" cy="3657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200" b="1">
                <a:solidFill>
                  <a:srgbClr val="0066CC"/>
                </a:solidFill>
              </a:defRPr>
            </a:pPr>
            <a:r>
              <a:t>শিক্ষক পরিচিতি</a:t>
            </a:r>
          </a:p>
          <a:p>
            <a:pPr algn="ctr">
              <a:defRPr sz="2000"/>
            </a:pPr>
            <a:r>
              <a:t>মোঃ সাইদুর রহমান</a:t>
            </a:r>
          </a:p>
          <a:p>
            <a:pPr algn="ctr">
              <a:defRPr sz="2000"/>
            </a:pPr>
            <a:r>
              <a:t>কামিল (এম.এ) হাদিস (ইআবি)</a:t>
            </a:r>
          </a:p>
          <a:p>
            <a:pPr algn="ctr">
              <a:defRPr sz="2000"/>
            </a:pPr>
            <a:r>
              <a:t>বি.এড (জাবি)</a:t>
            </a:r>
          </a:p>
          <a:p>
            <a:pPr algn="ctr">
              <a:defRPr sz="2000"/>
            </a:pPr>
            <a:r>
              <a:t>সহকারী শিক্ষক (আরবি)</a:t>
            </a:r>
          </a:p>
          <a:p>
            <a:pPr algn="ctr">
              <a:defRPr sz="2000"/>
            </a:pPr>
            <a:r>
              <a:t>মধ্য পাতাবুনিয়া গাজীয়া দাখিল মাদ্রাসা</a:t>
            </a:r>
          </a:p>
          <a:p>
            <a:pPr algn="ctr">
              <a:defRPr sz="2000"/>
            </a:pPr>
            <a:r>
              <a:t>গলাচিপা, পটুয়াখালী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1828800"/>
            <a:ext cx="73152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 b="1"/>
            </a:pPr>
            <a:r>
              <a:t>পাঠের শিরোনাম</a:t>
            </a:r>
          </a:p>
          <a:p>
            <a:pPr algn="ctr">
              <a:defRPr sz="4400" b="1">
                <a:solidFill>
                  <a:srgbClr val="008000"/>
                </a:solidFill>
              </a:defRPr>
            </a:pPr>
            <a:r>
              <a:t>ভাষা আন্দোলন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548640"/>
            <a:ext cx="768096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066CC"/>
                </a:solidFill>
              </a:defRPr>
            </a:pPr>
            <a:r>
              <a:t>আজকের শিখনফল</a:t>
            </a:r>
          </a:p>
          <a:p>
            <a:pPr>
              <a:defRPr sz="2200" b="1"/>
            </a:pPr>
            <a:r>
              <a:t>এই পাঠ শেষে শিক্ষার্থীরা—</a:t>
            </a:r>
          </a:p>
          <a:p>
            <a:pPr>
              <a:defRPr sz="2000"/>
            </a:pPr>
            <a:r>
              <a:t>• ভাষা আন্দোলন সম্পর্কে বলতে পারবে।</a:t>
            </a:r>
          </a:p>
          <a:p>
            <a:pPr>
              <a:defRPr sz="2000"/>
            </a:pPr>
            <a:r>
              <a:t>• ভাষা আন্দোলনের প্রেক্ষাপট সম্পর্কে বলতে পারবে।</a:t>
            </a:r>
          </a:p>
          <a:p>
            <a:pPr>
              <a:defRPr sz="2000"/>
            </a:pPr>
            <a:r>
              <a:t>• ভাষা আন্দোলনের কারণ চিহ্নিত করতে পারবে।</a:t>
            </a:r>
          </a:p>
          <a:p>
            <a:pPr>
              <a:defRPr sz="2000"/>
            </a:pPr>
            <a:r>
              <a:t>• ভাষা আন্দোলনের ভাষা শহীদদের নামগুলো বলতে পারবে।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457200"/>
            <a:ext cx="76809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B42828"/>
                </a:solidFill>
              </a:defRPr>
            </a:pPr>
            <a:r>
              <a:t>ভাষা আন্দোলনের কারণসমূহ</a:t>
            </a:r>
          </a:p>
          <a:p>
            <a:r>
              <a:rPr b="1" sz="1600"/>
              <a:t>• ভাষা চাপিয়ে দেওয়ার ষড়যন্ত্র: </a:t>
            </a:r>
            <a:r>
              <a:rPr sz="1500"/>
              <a:t>১৯৪৭ সালে দেশভাগের পর থেকেই পাকিস্তানি শাসকগোষ্ঠী উর্দুকে একমাত্র রাষ্ট্রভাষা করার ঘোষণা দেয়, যা ১৯৪৮ সালে মোহাম্মদ আলী জিন্নাহ এবং ১৯৫২ সালে খাজা নাজিমউদ্দীনের বক্তব্যে স্পষ্ট হয়।</a:t>
            </a:r>
          </a:p>
          <a:p>
            <a:r>
              <a:rPr b="1" sz="1600"/>
              <a:t>• সংখ্যাগরিষ্ঠের প্রতি অবহেলা: </a:t>
            </a:r>
            <a:r>
              <a:rPr sz="1500"/>
              <a:t>তৎকালীন পাকিস্তানে প্রায় ৫৪-৫৬% মানুষের মাতৃভাষা ছিল বাংলা এবং মাত্র ৬% মানুষের মাতৃভাষা ছিল উর্দু। তা সত্ত্বেও বাংলাভাষীদের মতামতকে সম্পূর্ণ উপেক্ষা করা হয়।</a:t>
            </a:r>
          </a:p>
          <a:p>
            <a:r>
              <a:rPr b="1" sz="1600"/>
              <a:t>• সাংস্কৃতিক আগ্রাসন: </a:t>
            </a:r>
            <a:r>
              <a:rPr sz="1500"/>
              <a:t>পাকিস্তানি শাসকগোষ্ঠী বাঙালিদের ভাষা, বর্ণমালা ও হাজার বছরের সমৃদ্ধ সংস্কৃতি ধ্বংস করে তাদের পরাধীন রাখতে চেয়েছিল।</a:t>
            </a:r>
          </a:p>
          <a:p>
            <a:r>
              <a:rPr b="1" sz="1600"/>
              <a:t>• শিক্ষা ও শাসনব্যবস্থায় বৈষম্য: </a:t>
            </a:r>
            <a:r>
              <a:rPr sz="1500"/>
              <a:t>সরকারি দপ্তর, আদালত, উচ্চশিক্ষা ও পরীক্ষার মাধ্যম থেকে বাংলাকে বাদ দিয়ে উর্দু চালুর ফলে পূর্ব বাংলার তরুণ সমাজ ও শিক্ষার্থীরা চরম অনিশ্চয়তা ও অধিকারহীনতার মুখে পড়েন।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548640"/>
            <a:ext cx="768096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0066CC"/>
                </a:solidFill>
              </a:defRPr>
            </a:pPr>
            <a:r>
              <a:t>গুরুত্বপূর্ণ সময়রেখা ও প্রধান কারণ</a:t>
            </a:r>
          </a:p>
          <a:p>
            <a:pPr>
              <a:defRPr sz="1800"/>
            </a:pPr>
            <a:r>
              <a:t>• ১৯৪৮ সালের ২১ মার্চ: জিন্নাহর ঘোষণা, 'উর্দু এবং একমাত্র উর্দুই হবে পাকিস্তানের রাষ্ট্রভাষা'।</a:t>
            </a:r>
          </a:p>
          <a:p>
            <a:pPr>
              <a:defRPr sz="1800"/>
            </a:pPr>
            <a:r>
              <a:t>• ১৯৫২ সালের ৩০ জানুয়ারি: খাজা নাজিমউদ্দিনের উর্দুকে রাষ্ট্রভাষা করার পুনর্ঘোষণা।</a:t>
            </a:r>
          </a:p>
          <a:p>
            <a:pPr>
              <a:defRPr sz="1800"/>
            </a:pPr>
            <a:r>
              <a:t>• প্রধান কারণ: বাংলা ভাষার মর্যাদা রক্ষা এবং বাঙালি জাতির নিজস্ব সংস্কৃতি ও অধিকার প্রতিষ্ঠা করা।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731520"/>
            <a:ext cx="7680960" cy="3657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200" b="1">
                <a:solidFill>
                  <a:srgbClr val="B42828"/>
                </a:solidFill>
              </a:defRPr>
            </a:pPr>
            <a:r>
              <a:t>ভাষা শহীদগণ</a:t>
            </a:r>
          </a:p>
          <a:p>
            <a:pPr algn="ctr">
              <a:defRPr sz="2600" b="1"/>
            </a:pPr>
            <a:r>
              <a:t>সালাম • বরকত • রফিক • শফিউর • জব্বার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1828800"/>
            <a:ext cx="73152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000" b="1">
                <a:solidFill>
                  <a:srgbClr val="008000"/>
                </a:solidFill>
              </a:defRPr>
            </a:pPr>
            <a:r>
              <a:t>ধন্যবাদ / সমাপ্ত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