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496" r:id="rId2"/>
    <p:sldId id="497" r:id="rId3"/>
    <p:sldId id="498" r:id="rId4"/>
    <p:sldId id="514" r:id="rId5"/>
    <p:sldId id="510" r:id="rId6"/>
    <p:sldId id="511" r:id="rId7"/>
    <p:sldId id="515" r:id="rId8"/>
    <p:sldId id="504" r:id="rId9"/>
    <p:sldId id="519" r:id="rId10"/>
    <p:sldId id="517" r:id="rId11"/>
    <p:sldId id="51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3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E9DBF-BB68-4D8F-B719-D5B7C661FE28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2D117-A3B3-4341-AE21-F5E217C06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044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4497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48325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21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@Bdmamunsi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662566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r>
              <a:rPr lang="en-US" sz="5400" b="1" dirty="0" err="1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চতুর্থ</a:t>
            </a:r>
            <a:r>
              <a:rPr lang="en-US" sz="54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endParaRPr lang="en-US" sz="5400" b="1" dirty="0" smtClean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4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বীজগণিতীয়</a:t>
            </a:r>
            <a:r>
              <a:rPr lang="en-US" sz="4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রাশির</a:t>
            </a:r>
            <a:endParaRPr lang="en-US" sz="4000" b="1" dirty="0" smtClean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4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গ.সা.গু</a:t>
            </a:r>
            <a:r>
              <a:rPr lang="en-US" sz="2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অনুশীলনী-৪.৪</a:t>
            </a:r>
          </a:p>
          <a:p>
            <a:pPr algn="ctr"/>
            <a:endParaRPr lang="en-US" sz="2000" b="1" dirty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2879271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229688" y="4663415"/>
            <a:ext cx="2985952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85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3" y="793727"/>
            <a:ext cx="12192000" cy="1086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endParaRPr lang="en-ZW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2790"/>
            <a:ext cx="121920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ক্লাসটি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122D4A"/>
                </a:solidFill>
                <a:latin typeface="Noto Sans Bengali"/>
              </a:rPr>
              <a:t>? </a:t>
            </a:r>
            <a:endParaRPr sz="4000" b="1" dirty="0">
              <a:solidFill>
                <a:srgbClr val="122D4A"/>
              </a:solidFill>
              <a:latin typeface="Noto Sans Bengal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01046" y="2552300"/>
            <a:ext cx="12192000" cy="7531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alt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কী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তা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ব্যাখ্যা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পারবে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01046" y="3341684"/>
            <a:ext cx="12192000" cy="7205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altLang="en-US" sz="28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28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বের</a:t>
            </a:r>
            <a:r>
              <a:rPr lang="en-US" altLang="en-US" sz="28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করতে </a:t>
            </a:r>
            <a:r>
              <a:rPr lang="bn-IN" altLang="en-US" sz="28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</a:t>
            </a:r>
            <a:r>
              <a:rPr lang="en-US" altLang="en-US" sz="28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রবে</a:t>
            </a:r>
            <a:r>
              <a:rPr lang="bn-IN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ZW" alt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01046" y="4358634"/>
            <a:ext cx="12192000" cy="7205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রাশির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বের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করার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নিয়ম</a:t>
            </a:r>
            <a:endParaRPr lang="en-ZW" sz="2800" b="1" dirty="0">
              <a:solidFill>
                <a:srgbClr val="FF0000"/>
              </a:solidFill>
            </a:endParaRPr>
          </a:p>
          <a:p>
            <a:pPr algn="l"/>
            <a:endParaRPr lang="en-ZW" alt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1046" y="188057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</a:t>
            </a:r>
            <a:r>
              <a:rPr lang="en-US" altLang="en-US" sz="28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সংজ্ঞা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বলতে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পারবে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863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1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27604" y="5138222"/>
            <a:ext cx="2312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     </a:t>
            </a:r>
            <a:endParaRPr lang="en-ZW" b="1" dirty="0"/>
          </a:p>
        </p:txBody>
      </p:sp>
      <p:sp>
        <p:nvSpPr>
          <p:cNvPr id="8" name="Rectangle 7"/>
          <p:cNvSpPr/>
          <p:nvPr/>
        </p:nvSpPr>
        <p:spPr>
          <a:xfrm>
            <a:off x="71845" y="1579005"/>
            <a:ext cx="71705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altLang="en-US" sz="36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সংজ্ঞা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ও </a:t>
            </a:r>
            <a:r>
              <a:rPr lang="en-US" altLang="en-US" sz="36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পূর্ণ</a:t>
            </a:r>
            <a:r>
              <a:rPr lang="en-US" altLang="en-US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রুপ</a:t>
            </a:r>
            <a:endParaRPr lang="en-ZW" sz="3600" b="1" dirty="0"/>
          </a:p>
        </p:txBody>
      </p:sp>
      <p:sp>
        <p:nvSpPr>
          <p:cNvPr id="9" name="Rectangle 8"/>
          <p:cNvSpPr/>
          <p:nvPr/>
        </p:nvSpPr>
        <p:spPr>
          <a:xfrm>
            <a:off x="81624" y="2728827"/>
            <a:ext cx="7965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বের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নিয়ম</a:t>
            </a:r>
            <a:endParaRPr lang="en-ZW" sz="3600" b="1" dirty="0"/>
          </a:p>
        </p:txBody>
      </p:sp>
      <p:sp>
        <p:nvSpPr>
          <p:cNvPr id="10" name="Rectangle 9"/>
          <p:cNvSpPr/>
          <p:nvPr/>
        </p:nvSpPr>
        <p:spPr>
          <a:xfrm>
            <a:off x="71845" y="3719145"/>
            <a:ext cx="11862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রাশির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বের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নিয়ম</a:t>
            </a:r>
            <a:endParaRPr lang="en-ZW" sz="3600" b="1" dirty="0"/>
          </a:p>
        </p:txBody>
      </p:sp>
      <p:sp>
        <p:nvSpPr>
          <p:cNvPr id="14" name="Rounded Rectangle 13">
            <a:hlinkClick r:id="rId2"/>
          </p:cNvPr>
          <p:cNvSpPr/>
          <p:nvPr/>
        </p:nvSpPr>
        <p:spPr>
          <a:xfrm>
            <a:off x="1641021" y="338334"/>
            <a:ext cx="8909957" cy="7148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আজকের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যা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শিখানো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হবে</a:t>
            </a:r>
            <a:endParaRPr lang="en-US" sz="44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81150" y="5508865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012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3285" y="1457532"/>
            <a:ext cx="118626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ZW" sz="3200" b="1" dirty="0" smtClean="0">
                <a:solidFill>
                  <a:srgbClr val="FF0000"/>
                </a:solidFill>
              </a:rPr>
              <a:t>গ. </a:t>
            </a:r>
            <a:r>
              <a:rPr lang="en-ZW" sz="3200" b="1" dirty="0" err="1" smtClean="0">
                <a:solidFill>
                  <a:srgbClr val="FF0000"/>
                </a:solidFill>
              </a:rPr>
              <a:t>সা</a:t>
            </a:r>
            <a:r>
              <a:rPr lang="en-ZW" sz="3200" b="1" dirty="0" smtClean="0">
                <a:solidFill>
                  <a:srgbClr val="FF0000"/>
                </a:solidFill>
              </a:rPr>
              <a:t>. </a:t>
            </a:r>
            <a:r>
              <a:rPr lang="en-ZW" sz="3200" b="1" dirty="0" err="1" smtClean="0">
                <a:solidFill>
                  <a:srgbClr val="FF0000"/>
                </a:solidFill>
              </a:rPr>
              <a:t>গু</a:t>
            </a:r>
            <a:r>
              <a:rPr lang="en-ZW" sz="3200" b="1" dirty="0" smtClean="0">
                <a:solidFill>
                  <a:srgbClr val="FF0000"/>
                </a:solidFill>
              </a:rPr>
              <a:t> </a:t>
            </a:r>
            <a:r>
              <a:rPr lang="en-ZW" sz="3200" b="1" dirty="0" err="1" smtClean="0">
                <a:solidFill>
                  <a:srgbClr val="FF0000"/>
                </a:solidFill>
              </a:rPr>
              <a:t>নির্ণয়ের</a:t>
            </a:r>
            <a:r>
              <a:rPr lang="en-ZW" sz="3200" b="1" dirty="0" smtClean="0">
                <a:solidFill>
                  <a:srgbClr val="FF0000"/>
                </a:solidFill>
              </a:rPr>
              <a:t> </a:t>
            </a:r>
            <a:r>
              <a:rPr lang="en-ZW" sz="3200" b="1" dirty="0" err="1" smtClean="0">
                <a:solidFill>
                  <a:srgbClr val="FF0000"/>
                </a:solidFill>
              </a:rPr>
              <a:t>নিয়মঃ</a:t>
            </a:r>
            <a:r>
              <a:rPr lang="en-ZW" sz="3200" b="1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en-ZW" sz="3200" b="1" dirty="0" smtClean="0"/>
              <a:t>১।প্রথমে </a:t>
            </a:r>
            <a:r>
              <a:rPr lang="en-ZW" sz="3200" b="1" dirty="0" err="1" smtClean="0"/>
              <a:t>সাংখ্যিক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সহগের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গ.সা.গু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নির্ণয়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করতে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হবে</a:t>
            </a:r>
            <a:r>
              <a:rPr lang="en-ZW" sz="3200" b="1" dirty="0" smtClean="0"/>
              <a:t>। </a:t>
            </a:r>
          </a:p>
          <a:p>
            <a:pPr algn="just"/>
            <a:endParaRPr lang="en-ZW" sz="3200" b="1" dirty="0" smtClean="0"/>
          </a:p>
          <a:p>
            <a:pPr algn="just"/>
            <a:r>
              <a:rPr lang="en-ZW" sz="3200" b="1" dirty="0" smtClean="0"/>
              <a:t>২। </a:t>
            </a:r>
            <a:r>
              <a:rPr lang="en-ZW" sz="3200" b="1" dirty="0" err="1" smtClean="0"/>
              <a:t>তারপর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বীজগণিতীয়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রাশিগুলোর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মৌলিক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উৎপাদক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বের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করতে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হবে</a:t>
            </a:r>
            <a:r>
              <a:rPr lang="en-ZW" sz="3200" b="1" dirty="0" smtClean="0"/>
              <a:t>।</a:t>
            </a:r>
          </a:p>
          <a:p>
            <a:pPr algn="just"/>
            <a:endParaRPr lang="en-ZW" sz="3200" b="1" dirty="0" smtClean="0"/>
          </a:p>
          <a:p>
            <a:pPr algn="just"/>
            <a:r>
              <a:rPr lang="en-ZW" sz="3200" b="1" dirty="0" smtClean="0"/>
              <a:t>৩। </a:t>
            </a:r>
            <a:r>
              <a:rPr lang="en-ZW" sz="3200" b="1" dirty="0" err="1" smtClean="0"/>
              <a:t>এরপর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সাংখ্যিক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সহগের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গ.সা.গু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এবং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মৌলিক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উৎপাদক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গুলোর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গুণফলই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হবে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নির্ণেয়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গ.সা.গু</a:t>
            </a:r>
            <a:endParaRPr lang="en-ZW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0" y="2274380"/>
            <a:ext cx="118626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altLang="en-US" sz="40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40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কাকে</a:t>
            </a:r>
            <a:r>
              <a:rPr lang="en-US" altLang="en-US" sz="40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বলে</a:t>
            </a:r>
            <a:r>
              <a:rPr lang="en-US" altLang="en-US" sz="40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</a:p>
          <a:p>
            <a:pPr algn="ctr"/>
            <a:r>
              <a:rPr lang="en-US" alt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endParaRPr lang="en-US" altLang="en-US" sz="4000" b="1" dirty="0" smtClean="0">
              <a:solidFill>
                <a:srgbClr val="FF0000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smtClean="0">
                <a:latin typeface="NikoshBAN" panose="02000000000000000000" pitchFamily="2" charset="0"/>
              </a:rPr>
              <a:t>Highest Common Factor(H.C.F)</a:t>
            </a:r>
            <a:r>
              <a:rPr lang="en-US" altLang="en-US" sz="40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কাকে</a:t>
            </a:r>
            <a:r>
              <a:rPr lang="en-US" altLang="en-US" sz="40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40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বলে</a:t>
            </a:r>
            <a:r>
              <a:rPr lang="en-US" altLang="en-US" sz="40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endParaRPr lang="en-ZW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163285" y="2849422"/>
            <a:ext cx="118626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ZW" sz="3200" b="1" dirty="0" err="1" smtClean="0"/>
              <a:t>দুই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বা</a:t>
            </a:r>
            <a:r>
              <a:rPr lang="en-ZW" sz="3200" b="1" dirty="0"/>
              <a:t> </a:t>
            </a:r>
            <a:r>
              <a:rPr lang="en-ZW" sz="3200" b="1" dirty="0" err="1" smtClean="0"/>
              <a:t>ততোধিক</a:t>
            </a:r>
            <a:r>
              <a:rPr lang="en-ZW" sz="3200" b="1" dirty="0" smtClean="0"/>
              <a:t>  </a:t>
            </a:r>
            <a:r>
              <a:rPr lang="en-ZW" sz="3200" b="1" dirty="0" err="1" smtClean="0"/>
              <a:t>রাশির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ভিতর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যতগুলো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মৌলিক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সাধারণ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গুণনীয়ক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আছে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তাদের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সকলের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গুনফলকে</a:t>
            </a:r>
            <a:r>
              <a:rPr lang="en-ZW" sz="3200" b="1" dirty="0" smtClean="0"/>
              <a:t> ঐ </a:t>
            </a:r>
            <a:r>
              <a:rPr lang="en-ZW" sz="3200" b="1" dirty="0" err="1" smtClean="0"/>
              <a:t>রাশি</a:t>
            </a:r>
            <a:r>
              <a:rPr lang="en-ZW" sz="3200" b="1" dirty="0" smtClean="0"/>
              <a:t> </a:t>
            </a:r>
            <a:r>
              <a:rPr lang="en-ZW" sz="3200" b="1" dirty="0" err="1" smtClean="0"/>
              <a:t>গুলোর</a:t>
            </a:r>
            <a:r>
              <a:rPr lang="en-ZW" sz="3200" b="1" dirty="0" smtClean="0"/>
              <a:t> </a:t>
            </a:r>
            <a:r>
              <a:rPr lang="en-ZW" sz="3200" b="1" dirty="0" err="1" smtClean="0">
                <a:solidFill>
                  <a:srgbClr val="FF0000"/>
                </a:solidFill>
              </a:rPr>
              <a:t>গরিষ্ঠ</a:t>
            </a:r>
            <a:r>
              <a:rPr lang="en-ZW" sz="3200" b="1" dirty="0" smtClean="0">
                <a:solidFill>
                  <a:srgbClr val="FF0000"/>
                </a:solidFill>
              </a:rPr>
              <a:t> </a:t>
            </a:r>
            <a:r>
              <a:rPr lang="en-ZW" sz="3200" b="1" dirty="0" err="1">
                <a:solidFill>
                  <a:srgbClr val="FF0000"/>
                </a:solidFill>
              </a:rPr>
              <a:t>সাধারণ</a:t>
            </a:r>
            <a:r>
              <a:rPr lang="en-ZW" sz="3200" b="1" dirty="0">
                <a:solidFill>
                  <a:srgbClr val="FF0000"/>
                </a:solidFill>
              </a:rPr>
              <a:t> </a:t>
            </a:r>
            <a:r>
              <a:rPr lang="en-ZW" sz="3200" b="1" dirty="0" err="1">
                <a:solidFill>
                  <a:srgbClr val="FF0000"/>
                </a:solidFill>
              </a:rPr>
              <a:t>গুণনীয়ক</a:t>
            </a:r>
            <a:r>
              <a:rPr lang="en-ZW" sz="3200" b="1" dirty="0"/>
              <a:t> </a:t>
            </a:r>
            <a:r>
              <a:rPr lang="en-ZW" sz="3200" b="1" dirty="0" err="1" smtClean="0"/>
              <a:t>বা</a:t>
            </a:r>
            <a:r>
              <a:rPr lang="en-ZW" sz="3200" b="1" dirty="0" smtClean="0"/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altLang="en-US" sz="32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32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200" b="1" dirty="0" err="1" smtClean="0"/>
              <a:t>বলে</a:t>
            </a:r>
            <a:endParaRPr lang="en-ZW" sz="3200" b="1" dirty="0"/>
          </a:p>
        </p:txBody>
      </p:sp>
    </p:spTree>
    <p:extLst>
      <p:ext uri="{BB962C8B-B14F-4D97-AF65-F5344CB8AC3E}">
        <p14:creationId xmlns:p14="http://schemas.microsoft.com/office/powerpoint/2010/main" val="422196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/>
      <p:bldP spid="4" grpId="1"/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0886" y="3810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সংখ্যার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গ.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করার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নিয়ম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28451" y="945956"/>
            <a:ext cx="3559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নিয়ম-১</a:t>
            </a:r>
            <a:endParaRPr lang="en-US" sz="4000" b="1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312920" y="1001643"/>
            <a:ext cx="0" cy="417995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alf Frame 6"/>
          <p:cNvSpPr/>
          <p:nvPr/>
        </p:nvSpPr>
        <p:spPr>
          <a:xfrm flipV="1">
            <a:off x="1569720" y="3292614"/>
            <a:ext cx="2133600" cy="533400"/>
          </a:xfrm>
          <a:prstGeom prst="halfFrame">
            <a:avLst>
              <a:gd name="adj1" fmla="val 2976"/>
              <a:gd name="adj2" fmla="val 208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19" y="1447171"/>
            <a:ext cx="2890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১৮, ২৪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5919" y="3095298"/>
            <a:ext cx="2171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১৮, ২৪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5819" y="3156228"/>
            <a:ext cx="718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২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84019" y="4022899"/>
            <a:ext cx="800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৯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6777" y="4080611"/>
            <a:ext cx="947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১২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3" name="Half Frame 12"/>
          <p:cNvSpPr/>
          <p:nvPr/>
        </p:nvSpPr>
        <p:spPr>
          <a:xfrm flipV="1">
            <a:off x="1684019" y="4154090"/>
            <a:ext cx="2133600" cy="533400"/>
          </a:xfrm>
          <a:prstGeom prst="halfFrame">
            <a:avLst>
              <a:gd name="adj1" fmla="val 2976"/>
              <a:gd name="adj2" fmla="val 208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8219" y="3480478"/>
            <a:ext cx="7184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৩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38447" y="4631871"/>
            <a:ext cx="800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৩, 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71205" y="4642285"/>
            <a:ext cx="947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-195943" y="5677372"/>
            <a:ext cx="3899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নির্নেয়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গ. </a:t>
            </a:r>
            <a:r>
              <a:rPr lang="en-US" sz="32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2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264921" y="3129014"/>
            <a:ext cx="3779519" cy="2999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1390106" y="3156228"/>
            <a:ext cx="3654334" cy="11240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1738447" y="4724400"/>
            <a:ext cx="1692731" cy="6153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3333208" y="3824732"/>
            <a:ext cx="2427513" cy="10433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253048" y="2824997"/>
            <a:ext cx="8075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বাম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পাশের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সংখ্যাগুলো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নিয়ে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গুন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করতে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হবে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253048" y="3541018"/>
            <a:ext cx="7184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নিচের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সংখ্যাগুলো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বাদ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দিতে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হবে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9" name="Multiply 48"/>
          <p:cNvSpPr/>
          <p:nvPr/>
        </p:nvSpPr>
        <p:spPr>
          <a:xfrm>
            <a:off x="3806733" y="5782799"/>
            <a:ext cx="304800" cy="309763"/>
          </a:xfrm>
          <a:prstGeom prst="mathMultiply">
            <a:avLst>
              <a:gd name="adj1" fmla="val 447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" name="TextBox 49"/>
          <p:cNvSpPr txBox="1"/>
          <p:nvPr/>
        </p:nvSpPr>
        <p:spPr>
          <a:xfrm>
            <a:off x="4519751" y="5677372"/>
            <a:ext cx="1012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=৬</a:t>
            </a:r>
            <a:endParaRPr lang="en-US"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36720" y="1122584"/>
            <a:ext cx="77179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রাখবে</a:t>
            </a:r>
            <a:r>
              <a:rPr lang="en-US" sz="2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বেশিরভাগ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জোড়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হলে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২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দিয়ে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ভাগ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যদি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বিজোড়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তাহলে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বিজোড়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(৩,৫,৭,৯,)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দিয়ে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ভাগ</a:t>
            </a:r>
            <a:r>
              <a:rPr lang="en-US" sz="2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করতে</a:t>
            </a:r>
            <a:r>
              <a:rPr lang="en-US" sz="2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হবে</a:t>
            </a:r>
            <a:r>
              <a:rPr lang="en-US" sz="2800" b="1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4031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44444E-6 L 0.19127 0.35717 " pathEditMode="relative" rAng="0" ptsTypes="AA">
                                      <p:cBhvr>
                                        <p:cTn id="10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57" y="1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81481E-6 L 0.24245 0.21458 " pathEditMode="relative" rAng="0" ptsTypes="AA">
                                      <p:cBhvr>
                                        <p:cTn id="1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22" y="1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/>
      <p:bldP spid="9" grpId="0"/>
      <p:bldP spid="10" grpId="0"/>
      <p:bldP spid="10" grpId="1"/>
      <p:bldP spid="11" grpId="0"/>
      <p:bldP spid="12" grpId="0"/>
      <p:bldP spid="13" grpId="0" animBg="1"/>
      <p:bldP spid="14" grpId="0"/>
      <p:bldP spid="14" grpId="1"/>
      <p:bldP spid="15" grpId="0"/>
      <p:bldP spid="16" grpId="0"/>
      <p:bldP spid="38" grpId="0"/>
      <p:bldP spid="44" grpId="0" animBg="1"/>
      <p:bldP spid="47" grpId="0"/>
      <p:bldP spid="48" grpId="0"/>
      <p:bldP spid="49" grpId="0" animBg="1"/>
      <p:bldP spid="50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0886" y="3810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সংখ্যার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গ.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করার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নিয়ম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0886" y="794500"/>
            <a:ext cx="3129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নিয়ম</a:t>
            </a:r>
            <a:r>
              <a:rPr lang="en-US" sz="40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-২</a:t>
            </a:r>
            <a:endParaRPr lang="en-US" sz="4000" b="1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791200" y="1529129"/>
            <a:ext cx="0" cy="4800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9601" y="2503557"/>
            <a:ext cx="1006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১৮ 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8802" y="2481471"/>
            <a:ext cx="947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২৪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Arc 18"/>
          <p:cNvSpPr/>
          <p:nvPr/>
        </p:nvSpPr>
        <p:spPr>
          <a:xfrm>
            <a:off x="1088568" y="2503557"/>
            <a:ext cx="587831" cy="1001643"/>
          </a:xfrm>
          <a:prstGeom prst="arc">
            <a:avLst>
              <a:gd name="adj1" fmla="val 16200000"/>
              <a:gd name="adj2" fmla="val 4514487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Arc 19"/>
          <p:cNvSpPr/>
          <p:nvPr/>
        </p:nvSpPr>
        <p:spPr>
          <a:xfrm flipH="1">
            <a:off x="2917370" y="2481471"/>
            <a:ext cx="604161" cy="1023729"/>
          </a:xfrm>
          <a:prstGeom prst="arc">
            <a:avLst>
              <a:gd name="adj1" fmla="val 16200000"/>
              <a:gd name="adj2" fmla="val 4514487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TextBox 20"/>
          <p:cNvSpPr txBox="1"/>
          <p:nvPr/>
        </p:nvSpPr>
        <p:spPr>
          <a:xfrm>
            <a:off x="1817909" y="3014949"/>
            <a:ext cx="1006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১৮ 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67042" y="2557514"/>
            <a:ext cx="1006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 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447800" y="3657600"/>
            <a:ext cx="177436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910440" y="3722835"/>
            <a:ext cx="1006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৬ 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8" name="Arc 27"/>
          <p:cNvSpPr/>
          <p:nvPr/>
        </p:nvSpPr>
        <p:spPr>
          <a:xfrm>
            <a:off x="2237008" y="3744292"/>
            <a:ext cx="587831" cy="1001643"/>
          </a:xfrm>
          <a:prstGeom prst="arc">
            <a:avLst>
              <a:gd name="adj1" fmla="val 16200000"/>
              <a:gd name="adj2" fmla="val 4514487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" name="Arc 28"/>
          <p:cNvSpPr/>
          <p:nvPr/>
        </p:nvSpPr>
        <p:spPr>
          <a:xfrm flipH="1">
            <a:off x="4065810" y="3722206"/>
            <a:ext cx="604161" cy="1023729"/>
          </a:xfrm>
          <a:prstGeom prst="arc">
            <a:avLst>
              <a:gd name="adj1" fmla="val 16200000"/>
              <a:gd name="adj2" fmla="val 4514487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" name="TextBox 29"/>
          <p:cNvSpPr txBox="1"/>
          <p:nvPr/>
        </p:nvSpPr>
        <p:spPr>
          <a:xfrm>
            <a:off x="4215482" y="3798249"/>
            <a:ext cx="1006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 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20080" y="4267120"/>
            <a:ext cx="1006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১৮ 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2569031" y="4893363"/>
            <a:ext cx="177436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Multiply 35"/>
          <p:cNvSpPr/>
          <p:nvPr/>
        </p:nvSpPr>
        <p:spPr>
          <a:xfrm>
            <a:off x="3124200" y="4953000"/>
            <a:ext cx="771523" cy="784086"/>
          </a:xfrm>
          <a:prstGeom prst="mathMultiply">
            <a:avLst>
              <a:gd name="adj1" fmla="val 447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7" name="Oval 36"/>
          <p:cNvSpPr/>
          <p:nvPr/>
        </p:nvSpPr>
        <p:spPr>
          <a:xfrm>
            <a:off x="1959271" y="3722206"/>
            <a:ext cx="783929" cy="78392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8" name="TextBox 37"/>
          <p:cNvSpPr txBox="1"/>
          <p:nvPr/>
        </p:nvSpPr>
        <p:spPr>
          <a:xfrm>
            <a:off x="152400" y="5660257"/>
            <a:ext cx="6237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নির্নেয়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গ.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2569031" y="1828800"/>
            <a:ext cx="4974769" cy="21336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095999" y="1452614"/>
            <a:ext cx="60851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সর্বশেষ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যেই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দিয়ে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ভাগ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করে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মিলে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গেল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সেই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সংখ্যাটি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নিতে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হবে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8599" y="1447171"/>
            <a:ext cx="2890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১৮, ২৪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468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33333E-6 L 0.18711 0.18009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49" y="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18515 0.27686 " pathEditMode="relative" rAng="0" ptsTypes="AA">
                                      <p:cBhvr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58" y="1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7" grpId="1"/>
      <p:bldP spid="18" grpId="0"/>
      <p:bldP spid="19" grpId="0" animBg="1"/>
      <p:bldP spid="20" grpId="0" animBg="1"/>
      <p:bldP spid="21" grpId="0"/>
      <p:bldP spid="22" grpId="0"/>
      <p:bldP spid="27" grpId="0"/>
      <p:bldP spid="27" grpId="1"/>
      <p:bldP spid="28" grpId="0" animBg="1"/>
      <p:bldP spid="29" grpId="0" animBg="1"/>
      <p:bldP spid="30" grpId="0"/>
      <p:bldP spid="32" grpId="0"/>
      <p:bldP spid="36" grpId="0" animBg="1"/>
      <p:bldP spid="37" grpId="0" animBg="1"/>
      <p:bldP spid="38" grpId="0"/>
      <p:bldP spid="34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32" y="138776"/>
            <a:ext cx="12146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রাশির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গ.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করার</a:t>
            </a:r>
            <a:r>
              <a:rPr lang="en-US" sz="40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নিয়ম</a:t>
            </a:r>
            <a:endParaRPr lang="en-US" sz="4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630929" y="2127328"/>
            <a:ext cx="0" cy="316989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181099" y="5592397"/>
            <a:ext cx="5348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রাশিগুলোর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নির্নেয়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গ.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59982" y="2547784"/>
            <a:ext cx="4324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সর্বনিম্ন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2800" dirty="0"/>
          </a:p>
        </p:txBody>
      </p:sp>
      <p:sp>
        <p:nvSpPr>
          <p:cNvPr id="48" name="TextBox 47"/>
          <p:cNvSpPr txBox="1"/>
          <p:nvPr/>
        </p:nvSpPr>
        <p:spPr>
          <a:xfrm>
            <a:off x="5559982" y="4374588"/>
            <a:ext cx="7184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সর্বনিম্ন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28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518940" y="1240125"/>
            <a:ext cx="7543801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ZW" baseline="30000" dirty="0" smtClean="0">
                <a:latin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ZW" sz="3600" b="1" dirty="0" err="1">
                <a:latin typeface="NikoshBAN" panose="02000000000000000000"/>
                <a:ea typeface="Times New Roman" panose="02020603050405020304" pitchFamily="18" charset="0"/>
              </a:rPr>
              <a:t>এবং</a:t>
            </a:r>
            <a:r>
              <a:rPr lang="en-ZW" b="1" dirty="0">
                <a:latin typeface="NikoshBAN" panose="02000000000000000000"/>
                <a:ea typeface="Times New Roman" panose="02020603050405020304" pitchFamily="18" charset="0"/>
              </a:rPr>
              <a:t> </a:t>
            </a:r>
            <a:r>
              <a:rPr lang="en-ZW" b="1" dirty="0" smtClean="0">
                <a:latin typeface="NikoshBAN" panose="02000000000000000000"/>
                <a:ea typeface="Times New Roman" panose="02020603050405020304" pitchFamily="18" charset="0"/>
              </a:rPr>
              <a:t> 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গ.সা.গু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ZW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135313" y="2487439"/>
            <a:ext cx="449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a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a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sz="2800" baseline="30000" dirty="0" smtClean="0">
                <a:latin typeface="Times New Roman" panose="02020603050405020304" pitchFamily="18" charset="0"/>
              </a:rPr>
              <a:t> </a:t>
            </a:r>
            <a:r>
              <a:rPr lang="en-ZW" sz="28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2800" dirty="0"/>
          </a:p>
        </p:txBody>
      </p:sp>
      <p:sp>
        <p:nvSpPr>
          <p:cNvPr id="51" name="Rectangle 50"/>
          <p:cNvSpPr/>
          <p:nvPr/>
        </p:nvSpPr>
        <p:spPr>
          <a:xfrm>
            <a:off x="6529535" y="5545926"/>
            <a:ext cx="2579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2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2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ZW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2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3200" b="1" dirty="0"/>
          </a:p>
        </p:txBody>
      </p:sp>
      <p:sp>
        <p:nvSpPr>
          <p:cNvPr id="57" name="Rectangle 56"/>
          <p:cNvSpPr/>
          <p:nvPr/>
        </p:nvSpPr>
        <p:spPr>
          <a:xfrm>
            <a:off x="1064366" y="3386353"/>
            <a:ext cx="449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b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b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ZW" sz="28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2800" dirty="0"/>
          </a:p>
        </p:txBody>
      </p:sp>
      <p:sp>
        <p:nvSpPr>
          <p:cNvPr id="58" name="Rectangle 57"/>
          <p:cNvSpPr/>
          <p:nvPr/>
        </p:nvSpPr>
        <p:spPr>
          <a:xfrm>
            <a:off x="1064366" y="4334921"/>
            <a:ext cx="4495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c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c</a:t>
            </a:r>
            <a:r>
              <a:rPr lang="en-ZW" sz="28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2800" baseline="30000" dirty="0" smtClean="0">
                <a:latin typeface="Times New Roman" panose="02020603050405020304" pitchFamily="18" charset="0"/>
              </a:rPr>
              <a:t> </a:t>
            </a:r>
            <a:r>
              <a:rPr lang="en-ZW" sz="28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28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5559982" y="3418238"/>
            <a:ext cx="7685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সর্বনিম্ন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28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28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28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2800" dirty="0"/>
          </a:p>
        </p:txBody>
      </p:sp>
    </p:spTree>
    <p:extLst>
      <p:ext uri="{BB962C8B-B14F-4D97-AF65-F5344CB8AC3E}">
        <p14:creationId xmlns:p14="http://schemas.microsoft.com/office/powerpoint/2010/main" val="3407631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/>
      <p:bldP spid="48" grpId="0"/>
      <p:bldP spid="37" grpId="0"/>
      <p:bldP spid="39" grpId="0"/>
      <p:bldP spid="51" grpId="0"/>
      <p:bldP spid="57" grpId="0"/>
      <p:bldP spid="58" grpId="0"/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9759926" y="1300599"/>
            <a:ext cx="2171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36,54,90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466" y="754843"/>
            <a:ext cx="10792578" cy="484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সাংখ্যিক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36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54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90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গ.সা.গু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ZW" sz="3600" b="1" dirty="0" smtClean="0">
                <a:latin typeface="NikoshBAN" panose="02000000000000000000"/>
                <a:ea typeface="Times New Roman" panose="02020603050405020304" pitchFamily="18" charset="0"/>
              </a:rPr>
              <a:t>=</a:t>
            </a:r>
            <a:endParaRPr lang="en-ZW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62877" y="141997"/>
            <a:ext cx="1613220" cy="68246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প্রশ্নঃ৮  </a:t>
            </a:r>
            <a:endParaRPr lang="en-ZW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642954" y="146320"/>
            <a:ext cx="9917983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ZW" sz="3600" b="1" baseline="30000" dirty="0" smtClean="0">
                <a:latin typeface="Times New Roman" panose="02020603050405020304" pitchFamily="18" charset="0"/>
              </a:rPr>
              <a:t>5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54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ZW" sz="3600" b="1" baseline="30000" dirty="0" smtClean="0">
                <a:latin typeface="Times New Roman" panose="02020603050405020304" pitchFamily="18" charset="0"/>
              </a:rPr>
              <a:t>4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ZW" sz="3200" b="1" dirty="0" err="1">
                <a:latin typeface="NikoshBAN" panose="02000000000000000000"/>
                <a:ea typeface="Times New Roman" panose="02020603050405020304" pitchFamily="18" charset="0"/>
              </a:rPr>
              <a:t>এবং</a:t>
            </a:r>
            <a:r>
              <a:rPr lang="en-ZW" sz="3600" b="1" dirty="0">
                <a:latin typeface="NikoshBAN" panose="02000000000000000000"/>
                <a:ea typeface="Times New Roman" panose="02020603050405020304" pitchFamily="18" charset="0"/>
              </a:rPr>
              <a:t> </a:t>
            </a:r>
            <a:r>
              <a:rPr lang="en-ZW" sz="3600" b="1" dirty="0" smtClean="0">
                <a:latin typeface="NikoshBAN" panose="02000000000000000000"/>
                <a:ea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গ.সা.গু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ZW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103587" y="2941757"/>
            <a:ext cx="5432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n-ZW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6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সর্বনিম্ন</a:t>
            </a:r>
            <a:r>
              <a:rPr lang="en-ZW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3600" b="1" dirty="0"/>
          </a:p>
        </p:txBody>
      </p:sp>
      <p:sp>
        <p:nvSpPr>
          <p:cNvPr id="22" name="Rectangle 21"/>
          <p:cNvSpPr/>
          <p:nvPr/>
        </p:nvSpPr>
        <p:spPr>
          <a:xfrm>
            <a:off x="1103587" y="3590285"/>
            <a:ext cx="5432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 </a:t>
            </a:r>
            <a:r>
              <a:rPr lang="en-ZW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সর্বনিম্ন</a:t>
            </a:r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ZW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ঘাত</a:t>
            </a:r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 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3600" b="1" dirty="0"/>
          </a:p>
        </p:txBody>
      </p:sp>
      <p:sp>
        <p:nvSpPr>
          <p:cNvPr id="23" name="Rectangle 22"/>
          <p:cNvSpPr/>
          <p:nvPr/>
        </p:nvSpPr>
        <p:spPr>
          <a:xfrm>
            <a:off x="82257" y="4723856"/>
            <a:ext cx="67723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6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রাশিগুলোর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নির্নেয়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altLang="en-US" sz="3600" b="1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.সা.গু</a:t>
            </a:r>
            <a:r>
              <a:rPr lang="en-US" altLang="en-US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endParaRPr lang="en-ZW" sz="3600" b="1" dirty="0"/>
          </a:p>
        </p:txBody>
      </p:sp>
      <p:sp>
        <p:nvSpPr>
          <p:cNvPr id="24" name="Rectangle 23"/>
          <p:cNvSpPr/>
          <p:nvPr/>
        </p:nvSpPr>
        <p:spPr>
          <a:xfrm>
            <a:off x="6482797" y="4730831"/>
            <a:ext cx="889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18</a:t>
            </a:r>
            <a:endParaRPr lang="en-ZW" sz="3600" b="1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140681" y="4723855"/>
            <a:ext cx="1204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ZW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3600" b="1" dirty="0"/>
          </a:p>
        </p:txBody>
      </p:sp>
      <p:sp>
        <p:nvSpPr>
          <p:cNvPr id="30" name="Half Frame 29"/>
          <p:cNvSpPr/>
          <p:nvPr/>
        </p:nvSpPr>
        <p:spPr>
          <a:xfrm flipV="1">
            <a:off x="9912326" y="1307984"/>
            <a:ext cx="2133600" cy="533400"/>
          </a:xfrm>
          <a:prstGeom prst="halfFrame">
            <a:avLst>
              <a:gd name="adj1" fmla="val 2976"/>
              <a:gd name="adj2" fmla="val 208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26134" y="1300599"/>
            <a:ext cx="718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844592" y="1816524"/>
            <a:ext cx="958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18, 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529680" y="1797323"/>
            <a:ext cx="873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27,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5" name="Half Frame 34"/>
          <p:cNvSpPr/>
          <p:nvPr/>
        </p:nvSpPr>
        <p:spPr>
          <a:xfrm flipV="1">
            <a:off x="9988284" y="1947715"/>
            <a:ext cx="2133600" cy="533400"/>
          </a:xfrm>
          <a:prstGeom prst="halfFrame">
            <a:avLst>
              <a:gd name="adj1" fmla="val 2976"/>
              <a:gd name="adj2" fmla="val 208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345886" y="1888281"/>
            <a:ext cx="718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3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042712" y="2425496"/>
            <a:ext cx="800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6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688248" y="2419590"/>
            <a:ext cx="634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9,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918065" y="3882673"/>
            <a:ext cx="2770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গ.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9985998" y="3026545"/>
            <a:ext cx="2046539" cy="5679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43" name="Multiply 42"/>
          <p:cNvSpPr/>
          <p:nvPr/>
        </p:nvSpPr>
        <p:spPr>
          <a:xfrm>
            <a:off x="10853044" y="4004189"/>
            <a:ext cx="304800" cy="309763"/>
          </a:xfrm>
          <a:prstGeom prst="mathMultiply">
            <a:avLst>
              <a:gd name="adj1" fmla="val 447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44" name="TextBox 43"/>
          <p:cNvSpPr txBox="1"/>
          <p:nvPr/>
        </p:nvSpPr>
        <p:spPr>
          <a:xfrm>
            <a:off x="11125972" y="1813668"/>
            <a:ext cx="837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45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256928" y="2419590"/>
            <a:ext cx="941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15,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6" name="Half Frame 45"/>
          <p:cNvSpPr/>
          <p:nvPr/>
        </p:nvSpPr>
        <p:spPr>
          <a:xfrm flipV="1">
            <a:off x="10010718" y="2556980"/>
            <a:ext cx="2133600" cy="533400"/>
          </a:xfrm>
          <a:prstGeom prst="halfFrame">
            <a:avLst>
              <a:gd name="adj1" fmla="val 2976"/>
              <a:gd name="adj2" fmla="val 208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345886" y="2502565"/>
            <a:ext cx="718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3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042712" y="3039780"/>
            <a:ext cx="800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2, 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688248" y="3033874"/>
            <a:ext cx="634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256929" y="3033874"/>
            <a:ext cx="775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5,</a:t>
            </a:r>
            <a:endParaRPr lang="en-US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1" name="Multiply 50"/>
          <p:cNvSpPr/>
          <p:nvPr/>
        </p:nvSpPr>
        <p:spPr>
          <a:xfrm>
            <a:off x="11408537" y="4004189"/>
            <a:ext cx="304800" cy="309763"/>
          </a:xfrm>
          <a:prstGeom prst="mathMultiply">
            <a:avLst>
              <a:gd name="adj1" fmla="val 447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/>
          </a:p>
        </p:txBody>
      </p:sp>
      <p:sp>
        <p:nvSpPr>
          <p:cNvPr id="52" name="Rectangle 51"/>
          <p:cNvSpPr/>
          <p:nvPr/>
        </p:nvSpPr>
        <p:spPr>
          <a:xfrm>
            <a:off x="9864882" y="4346437"/>
            <a:ext cx="1447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W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18</a:t>
            </a:r>
            <a:endParaRPr lang="en-ZW" sz="3600" b="1" baseline="30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10516838" y="725950"/>
            <a:ext cx="1044099" cy="4796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W" sz="3600" b="1" dirty="0" smtClean="0">
                <a:latin typeface="NikoshBAN" panose="02000000000000000000"/>
                <a:ea typeface="Times New Roman" panose="02020603050405020304" pitchFamily="18" charset="0"/>
              </a:rPr>
              <a:t>18</a:t>
            </a:r>
            <a:endParaRPr lang="en-ZW" sz="3600" b="1" baseline="30000" dirty="0">
              <a:latin typeface="NikoshBAN" panose="0200000000000000000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15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4.07407E-6 L 0.09948 0.36783 " pathEditMode="relative" rAng="0" ptsTypes="AA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4" y="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3.7037E-6 L 0.12735 0.28426 " pathEditMode="relative" rAng="0" ptsTypes="AA">
                                      <p:cBhvr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67" y="1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0.17539 0.19004 " pathEditMode="relative" rAng="0" ptsTypes="AA">
                                      <p:cBhvr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3" y="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4" grpId="0"/>
      <p:bldP spid="15" grpId="0"/>
      <p:bldP spid="16" grpId="0"/>
      <p:bldP spid="20" grpId="0"/>
      <p:bldP spid="22" grpId="0"/>
      <p:bldP spid="23" grpId="0"/>
      <p:bldP spid="24" grpId="0"/>
      <p:bldP spid="25" grpId="0"/>
      <p:bldP spid="30" grpId="0" animBg="1"/>
      <p:bldP spid="30" grpId="1" animBg="1"/>
      <p:bldP spid="32" grpId="0"/>
      <p:bldP spid="32" grpId="1"/>
      <p:bldP spid="32" grpId="2"/>
      <p:bldP spid="33" grpId="0"/>
      <p:bldP spid="33" grpId="1"/>
      <p:bldP spid="34" grpId="0"/>
      <p:bldP spid="34" grpId="1"/>
      <p:bldP spid="35" grpId="0" animBg="1"/>
      <p:bldP spid="35" grpId="1" animBg="1"/>
      <p:bldP spid="36" grpId="0"/>
      <p:bldP spid="36" grpId="1"/>
      <p:bldP spid="36" grpId="2"/>
      <p:bldP spid="37" grpId="0"/>
      <p:bldP spid="37" grpId="1"/>
      <p:bldP spid="38" grpId="0"/>
      <p:bldP spid="38" grpId="1"/>
      <p:bldP spid="39" grpId="0"/>
      <p:bldP spid="39" grpId="1"/>
      <p:bldP spid="42" grpId="0" animBg="1"/>
      <p:bldP spid="42" grpId="1" animBg="1"/>
      <p:bldP spid="43" grpId="0" animBg="1"/>
      <p:bldP spid="43" grpId="1" animBg="1"/>
      <p:bldP spid="44" grpId="0"/>
      <p:bldP spid="44" grpId="1"/>
      <p:bldP spid="45" grpId="0"/>
      <p:bldP spid="45" grpId="1"/>
      <p:bldP spid="46" grpId="0" animBg="1"/>
      <p:bldP spid="46" grpId="1" animBg="1"/>
      <p:bldP spid="47" grpId="0"/>
      <p:bldP spid="47" grpId="1"/>
      <p:bldP spid="47" grpId="2"/>
      <p:bldP spid="48" grpId="0"/>
      <p:bldP spid="48" grpId="1"/>
      <p:bldP spid="49" grpId="0"/>
      <p:bldP spid="49" grpId="1"/>
      <p:bldP spid="50" grpId="0"/>
      <p:bldP spid="50" grpId="1"/>
      <p:bldP spid="51" grpId="0" animBg="1"/>
      <p:bldP spid="51" grpId="1" animBg="1"/>
      <p:bldP spid="52" grpId="0"/>
      <p:bldP spid="52" grpId="1"/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81200" y="228600"/>
            <a:ext cx="8229600" cy="8564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ZW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B4CB0F-B7EB-CB50-08FF-5D2C794F91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98" y="124887"/>
            <a:ext cx="1422867" cy="14228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280" y="2463761"/>
            <a:ext cx="117500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৯নং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৭৩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20x</a:t>
            </a:r>
            <a:r>
              <a:rPr lang="en-ZW" sz="4400" b="1" baseline="30000" dirty="0">
                <a:latin typeface="Times New Roman" panose="02020603050405020304" pitchFamily="18" charset="0"/>
              </a:rPr>
              <a:t>3</a:t>
            </a:r>
            <a:r>
              <a:rPr lang="en-ZW" sz="4400" b="1" dirty="0">
                <a:latin typeface="Times New Roman" panose="02020603050405020304" pitchFamily="18" charset="0"/>
              </a:rPr>
              <a:t>y</a:t>
            </a:r>
            <a:r>
              <a:rPr lang="en-ZW" sz="44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4400" b="1" baseline="30000" dirty="0">
                <a:latin typeface="Times New Roman" panose="02020603050405020304" pitchFamily="18" charset="0"/>
              </a:rPr>
              <a:t>3</a:t>
            </a:r>
            <a:r>
              <a:rPr lang="en-ZW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44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15x</a:t>
            </a:r>
            <a:r>
              <a:rPr lang="en-ZW" sz="4400" b="1" baseline="30000" dirty="0">
                <a:latin typeface="Times New Roman" panose="02020603050405020304" pitchFamily="18" charset="0"/>
              </a:rPr>
              <a:t>4</a:t>
            </a:r>
            <a:r>
              <a:rPr lang="en-ZW" sz="4400" b="1" dirty="0">
                <a:latin typeface="Times New Roman" panose="02020603050405020304" pitchFamily="18" charset="0"/>
              </a:rPr>
              <a:t>y</a:t>
            </a:r>
            <a:r>
              <a:rPr lang="en-ZW" sz="4400" b="1" baseline="30000" dirty="0">
                <a:latin typeface="Times New Roman" panose="02020603050405020304" pitchFamily="18" charset="0"/>
              </a:rPr>
              <a:t>3</a:t>
            </a:r>
            <a:r>
              <a:rPr lang="en-ZW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4400" b="1" baseline="30000" dirty="0">
                <a:latin typeface="Times New Roman" panose="02020603050405020304" pitchFamily="18" charset="0"/>
              </a:rPr>
              <a:t>4</a:t>
            </a:r>
            <a:r>
              <a:rPr lang="en-ZW" sz="4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44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35x</a:t>
            </a:r>
            <a:r>
              <a:rPr lang="en-ZW" sz="4400" b="1" baseline="30000" dirty="0" smtClean="0">
                <a:latin typeface="Times New Roman" panose="02020603050405020304" pitchFamily="18" charset="0"/>
              </a:rPr>
              <a:t>2</a:t>
            </a:r>
            <a:r>
              <a:rPr lang="en-ZW" sz="4400" b="1" dirty="0" smtClean="0">
                <a:latin typeface="Times New Roman" panose="02020603050405020304" pitchFamily="18" charset="0"/>
              </a:rPr>
              <a:t>y</a:t>
            </a:r>
            <a:r>
              <a:rPr lang="en-ZW" sz="4400" b="1" baseline="30000" dirty="0" smtClean="0">
                <a:latin typeface="Times New Roman" panose="02020603050405020304" pitchFamily="18" charset="0"/>
              </a:rPr>
              <a:t>4</a:t>
            </a:r>
            <a:r>
              <a:rPr lang="en-ZW" sz="4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4400" b="1" baseline="30000" dirty="0" smtClean="0">
                <a:latin typeface="Times New Roman" panose="02020603050405020304" pitchFamily="18" charset="0"/>
              </a:rPr>
              <a:t>3</a:t>
            </a:r>
            <a:r>
              <a:rPr lang="en-ZW" sz="4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44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গ.সা.গু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</a:t>
            </a:r>
            <a:endParaRPr lang="en-ZW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>
            <a:hlinkClick r:id="rId3"/>
          </p:cNvPr>
          <p:cNvSpPr/>
          <p:nvPr/>
        </p:nvSpPr>
        <p:spPr>
          <a:xfrm>
            <a:off x="1846275" y="4502363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55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85551" y="198273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512097" y="2440832"/>
            <a:ext cx="6824741" cy="11405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W" sz="3600" b="1" dirty="0" err="1" smtClean="0"/>
              <a:t>বোর্ড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বইয়ের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অনুশীলনী</a:t>
            </a:r>
            <a:r>
              <a:rPr lang="en-ZW" sz="3600" b="1" dirty="0" smtClean="0"/>
              <a:t> ৪.৪ </a:t>
            </a:r>
            <a:r>
              <a:rPr lang="en-ZW" sz="3600" b="1" dirty="0" err="1" smtClean="0"/>
              <a:t>এর</a:t>
            </a:r>
            <a:r>
              <a:rPr lang="en-ZW" sz="3600" b="1" dirty="0" smtClean="0"/>
              <a:t>  ১০, ১১, ১২, ১৩ </a:t>
            </a:r>
            <a:r>
              <a:rPr lang="en-ZW" sz="3600" b="1" dirty="0" err="1" smtClean="0"/>
              <a:t>নং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অংক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সমূহ</a:t>
            </a:r>
            <a:r>
              <a:rPr lang="en-ZW" sz="3600" b="1" dirty="0" smtClean="0"/>
              <a:t> </a:t>
            </a:r>
            <a:endParaRPr lang="en-ZW" sz="3600" b="1" dirty="0"/>
          </a:p>
        </p:txBody>
      </p:sp>
    </p:spTree>
    <p:extLst>
      <p:ext uri="{BB962C8B-B14F-4D97-AF65-F5344CB8AC3E}">
        <p14:creationId xmlns:p14="http://schemas.microsoft.com/office/powerpoint/2010/main" val="422947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et of spring flower and leaves line art collection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81" t="11190" r="51012" b="41190"/>
          <a:stretch/>
        </p:blipFill>
        <p:spPr bwMode="auto">
          <a:xfrm>
            <a:off x="0" y="0"/>
            <a:ext cx="4261757" cy="3265714"/>
          </a:xfrm>
          <a:prstGeom prst="rect">
            <a:avLst/>
          </a:prstGeom>
          <a:noFill/>
        </p:spPr>
      </p:pic>
      <p:pic>
        <p:nvPicPr>
          <p:cNvPr id="4" name="Picture 2" descr="Set of spring flower and leaves line art collection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238" t="7113" r="655" b="45030"/>
          <a:stretch/>
        </p:blipFill>
        <p:spPr bwMode="auto">
          <a:xfrm>
            <a:off x="7856763" y="3053444"/>
            <a:ext cx="4490359" cy="3282042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 rot="19966024">
            <a:off x="190533" y="2094777"/>
            <a:ext cx="10057215" cy="2667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ক্লাসটি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দেখার</a:t>
            </a:r>
            <a:endParaRPr lang="en-US" sz="7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আমন্ত্রণ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রইল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ZW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 rot="19911185">
            <a:off x="4562518" y="5188156"/>
            <a:ext cx="3743204" cy="7511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perspectiveLeft"/>
              <a:lightRig rig="threeP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CC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ZW" sz="8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CC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10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2062</TotalTime>
  <Words>523</Words>
  <Application>Microsoft Office PowerPoint</Application>
  <PresentationFormat>Widescreen</PresentationFormat>
  <Paragraphs>108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Arial Black</vt:lpstr>
      <vt:lpstr>Calibri</vt:lpstr>
      <vt:lpstr>NikoshBAN</vt:lpstr>
      <vt:lpstr>Nirmala UI</vt:lpstr>
      <vt:lpstr>Noto Sans Bengali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প্রশ্ন ১৬ চিত্রসহ সমাধান ও বাড়ির কাজ</dc:title>
  <dc:subject>ক্ষেত্রফল ও পরিমাপ</dc:subject>
  <dc:creator>মো: আল আমিন মিয়া</dc:creator>
  <cp:keywords/>
  <dc:description>generated using python-pptx</dc:description>
  <cp:lastModifiedBy>ICT_LAB</cp:lastModifiedBy>
  <cp:revision>249</cp:revision>
  <dcterms:created xsi:type="dcterms:W3CDTF">2013-01-27T09:14:16Z</dcterms:created>
  <dcterms:modified xsi:type="dcterms:W3CDTF">2026-10-21T17:18:06Z</dcterms:modified>
  <cp:category/>
</cp:coreProperties>
</file>