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95" r:id="rId2"/>
    <p:sldId id="522" r:id="rId3"/>
    <p:sldId id="523" r:id="rId4"/>
    <p:sldId id="524" r:id="rId5"/>
    <p:sldId id="527" r:id="rId6"/>
    <p:sldId id="528" r:id="rId7"/>
    <p:sldId id="533" r:id="rId8"/>
    <p:sldId id="529" r:id="rId9"/>
    <p:sldId id="530" r:id="rId10"/>
    <p:sldId id="531" r:id="rId11"/>
    <p:sldId id="53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E9DBF-BB68-4D8F-B719-D5B7C661FE28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2D117-A3B3-4341-AE21-F5E217C06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4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497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48325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1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@Bdmamunsi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662566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en-US" sz="54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চতুর্থ</a:t>
            </a:r>
            <a:r>
              <a:rPr lang="en-US" sz="54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endParaRPr lang="en-US" sz="54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বীজগণিতীয়</a:t>
            </a:r>
            <a:r>
              <a:rPr lang="en-US" sz="4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রাশির</a:t>
            </a:r>
            <a:endParaRPr lang="en-US" sz="40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.সা.গু</a:t>
            </a:r>
            <a:r>
              <a:rPr lang="en-US" sz="2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অনুশীলনী-৪.৪</a:t>
            </a:r>
          </a:p>
          <a:p>
            <a:pPr algn="ctr"/>
            <a:endParaRPr lang="en-US" sz="20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2879271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229688" y="4663415"/>
            <a:ext cx="2985952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3" y="793727"/>
            <a:ext cx="12192000" cy="1086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790"/>
            <a:ext cx="12192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122D4A"/>
                </a:solidFill>
                <a:latin typeface="Noto Sans Bengali"/>
              </a:rPr>
              <a:t>? </a:t>
            </a:r>
            <a:endParaRPr sz="4000" b="1" dirty="0">
              <a:solidFill>
                <a:srgbClr val="122D4A"/>
              </a:solidFill>
              <a:latin typeface="Noto Sans Bengal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" y="2552300"/>
            <a:ext cx="12192000" cy="753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ব্যাখ্যা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" y="3341684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 </a:t>
            </a:r>
            <a:r>
              <a:rPr lang="bn-IN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রবে</a:t>
            </a:r>
            <a:r>
              <a:rPr lang="bn-IN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ZW" alt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" y="4358634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2800" b="1" dirty="0">
              <a:solidFill>
                <a:srgbClr val="FF0000"/>
              </a:solidFill>
            </a:endParaRPr>
          </a:p>
          <a:p>
            <a:pPr algn="l"/>
            <a:endParaRPr lang="en-ZW" alt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" y="188057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সংজ্ঞা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বলতে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1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7604" y="5138222"/>
            <a:ext cx="2312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     </a:t>
            </a:r>
            <a:endParaRPr lang="en-ZW" b="1" dirty="0"/>
          </a:p>
        </p:txBody>
      </p:sp>
      <p:sp>
        <p:nvSpPr>
          <p:cNvPr id="8" name="Rectangle 7"/>
          <p:cNvSpPr/>
          <p:nvPr/>
        </p:nvSpPr>
        <p:spPr>
          <a:xfrm>
            <a:off x="71845" y="1579005"/>
            <a:ext cx="71785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সংজ্ঞা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 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পূর্ণ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রুপ</a:t>
            </a:r>
            <a:endParaRPr lang="en-ZW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81624" y="2728827"/>
            <a:ext cx="7973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71845" y="3719145"/>
            <a:ext cx="1186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3600" b="1" dirty="0"/>
          </a:p>
        </p:txBody>
      </p:sp>
      <p:sp>
        <p:nvSpPr>
          <p:cNvPr id="14" name="Rounded Rectangle 13">
            <a:hlinkClick r:id="rId2"/>
          </p:cNvPr>
          <p:cNvSpPr/>
          <p:nvPr/>
        </p:nvSpPr>
        <p:spPr>
          <a:xfrm>
            <a:off x="1641021" y="338334"/>
            <a:ext cx="8909957" cy="714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আজকের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যা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শিখানো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44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80110" y="5508865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249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3285" y="712055"/>
            <a:ext cx="118626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3600" b="1" dirty="0">
                <a:solidFill>
                  <a:srgbClr val="FF0000"/>
                </a:solidFill>
                <a:latin typeface="NikoshBAN" panose="02000000000000000000"/>
              </a:rPr>
              <a:t>ল</a:t>
            </a:r>
            <a:r>
              <a:rPr lang="en-ZW" sz="3600" b="1" dirty="0" smtClean="0">
                <a:solidFill>
                  <a:srgbClr val="FF0000"/>
                </a:solidFill>
                <a:latin typeface="NikoshBAN" panose="02000000000000000000"/>
              </a:rPr>
              <a:t>. </a:t>
            </a:r>
            <a:r>
              <a:rPr lang="en-ZW" sz="3600" b="1" dirty="0" err="1" smtClean="0">
                <a:solidFill>
                  <a:srgbClr val="FF0000"/>
                </a:solidFill>
                <a:latin typeface="NikoshBAN" panose="02000000000000000000"/>
              </a:rPr>
              <a:t>সা</a:t>
            </a:r>
            <a:r>
              <a:rPr lang="en-ZW" sz="3600" b="1" dirty="0" smtClean="0">
                <a:solidFill>
                  <a:srgbClr val="FF0000"/>
                </a:solidFill>
                <a:latin typeface="NikoshBAN" panose="02000000000000000000"/>
              </a:rPr>
              <a:t>. </a:t>
            </a:r>
            <a:r>
              <a:rPr lang="en-ZW" sz="3600" b="1" dirty="0" err="1" smtClean="0">
                <a:solidFill>
                  <a:srgbClr val="FF0000"/>
                </a:solidFill>
                <a:latin typeface="NikoshBAN" panose="02000000000000000000"/>
              </a:rPr>
              <a:t>গু</a:t>
            </a:r>
            <a:r>
              <a:rPr lang="en-ZW" sz="36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ZW" sz="3600" b="1" dirty="0" err="1" smtClean="0">
                <a:solidFill>
                  <a:srgbClr val="FF0000"/>
                </a:solidFill>
                <a:latin typeface="NikoshBAN" panose="02000000000000000000"/>
              </a:rPr>
              <a:t>নির্ণয়ের</a:t>
            </a:r>
            <a:r>
              <a:rPr lang="en-ZW" sz="36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ZW" sz="3600" b="1" dirty="0" err="1" smtClean="0">
                <a:solidFill>
                  <a:srgbClr val="FF0000"/>
                </a:solidFill>
                <a:latin typeface="NikoshBAN" panose="02000000000000000000"/>
              </a:rPr>
              <a:t>নিয়মঃ</a:t>
            </a:r>
            <a:r>
              <a:rPr lang="en-ZW" sz="3600" b="1" dirty="0" smtClean="0">
                <a:solidFill>
                  <a:srgbClr val="FF0000"/>
                </a:solidFill>
                <a:latin typeface="NikoshBAN" panose="02000000000000000000"/>
              </a:rPr>
              <a:t> </a:t>
            </a:r>
          </a:p>
          <a:p>
            <a:pPr algn="just"/>
            <a:r>
              <a:rPr lang="en-ZW" sz="3600" b="1" dirty="0" smtClean="0">
                <a:latin typeface="NikoshBAN" panose="02000000000000000000"/>
              </a:rPr>
              <a:t>১।প্রথমে </a:t>
            </a:r>
            <a:r>
              <a:rPr lang="en-ZW" sz="3600" b="1" dirty="0" err="1" smtClean="0">
                <a:latin typeface="NikoshBAN" panose="02000000000000000000"/>
              </a:rPr>
              <a:t>সাংখ্যিক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সহগের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ল</a:t>
            </a:r>
            <a:r>
              <a:rPr lang="en-ZW" sz="3600" b="1" dirty="0" err="1" smtClean="0">
                <a:latin typeface="NikoshBAN" panose="02000000000000000000"/>
              </a:rPr>
              <a:t>.সা.গু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নির্ণয়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করতে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হবে</a:t>
            </a:r>
            <a:r>
              <a:rPr lang="en-ZW" sz="3600" b="1" dirty="0" smtClean="0">
                <a:latin typeface="NikoshBAN" panose="02000000000000000000"/>
              </a:rPr>
              <a:t>। </a:t>
            </a:r>
          </a:p>
          <a:p>
            <a:pPr algn="just"/>
            <a:endParaRPr lang="en-ZW" sz="3600" b="1" dirty="0" smtClean="0">
              <a:latin typeface="NikoshBAN" panose="02000000000000000000"/>
            </a:endParaRPr>
          </a:p>
          <a:p>
            <a:pPr algn="just"/>
            <a:r>
              <a:rPr lang="en-ZW" sz="3600" b="1" dirty="0" smtClean="0">
                <a:latin typeface="NikoshBAN" panose="02000000000000000000"/>
              </a:rPr>
              <a:t>২। </a:t>
            </a:r>
            <a:r>
              <a:rPr lang="en-ZW" sz="3600" b="1" dirty="0" err="1" smtClean="0">
                <a:latin typeface="NikoshBAN" panose="02000000000000000000"/>
              </a:rPr>
              <a:t>এরপর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মৌলিক</a:t>
            </a:r>
            <a:r>
              <a:rPr lang="en-ZW" sz="3600" b="1" dirty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উৎপাদকের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সর্বোচ্চ</a:t>
            </a:r>
            <a:r>
              <a:rPr lang="en-ZW" sz="3600" b="1" dirty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ঘাত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বের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করতে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হবে</a:t>
            </a:r>
            <a:r>
              <a:rPr lang="en-ZW" sz="3600" b="1" dirty="0" smtClean="0">
                <a:latin typeface="NikoshBAN" panose="02000000000000000000"/>
              </a:rPr>
              <a:t>।</a:t>
            </a:r>
          </a:p>
          <a:p>
            <a:pPr algn="just"/>
            <a:endParaRPr lang="en-ZW" sz="3600" b="1" dirty="0" smtClean="0">
              <a:latin typeface="NikoshBAN" panose="02000000000000000000"/>
            </a:endParaRPr>
          </a:p>
          <a:p>
            <a:pPr algn="just"/>
            <a:r>
              <a:rPr lang="en-ZW" sz="3600" b="1" dirty="0" smtClean="0">
                <a:latin typeface="NikoshBAN" panose="02000000000000000000"/>
              </a:rPr>
              <a:t>৩। </a:t>
            </a:r>
            <a:r>
              <a:rPr lang="en-ZW" sz="3600" b="1" dirty="0" err="1" smtClean="0">
                <a:latin typeface="NikoshBAN" panose="02000000000000000000"/>
              </a:rPr>
              <a:t>এরপর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সাংখ্যিক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সহগের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ল</a:t>
            </a:r>
            <a:r>
              <a:rPr lang="en-ZW" sz="3600" b="1" dirty="0" err="1" smtClean="0">
                <a:latin typeface="NikoshBAN" panose="02000000000000000000"/>
              </a:rPr>
              <a:t>.সা.গু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এবং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মৌলিক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উৎপাদকের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সর্বোচ্চ</a:t>
            </a:r>
            <a:r>
              <a:rPr lang="en-ZW" sz="3600" b="1" dirty="0">
                <a:latin typeface="NikoshBAN" panose="02000000000000000000"/>
              </a:rPr>
              <a:t> </a:t>
            </a:r>
            <a:r>
              <a:rPr lang="en-ZW" sz="3600" b="1" dirty="0" err="1">
                <a:latin typeface="NikoshBAN" panose="02000000000000000000"/>
              </a:rPr>
              <a:t>ঘাত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গুলোর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গুণফলই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হবে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নির্ণেয়</a:t>
            </a:r>
            <a:r>
              <a:rPr lang="en-ZW" sz="3600" b="1" dirty="0" smtClean="0">
                <a:latin typeface="NikoshBAN" panose="02000000000000000000"/>
              </a:rPr>
              <a:t> </a:t>
            </a:r>
            <a:r>
              <a:rPr lang="en-ZW" sz="3600" b="1" dirty="0" err="1" smtClean="0">
                <a:latin typeface="NikoshBAN" panose="02000000000000000000"/>
              </a:rPr>
              <a:t>ল.সা.গু</a:t>
            </a:r>
            <a:endParaRPr lang="en-ZW" sz="3600" b="1" dirty="0">
              <a:latin typeface="NikoshBAN" panose="0200000000000000000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152551" y="2495076"/>
            <a:ext cx="11862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কাকে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</a:p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অথবা</a:t>
            </a:r>
            <a:endParaRPr lang="en-US" sz="4000" b="1" dirty="0" smtClean="0">
              <a:solidFill>
                <a:srgbClr val="FF0000"/>
              </a:solidFill>
              <a:latin typeface="NikoshBAN" panose="02000000000000000000" pitchFamily="2" charset="0"/>
            </a:endParaRPr>
          </a:p>
          <a:p>
            <a:pPr algn="ctr"/>
            <a:r>
              <a:rPr lang="en-US" sz="4000" b="1" dirty="0" smtClean="0">
                <a:latin typeface="NikoshBAN" panose="02000000000000000000" pitchFamily="2" charset="0"/>
              </a:rPr>
              <a:t>Least Common Multiple(L.C.M)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কাকে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r>
              <a:rPr lang="en-US" sz="4000" b="1" dirty="0" smtClean="0">
                <a:latin typeface="NikoshBAN" panose="02000000000000000000" pitchFamily="2" charset="0"/>
              </a:rPr>
              <a:t> </a:t>
            </a:r>
            <a:endParaRPr lang="en-ZW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163285" y="2849422"/>
            <a:ext cx="11862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3200" b="1" dirty="0" err="1" smtClean="0"/>
              <a:t>দুই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বা</a:t>
            </a:r>
            <a:r>
              <a:rPr lang="en-ZW" sz="3200" b="1" dirty="0"/>
              <a:t> </a:t>
            </a:r>
            <a:r>
              <a:rPr lang="en-ZW" sz="3200" b="1" dirty="0" err="1" smtClean="0"/>
              <a:t>ততোধিক</a:t>
            </a:r>
            <a:r>
              <a:rPr lang="en-ZW" sz="3200" b="1" dirty="0" smtClean="0"/>
              <a:t>  </a:t>
            </a:r>
            <a:r>
              <a:rPr lang="en-ZW" sz="3200" b="1" dirty="0" err="1" smtClean="0"/>
              <a:t>রাশির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সকল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উৎপাদকের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সর্বোচ্চ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ঘাতের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গুনফলকে</a:t>
            </a:r>
            <a:r>
              <a:rPr lang="en-ZW" sz="3200" b="1" dirty="0" smtClean="0"/>
              <a:t>  </a:t>
            </a:r>
            <a:r>
              <a:rPr lang="en-ZW" sz="3200" b="1" dirty="0" err="1" smtClean="0"/>
              <a:t>রাশি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গুলোর</a:t>
            </a:r>
            <a:r>
              <a:rPr lang="en-ZW" sz="3200" b="1" dirty="0" smtClean="0"/>
              <a:t> </a:t>
            </a:r>
            <a:r>
              <a:rPr lang="en-ZW" sz="3200" b="1" dirty="0" err="1" smtClean="0">
                <a:solidFill>
                  <a:srgbClr val="FF0000"/>
                </a:solidFill>
              </a:rPr>
              <a:t>লঘিষ্ঠ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  <a:r>
              <a:rPr lang="en-ZW" sz="3200" b="1" dirty="0" err="1">
                <a:solidFill>
                  <a:srgbClr val="FF0000"/>
                </a:solidFill>
              </a:rPr>
              <a:t>সাধারণ</a:t>
            </a:r>
            <a:r>
              <a:rPr lang="en-ZW" sz="3200" b="1" dirty="0">
                <a:solidFill>
                  <a:srgbClr val="FF0000"/>
                </a:solidFill>
              </a:rPr>
              <a:t> </a:t>
            </a:r>
            <a:r>
              <a:rPr lang="en-ZW" sz="3200" b="1" dirty="0" err="1" smtClean="0">
                <a:solidFill>
                  <a:srgbClr val="FF0000"/>
                </a:solidFill>
              </a:rPr>
              <a:t>গুণিতক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বা</a:t>
            </a:r>
            <a:r>
              <a:rPr lang="en-ZW" sz="3200" b="1" dirty="0" smtClean="0"/>
              <a:t>  </a:t>
            </a:r>
            <a:r>
              <a:rPr lang="en-US" sz="3200" b="1" dirty="0" err="1" smtClean="0">
                <a:latin typeface="NikoshBAN" panose="02000000000000000000" pitchFamily="2" charset="0"/>
              </a:rPr>
              <a:t>ল</a:t>
            </a:r>
            <a:r>
              <a:rPr lang="en-US" altLang="en-US" sz="32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2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200" b="1" dirty="0" err="1" smtClean="0"/>
              <a:t>বলে</a:t>
            </a:r>
            <a:endParaRPr lang="en-ZW" sz="3200" b="1" dirty="0"/>
          </a:p>
        </p:txBody>
      </p:sp>
    </p:spTree>
    <p:extLst>
      <p:ext uri="{BB962C8B-B14F-4D97-AF65-F5344CB8AC3E}">
        <p14:creationId xmlns:p14="http://schemas.microsoft.com/office/powerpoint/2010/main" val="422180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/>
      <p:bldP spid="4" grpId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28800" y="3139440"/>
            <a:ext cx="2182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 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0886" y="-7620"/>
            <a:ext cx="121920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সংখ্যার</a:t>
            </a:r>
            <a:r>
              <a:rPr lang="en-US" sz="5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ল. </a:t>
            </a:r>
            <a:r>
              <a:rPr lang="en-US" sz="5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5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5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5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করার</a:t>
            </a:r>
            <a:r>
              <a:rPr lang="en-US" sz="5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endParaRPr lang="en-US" sz="5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495800" y="1001643"/>
            <a:ext cx="0" cy="417995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alf Frame 6"/>
          <p:cNvSpPr/>
          <p:nvPr/>
        </p:nvSpPr>
        <p:spPr>
          <a:xfrm flipV="1">
            <a:off x="1752600" y="3292614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599" y="1447171"/>
            <a:ext cx="289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 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8699" y="3156228"/>
            <a:ext cx="718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66899" y="3896771"/>
            <a:ext cx="800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9657" y="3907185"/>
            <a:ext cx="947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১২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Half Frame 12"/>
          <p:cNvSpPr/>
          <p:nvPr/>
        </p:nvSpPr>
        <p:spPr>
          <a:xfrm flipV="1">
            <a:off x="1866899" y="4043728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1099" y="3940314"/>
            <a:ext cx="718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1327" y="4631871"/>
            <a:ext cx="800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54085" y="4642285"/>
            <a:ext cx="947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-119743" y="5677372"/>
            <a:ext cx="3766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ল.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447800" y="3429000"/>
            <a:ext cx="3657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572986" y="3429000"/>
            <a:ext cx="3532414" cy="8512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921327" y="4724400"/>
            <a:ext cx="1692731" cy="6153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3516090" y="3826014"/>
            <a:ext cx="6008910" cy="10420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517573" y="3181624"/>
            <a:ext cx="77179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বাম</a:t>
            </a:r>
            <a:r>
              <a:rPr lang="en-US" sz="4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পাশের</a:t>
            </a:r>
            <a:r>
              <a:rPr lang="en-US" sz="4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4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নিচের</a:t>
            </a:r>
            <a:r>
              <a:rPr lang="en-US" sz="4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সংখ্যাগুলো</a:t>
            </a:r>
            <a:r>
              <a:rPr lang="en-US" sz="4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নিয়ে</a:t>
            </a:r>
            <a:r>
              <a:rPr lang="en-US" sz="4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গুন</a:t>
            </a:r>
            <a:r>
              <a:rPr lang="en-US" sz="4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করতে</a:t>
            </a:r>
            <a:r>
              <a:rPr lang="en-US" sz="4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4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9" name="Multiply 48"/>
          <p:cNvSpPr/>
          <p:nvPr/>
        </p:nvSpPr>
        <p:spPr>
          <a:xfrm>
            <a:off x="3989613" y="5782799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6558645" y="5656073"/>
            <a:ext cx="101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=৭২</a:t>
            </a:r>
            <a:endParaRPr lang="en-US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Multiply 24"/>
          <p:cNvSpPr/>
          <p:nvPr/>
        </p:nvSpPr>
        <p:spPr>
          <a:xfrm>
            <a:off x="4800600" y="5786237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6" name="Multiply 25"/>
          <p:cNvSpPr/>
          <p:nvPr/>
        </p:nvSpPr>
        <p:spPr>
          <a:xfrm>
            <a:off x="5715000" y="5774871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7" name="TextBox 26"/>
          <p:cNvSpPr txBox="1"/>
          <p:nvPr/>
        </p:nvSpPr>
        <p:spPr>
          <a:xfrm>
            <a:off x="4615550" y="1093540"/>
            <a:ext cx="77179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রাখবে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বেশিরভাগ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দিয়ে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যদি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তাহলে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(৩,৫,৭,৯,)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দিয়ে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করতে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895600" y="1447171"/>
            <a:ext cx="7315200" cy="17090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16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0.17409 0.35486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1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59259E-6 L 0.24245 0.22893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0.253 0.13843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43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0.24779 0.14514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83" y="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8" grpId="0"/>
      <p:bldP spid="10" grpId="0"/>
      <p:bldP spid="10" grpId="1"/>
      <p:bldP spid="11" grpId="0"/>
      <p:bldP spid="12" grpId="0"/>
      <p:bldP spid="13" grpId="0" animBg="1"/>
      <p:bldP spid="14" grpId="0"/>
      <p:bldP spid="14" grpId="1"/>
      <p:bldP spid="15" grpId="0"/>
      <p:bldP spid="15" grpId="1"/>
      <p:bldP spid="16" grpId="0"/>
      <p:bldP spid="16" grpId="1"/>
      <p:bldP spid="38" grpId="0"/>
      <p:bldP spid="44" grpId="0" animBg="1"/>
      <p:bldP spid="47" grpId="0"/>
      <p:bldP spid="49" grpId="0" animBg="1"/>
      <p:bldP spid="50" grpId="0"/>
      <p:bldP spid="25" grpId="0" animBg="1"/>
      <p:bldP spid="26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92" y="1616"/>
            <a:ext cx="12146026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ল.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630929" y="2127328"/>
            <a:ext cx="0" cy="31698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81099" y="5592397"/>
            <a:ext cx="53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রাশিগুলোর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59982" y="2547784"/>
            <a:ext cx="4324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en-ZW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5517194" y="4115347"/>
            <a:ext cx="71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518940" y="1240125"/>
            <a:ext cx="7543801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ZW" baseline="30000" dirty="0" smtClean="0">
                <a:latin typeface="Times New Roman" panose="02020603050405020304" pitchFamily="18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b="1" dirty="0" err="1">
                <a:latin typeface="NikoshBAN" panose="02000000000000000000"/>
                <a:ea typeface="Times New Roman" panose="02020603050405020304" pitchFamily="18" charset="0"/>
              </a:rPr>
              <a:t>এবং</a:t>
            </a:r>
            <a:r>
              <a:rPr lang="en-ZW" b="1" dirty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ZW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.সা.গু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35313" y="2487439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en-ZW" sz="2800" dirty="0"/>
          </a:p>
        </p:txBody>
      </p:sp>
      <p:sp>
        <p:nvSpPr>
          <p:cNvPr id="51" name="Rectangle 50"/>
          <p:cNvSpPr/>
          <p:nvPr/>
        </p:nvSpPr>
        <p:spPr>
          <a:xfrm>
            <a:off x="6529535" y="5545926"/>
            <a:ext cx="2579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2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ZW" sz="3200" b="1" baseline="30000" dirty="0" smtClean="0">
                <a:latin typeface="Times New Roman" panose="02020603050405020304" pitchFamily="18" charset="0"/>
              </a:rPr>
              <a:t>3</a:t>
            </a:r>
            <a:endParaRPr lang="en-ZW" sz="3200" b="1" dirty="0"/>
          </a:p>
        </p:txBody>
      </p:sp>
      <p:sp>
        <p:nvSpPr>
          <p:cNvPr id="57" name="Rectangle 56"/>
          <p:cNvSpPr/>
          <p:nvPr/>
        </p:nvSpPr>
        <p:spPr>
          <a:xfrm>
            <a:off x="1064366" y="3386353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  <p:sp>
        <p:nvSpPr>
          <p:cNvPr id="58" name="Rectangle 57"/>
          <p:cNvSpPr/>
          <p:nvPr/>
        </p:nvSpPr>
        <p:spPr>
          <a:xfrm>
            <a:off x="1064366" y="4089743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5559982" y="3418238"/>
            <a:ext cx="768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  <p:sp>
        <p:nvSpPr>
          <p:cNvPr id="13" name="Rectangle 12"/>
          <p:cNvSpPr/>
          <p:nvPr/>
        </p:nvSpPr>
        <p:spPr>
          <a:xfrm>
            <a:off x="1099840" y="4807718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3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d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559982" y="4818096"/>
            <a:ext cx="71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dএর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d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2800" dirty="0"/>
          </a:p>
        </p:txBody>
      </p:sp>
    </p:spTree>
    <p:extLst>
      <p:ext uri="{BB962C8B-B14F-4D97-AF65-F5344CB8AC3E}">
        <p14:creationId xmlns:p14="http://schemas.microsoft.com/office/powerpoint/2010/main" val="3024598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37" grpId="0"/>
      <p:bldP spid="39" grpId="0"/>
      <p:bldP spid="51" grpId="0"/>
      <p:bldP spid="57" grpId="0"/>
      <p:bldP spid="58" grpId="0"/>
      <p:bldP spid="60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630929" y="2127328"/>
            <a:ext cx="0" cy="31698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095498" y="5592397"/>
            <a:ext cx="5348436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রাশিগুলোর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59982" y="2547784"/>
            <a:ext cx="4324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endParaRPr lang="en-ZW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5517194" y="4115347"/>
            <a:ext cx="71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28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1181099" y="249525"/>
            <a:ext cx="10390791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প্রশ্নঃ</a:t>
            </a:r>
            <a:r>
              <a:rPr lang="en-ZW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১৪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ZW" sz="3600" b="1" baseline="30000" dirty="0">
                <a:latin typeface="Times New Roman" panose="02020603050405020304" pitchFamily="18" charset="0"/>
              </a:rPr>
              <a:t>3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sz="3600" b="1" dirty="0" err="1">
                <a:latin typeface="NikoshBAN" panose="02000000000000000000"/>
                <a:ea typeface="Times New Roman" panose="02020603050405020304" pitchFamily="18" charset="0"/>
              </a:rPr>
              <a:t>এবং</a:t>
            </a:r>
            <a:r>
              <a:rPr lang="en-ZW" sz="3600" b="1" dirty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.সা.গু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35313" y="2487439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a, 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endParaRPr lang="en-ZW" sz="2800" dirty="0"/>
          </a:p>
        </p:txBody>
      </p:sp>
      <p:sp>
        <p:nvSpPr>
          <p:cNvPr id="51" name="Rectangle 50"/>
          <p:cNvSpPr/>
          <p:nvPr/>
        </p:nvSpPr>
        <p:spPr>
          <a:xfrm>
            <a:off x="7443934" y="5545926"/>
            <a:ext cx="2579944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2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en-ZW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2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3200" b="1" dirty="0"/>
          </a:p>
        </p:txBody>
      </p:sp>
      <p:sp>
        <p:nvSpPr>
          <p:cNvPr id="57" name="Rectangle 56"/>
          <p:cNvSpPr/>
          <p:nvPr/>
        </p:nvSpPr>
        <p:spPr>
          <a:xfrm>
            <a:off x="1064366" y="3386353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  <p:sp>
        <p:nvSpPr>
          <p:cNvPr id="58" name="Rectangle 57"/>
          <p:cNvSpPr/>
          <p:nvPr/>
        </p:nvSpPr>
        <p:spPr>
          <a:xfrm>
            <a:off x="1064366" y="4089743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5559982" y="3418238"/>
            <a:ext cx="768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en-ZW" sz="2800" dirty="0"/>
          </a:p>
        </p:txBody>
      </p:sp>
    </p:spTree>
    <p:extLst>
      <p:ext uri="{BB962C8B-B14F-4D97-AF65-F5344CB8AC3E}">
        <p14:creationId xmlns:p14="http://schemas.microsoft.com/office/powerpoint/2010/main" val="3154023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7" grpId="0"/>
      <p:bldP spid="47" grpId="1"/>
      <p:bldP spid="48" grpId="0"/>
      <p:bldP spid="48" grpId="1"/>
      <p:bldP spid="37" grpId="0"/>
      <p:bldP spid="39" grpId="0"/>
      <p:bldP spid="51" grpId="0" animBg="1"/>
      <p:bldP spid="57" grpId="0"/>
      <p:bldP spid="58" grpId="0"/>
      <p:bldP spid="60" grpId="0"/>
      <p:bldP spid="6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759926" y="1286951"/>
            <a:ext cx="2171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5,10,15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466" y="754843"/>
            <a:ext cx="10792578" cy="484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সাংখ্যিক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5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15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smtClean="0">
                <a:latin typeface="NikoshBAN" panose="02000000000000000000"/>
                <a:ea typeface="Times New Roman" panose="02020603050405020304" pitchFamily="18" charset="0"/>
              </a:rPr>
              <a:t>=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62876" y="141997"/>
            <a:ext cx="1770875" cy="68246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প্রশ্নঃ১৫  </a:t>
            </a:r>
            <a:endParaRPr lang="en-ZW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447006" y="146320"/>
            <a:ext cx="967968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10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sz="3600" b="1" dirty="0" err="1">
                <a:latin typeface="NikoshBAN" panose="02000000000000000000"/>
                <a:ea typeface="Times New Roman" panose="02020603050405020304" pitchFamily="18" charset="0"/>
              </a:rPr>
              <a:t>এবং</a:t>
            </a:r>
            <a:r>
              <a:rPr lang="en-ZW" sz="3600" b="1" dirty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48313" y="2222843"/>
            <a:ext cx="543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="1" dirty="0"/>
          </a:p>
        </p:txBody>
      </p:sp>
      <p:sp>
        <p:nvSpPr>
          <p:cNvPr id="22" name="Rectangle 21"/>
          <p:cNvSpPr/>
          <p:nvPr/>
        </p:nvSpPr>
        <p:spPr>
          <a:xfrm>
            <a:off x="1103587" y="3852264"/>
            <a:ext cx="543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3600" b="1" dirty="0"/>
          </a:p>
        </p:txBody>
      </p:sp>
      <p:sp>
        <p:nvSpPr>
          <p:cNvPr id="23" name="Rectangle 22"/>
          <p:cNvSpPr/>
          <p:nvPr/>
        </p:nvSpPr>
        <p:spPr>
          <a:xfrm>
            <a:off x="1221245" y="5173032"/>
            <a:ext cx="677236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রাশিগুলোর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endParaRPr lang="en-ZW" sz="3600" b="1" dirty="0"/>
          </a:p>
        </p:txBody>
      </p:sp>
      <p:sp>
        <p:nvSpPr>
          <p:cNvPr id="24" name="Rectangle 23"/>
          <p:cNvSpPr/>
          <p:nvPr/>
        </p:nvSpPr>
        <p:spPr>
          <a:xfrm>
            <a:off x="7621785" y="5180007"/>
            <a:ext cx="88984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endParaRPr lang="en-ZW" sz="3600" b="1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79669" y="5173031"/>
            <a:ext cx="163482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b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3600" b="1" dirty="0"/>
          </a:p>
        </p:txBody>
      </p:sp>
      <p:sp>
        <p:nvSpPr>
          <p:cNvPr id="30" name="Half Frame 29"/>
          <p:cNvSpPr/>
          <p:nvPr/>
        </p:nvSpPr>
        <p:spPr>
          <a:xfrm flipV="1">
            <a:off x="9912326" y="1376224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26134" y="1300599"/>
            <a:ext cx="71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5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05189" y="1816524"/>
            <a:ext cx="697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1, 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529680" y="1797323"/>
            <a:ext cx="873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40427" y="3176207"/>
            <a:ext cx="277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ল.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3" name="Multiply 42"/>
          <p:cNvSpPr/>
          <p:nvPr/>
        </p:nvSpPr>
        <p:spPr>
          <a:xfrm>
            <a:off x="10010611" y="3382369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4" name="TextBox 43"/>
          <p:cNvSpPr txBox="1"/>
          <p:nvPr/>
        </p:nvSpPr>
        <p:spPr>
          <a:xfrm>
            <a:off x="11125972" y="1813668"/>
            <a:ext cx="837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125982" y="1808881"/>
            <a:ext cx="71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508462" y="1787905"/>
            <a:ext cx="800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253308" y="3737449"/>
            <a:ext cx="1447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30</a:t>
            </a:r>
            <a:endParaRPr lang="en-ZW" sz="3600" b="1" baseline="30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10516838" y="725950"/>
            <a:ext cx="1044099" cy="479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smtClean="0">
                <a:latin typeface="NikoshBAN" panose="02000000000000000000"/>
                <a:ea typeface="Times New Roman" panose="02020603050405020304" pitchFamily="18" charset="0"/>
              </a:rPr>
              <a:t>30</a:t>
            </a:r>
            <a:endParaRPr lang="en-ZW" sz="3600" b="1" baseline="30000" dirty="0">
              <a:latin typeface="NikoshBAN" panose="02000000000000000000"/>
              <a:ea typeface="Times New Roman" panose="02020603050405020304" pitchFamily="18" charset="0"/>
            </a:endParaRPr>
          </a:p>
        </p:txBody>
      </p:sp>
      <p:sp>
        <p:nvSpPr>
          <p:cNvPr id="40" name="Multiply 39"/>
          <p:cNvSpPr/>
          <p:nvPr/>
        </p:nvSpPr>
        <p:spPr>
          <a:xfrm>
            <a:off x="10760748" y="3415203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1" name="Rectangle 40"/>
          <p:cNvSpPr/>
          <p:nvPr/>
        </p:nvSpPr>
        <p:spPr>
          <a:xfrm>
            <a:off x="1103587" y="3037553"/>
            <a:ext cx="543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সর্বোচ্চ</a:t>
            </a:r>
            <a:r>
              <a:rPr lang="en-ZW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3600" b="1" dirty="0"/>
          </a:p>
        </p:txBody>
      </p:sp>
    </p:spTree>
    <p:extLst>
      <p:ext uri="{BB962C8B-B14F-4D97-AF65-F5344CB8AC3E}">
        <p14:creationId xmlns:p14="http://schemas.microsoft.com/office/powerpoint/2010/main" val="27769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0.02435 0.28658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03607 0.2169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" y="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L -0.0211 0.21273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" y="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4" grpId="0"/>
      <p:bldP spid="15" grpId="0"/>
      <p:bldP spid="16" grpId="0"/>
      <p:bldP spid="20" grpId="0"/>
      <p:bldP spid="22" grpId="0"/>
      <p:bldP spid="23" grpId="0" animBg="1"/>
      <p:bldP spid="24" grpId="0" animBg="1"/>
      <p:bldP spid="25" grpId="0" animBg="1"/>
      <p:bldP spid="30" grpId="0" animBg="1"/>
      <p:bldP spid="30" grpId="1" animBg="1"/>
      <p:bldP spid="32" grpId="0"/>
      <p:bldP spid="32" grpId="1"/>
      <p:bldP spid="32" grpId="2"/>
      <p:bldP spid="33" grpId="0"/>
      <p:bldP spid="33" grpId="1"/>
      <p:bldP spid="34" grpId="0"/>
      <p:bldP spid="34" grpId="1"/>
      <p:bldP spid="39" grpId="0"/>
      <p:bldP spid="39" grpId="1"/>
      <p:bldP spid="43" grpId="0" animBg="1"/>
      <p:bldP spid="43" grpId="1" animBg="1"/>
      <p:bldP spid="44" grpId="0"/>
      <p:bldP spid="44" grpId="1"/>
      <p:bldP spid="47" grpId="0"/>
      <p:bldP spid="47" grpId="1"/>
      <p:bldP spid="47" grpId="2"/>
      <p:bldP spid="48" grpId="0"/>
      <p:bldP spid="48" grpId="1"/>
      <p:bldP spid="48" grpId="2"/>
      <p:bldP spid="52" grpId="0"/>
      <p:bldP spid="52" grpId="1"/>
      <p:bldP spid="53" grpId="0"/>
      <p:bldP spid="40" grpId="0" animBg="1"/>
      <p:bldP spid="40" grpId="1" animBg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1200" y="228600"/>
            <a:ext cx="8229600" cy="8564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B4CB0F-B7EB-CB50-08FF-5D2C794F91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98" y="124887"/>
            <a:ext cx="1422867" cy="1422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" y="2463761"/>
            <a:ext cx="11750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১৬নং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৭৩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4xy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5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xy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40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12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xy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40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US" sz="40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ল. </a:t>
            </a:r>
            <a:r>
              <a:rPr lang="en-US" sz="40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endParaRPr lang="en-ZW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ZW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79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85551" y="198273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12097" y="2440832"/>
            <a:ext cx="6824741" cy="11405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err="1" smtClean="0"/>
              <a:t>বোর্ড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বইয়ের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অনুশীলনী</a:t>
            </a:r>
            <a:r>
              <a:rPr lang="en-ZW" sz="3600" b="1" dirty="0" smtClean="0"/>
              <a:t> ৪.৪ </a:t>
            </a:r>
            <a:r>
              <a:rPr lang="en-ZW" sz="3600" b="1" dirty="0" err="1" smtClean="0"/>
              <a:t>এর</a:t>
            </a:r>
            <a:r>
              <a:rPr lang="en-ZW" sz="3600" b="1" dirty="0" smtClean="0"/>
              <a:t>  ১৭, ১৮, ১৯, </a:t>
            </a:r>
            <a:r>
              <a:rPr lang="en-ZW" sz="3600" b="1" dirty="0" err="1" smtClean="0"/>
              <a:t>নং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অংক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সমূহ</a:t>
            </a:r>
            <a:r>
              <a:rPr lang="en-ZW" sz="3600" b="1" dirty="0" smtClean="0"/>
              <a:t> </a:t>
            </a:r>
            <a:endParaRPr lang="en-ZW" sz="3600" b="1" dirty="0"/>
          </a:p>
        </p:txBody>
      </p:sp>
    </p:spTree>
    <p:extLst>
      <p:ext uri="{BB962C8B-B14F-4D97-AF65-F5344CB8AC3E}">
        <p14:creationId xmlns:p14="http://schemas.microsoft.com/office/powerpoint/2010/main" val="122034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1" t="11190" r="51012" b="41190"/>
          <a:stretch/>
        </p:blipFill>
        <p:spPr bwMode="auto">
          <a:xfrm>
            <a:off x="0" y="0"/>
            <a:ext cx="4261757" cy="3265714"/>
          </a:xfrm>
          <a:prstGeom prst="rect">
            <a:avLst/>
          </a:prstGeom>
          <a:noFill/>
        </p:spPr>
      </p:pic>
      <p:pic>
        <p:nvPicPr>
          <p:cNvPr id="4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238" t="7113" r="655" b="45030"/>
          <a:stretch/>
        </p:blipFill>
        <p:spPr bwMode="auto">
          <a:xfrm>
            <a:off x="7856763" y="3053444"/>
            <a:ext cx="4490359" cy="328204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 rot="19966024">
            <a:off x="190533" y="2094777"/>
            <a:ext cx="10057215" cy="2667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endParaRPr lang="en-US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রইল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ZW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9911185">
            <a:off x="4562518" y="5188156"/>
            <a:ext cx="3743204" cy="751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perspectiveLef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CC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ZW" sz="8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CC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57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2059</TotalTime>
  <Words>586</Words>
  <Application>Microsoft Office PowerPoint</Application>
  <PresentationFormat>Widescreen</PresentationFormat>
  <Paragraphs>101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প্রশ্ন ১৬ চিত্রসহ সমাধান ও বাড়ির কাজ</dc:title>
  <dc:subject>ক্ষেত্রফল ও পরিমাপ</dc:subject>
  <dc:creator>মো: আল আমিন মিয়া</dc:creator>
  <cp:keywords/>
  <dc:description>generated using python-pptx</dc:description>
  <cp:lastModifiedBy>ICT_LAB</cp:lastModifiedBy>
  <cp:revision>251</cp:revision>
  <dcterms:created xsi:type="dcterms:W3CDTF">2013-01-27T09:14:16Z</dcterms:created>
  <dcterms:modified xsi:type="dcterms:W3CDTF">2026-10-21T17:21:29Z</dcterms:modified>
  <cp:category/>
</cp:coreProperties>
</file>