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535" r:id="rId2"/>
    <p:sldId id="536" r:id="rId3"/>
    <p:sldId id="537" r:id="rId4"/>
    <p:sldId id="534" r:id="rId5"/>
    <p:sldId id="539" r:id="rId6"/>
    <p:sldId id="538" r:id="rId7"/>
    <p:sldId id="541" r:id="rId8"/>
    <p:sldId id="540" r:id="rId9"/>
    <p:sldId id="543" r:id="rId10"/>
    <p:sldId id="542" r:id="rId11"/>
    <p:sldId id="544" r:id="rId12"/>
    <p:sldId id="545" r:id="rId13"/>
    <p:sldId id="54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73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E9DBF-BB68-4D8F-B719-D5B7C661FE28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2D117-A3B3-4341-AE21-F5E217C06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044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21-10-2026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4497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48325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21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@Bdmamunsir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outube.com/@Bdmamunsir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82" y="828832"/>
            <a:ext cx="12210782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662566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r>
              <a:rPr lang="en-US" sz="5400" b="1" dirty="0" err="1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চতুর্থ</a:t>
            </a:r>
            <a:r>
              <a:rPr lang="en-US" sz="54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endParaRPr lang="en-US" sz="5400" b="1" dirty="0" smtClean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4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বীজগণিতীয়</a:t>
            </a:r>
            <a:r>
              <a:rPr lang="en-US" sz="4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রাশির</a:t>
            </a:r>
            <a:endParaRPr lang="en-US" sz="4000" b="1" dirty="0" smtClean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4000" b="1" dirty="0" err="1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4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.সা.গু</a:t>
            </a:r>
            <a:r>
              <a:rPr lang="en-US" sz="24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অনুশীলনী-৪.৪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</a:t>
            </a:r>
            <a:r>
              <a:rPr lang="en-US" sz="3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17-19</a:t>
            </a: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2879271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229688" y="4663415"/>
            <a:ext cx="2985952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80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3" y="793727"/>
            <a:ext cx="12192000" cy="1086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endParaRPr lang="en-ZW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2790"/>
            <a:ext cx="121920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ক্লাসটি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122D4A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122D4A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122D4A"/>
                </a:solidFill>
                <a:latin typeface="Noto Sans Bengali"/>
              </a:rPr>
              <a:t>? </a:t>
            </a:r>
            <a:endParaRPr sz="4000" b="1" dirty="0">
              <a:solidFill>
                <a:srgbClr val="122D4A"/>
              </a:solidFill>
              <a:latin typeface="Noto Sans Bengali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-3" y="2488835"/>
            <a:ext cx="12192000" cy="7205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IN" altLang="en-US" sz="28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দুটি বা ততোধিক বীজগাণিতিক রাশির </a:t>
            </a:r>
            <a:r>
              <a:rPr lang="en-US" altLang="en-US" sz="28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</a:t>
            </a:r>
            <a:r>
              <a:rPr lang="en-US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bn-IN" altLang="en-US" sz="28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সা</a:t>
            </a:r>
            <a:r>
              <a:rPr lang="en-US" altLang="en-US" sz="28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bn-IN" altLang="en-US" sz="28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গু নির্ণয় করতে পা</a:t>
            </a:r>
            <a:r>
              <a:rPr lang="en-US" altLang="en-US" sz="2800" b="1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রবে</a:t>
            </a:r>
            <a:r>
              <a:rPr lang="bn-IN" altLang="en-US" sz="28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ZW" alt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" y="3638595"/>
            <a:ext cx="12192000" cy="7205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উৎ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পাদক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আকারে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ভেঙে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ল</a:t>
            </a:r>
            <a:r>
              <a:rPr lang="en-US" alt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.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সা</a:t>
            </a:r>
            <a:r>
              <a:rPr lang="en-US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.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গু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বের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করার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নিয়ম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প্রয়োগ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করতে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পার</a:t>
            </a:r>
            <a:r>
              <a:rPr lang="en-US" alt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বে</a:t>
            </a:r>
            <a:r>
              <a:rPr lang="bn-IN" alt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।</a:t>
            </a:r>
            <a:endParaRPr lang="en-ZW" alt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27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27604" y="5138222"/>
            <a:ext cx="2312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     </a:t>
            </a:r>
            <a:endParaRPr lang="en-ZW" b="1" dirty="0"/>
          </a:p>
        </p:txBody>
      </p:sp>
      <p:sp>
        <p:nvSpPr>
          <p:cNvPr id="9" name="Rectangle 8"/>
          <p:cNvSpPr/>
          <p:nvPr/>
        </p:nvSpPr>
        <p:spPr>
          <a:xfrm>
            <a:off x="164673" y="2610800"/>
            <a:ext cx="120997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IN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দুটি বা ততোধিক বীজগাণিতিক রাশির 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ল</a:t>
            </a:r>
            <a:r>
              <a:rPr lang="en-US" altLang="en-US" sz="3600" b="1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bn-IN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সা</a:t>
            </a:r>
            <a:r>
              <a:rPr lang="en-US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bn-IN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গু নির্ণয়</a:t>
            </a:r>
            <a:endParaRPr lang="en-ZW" sz="3600" b="1" dirty="0"/>
          </a:p>
        </p:txBody>
      </p:sp>
      <p:sp>
        <p:nvSpPr>
          <p:cNvPr id="10" name="Rectangle 9"/>
          <p:cNvSpPr/>
          <p:nvPr/>
        </p:nvSpPr>
        <p:spPr>
          <a:xfrm>
            <a:off x="164673" y="3456666"/>
            <a:ext cx="11862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IN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উৎ</a:t>
            </a:r>
            <a:r>
              <a:rPr lang="bn-IN" altLang="en-US" sz="3600" b="1" dirty="0"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পাদক</a:t>
            </a:r>
            <a:r>
              <a:rPr lang="bn-IN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3600" b="1" dirty="0"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আকারে</a:t>
            </a:r>
            <a:r>
              <a:rPr lang="bn-IN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3600" b="1" dirty="0"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ভেঙে</a:t>
            </a:r>
            <a:r>
              <a:rPr lang="bn-IN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altLang="en-US" sz="3600" b="1" dirty="0"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ল</a:t>
            </a:r>
            <a:r>
              <a:rPr lang="en-US" altLang="en-US" sz="3600" b="1" dirty="0" smtClean="0"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.</a:t>
            </a:r>
            <a:r>
              <a:rPr lang="bn-IN" altLang="en-US" sz="3600" b="1" dirty="0"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সা</a:t>
            </a:r>
            <a:r>
              <a:rPr lang="en-US" altLang="en-US" sz="3600" b="1" dirty="0"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.</a:t>
            </a:r>
            <a:r>
              <a:rPr lang="bn-IN" altLang="en-US" sz="3600" b="1" dirty="0"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গু</a:t>
            </a:r>
            <a:r>
              <a:rPr lang="bn-IN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3600" b="1" dirty="0"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বের</a:t>
            </a:r>
            <a:r>
              <a:rPr lang="bn-IN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3600" b="1" dirty="0"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করার</a:t>
            </a:r>
            <a:r>
              <a:rPr lang="bn-IN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IN" altLang="en-US" sz="3600" b="1" dirty="0">
                <a:latin typeface="NikoshBAN" panose="02000000000000000000" pitchFamily="2" charset="0"/>
                <a:ea typeface="Arial Unicode MS" panose="020B0604020202020204" pitchFamily="34" charset="-128"/>
                <a:cs typeface="NikoshBAN" panose="02000000000000000000" pitchFamily="2" charset="0"/>
              </a:rPr>
              <a:t>নিয়ম</a:t>
            </a:r>
            <a:r>
              <a:rPr lang="bn-IN" altLang="en-US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endParaRPr lang="en-ZW" sz="3600" b="1" dirty="0"/>
          </a:p>
        </p:txBody>
      </p:sp>
      <p:sp>
        <p:nvSpPr>
          <p:cNvPr id="14" name="Rounded Rectangle 13">
            <a:hlinkClick r:id="rId2"/>
          </p:cNvPr>
          <p:cNvSpPr/>
          <p:nvPr/>
        </p:nvSpPr>
        <p:spPr>
          <a:xfrm>
            <a:off x="1641021" y="338334"/>
            <a:ext cx="8909957" cy="7148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আজকের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যা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শিখানো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হবে</a:t>
            </a:r>
            <a:endParaRPr lang="en-US" sz="44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80110" y="5508865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90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466" y="2388956"/>
            <a:ext cx="10792578" cy="4849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এখানে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সাংখ্যিক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সহগ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4, 5, 12   </a:t>
            </a:r>
            <a:r>
              <a:rPr lang="en-US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এর</a:t>
            </a:r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ল. </a:t>
            </a:r>
            <a:r>
              <a:rPr lang="en-US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</a:t>
            </a:r>
            <a:endParaRPr lang="en-ZW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62876" y="1455452"/>
            <a:ext cx="1989005" cy="68246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প্রশ্নঃ১৬  </a:t>
            </a:r>
            <a:endParaRPr lang="en-ZW" sz="3600" b="1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447006" y="1459775"/>
            <a:ext cx="967968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y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4xy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z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5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ZW" sz="32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y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z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ZW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US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12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xy</a:t>
            </a:r>
            <a:r>
              <a:rPr lang="en-ZW" sz="32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z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US" sz="32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এর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ল. </a:t>
            </a:r>
            <a:r>
              <a:rPr lang="en-US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endParaRPr lang="en-ZW"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89162" y="5590130"/>
            <a:ext cx="6772369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en-US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রাশিগুলোর</a:t>
            </a:r>
            <a:r>
              <a:rPr lang="en-US" alt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নির্নেয়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alt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.সা.গু</a:t>
            </a:r>
            <a:r>
              <a:rPr lang="en-US" alt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altLang="en-US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endParaRPr lang="en-ZW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589702" y="5597105"/>
            <a:ext cx="88984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ZW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6</a:t>
            </a:r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0</a:t>
            </a:r>
            <a:endParaRPr lang="en-ZW" sz="3600" b="1" baseline="30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247586" y="5590129"/>
            <a:ext cx="1634829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ZW" sz="36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y</a:t>
            </a:r>
            <a:r>
              <a:rPr lang="en-ZW" sz="36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r>
              <a:rPr lang="en-ZW" sz="36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z</a:t>
            </a:r>
            <a:r>
              <a:rPr lang="en-ZW" sz="36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ZW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10562922" y="2414095"/>
            <a:ext cx="1044099" cy="4796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W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6</a:t>
            </a:r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0</a:t>
            </a:r>
            <a:endParaRPr lang="en-ZW" sz="3600" b="1" baseline="30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384906" y="3513221"/>
            <a:ext cx="0" cy="213692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487261" y="3398014"/>
            <a:ext cx="5119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এর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সর্বোচ্চ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ঘাত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ZW" sz="32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endParaRPr lang="en-ZW"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84979" y="4965577"/>
            <a:ext cx="5122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z </a:t>
            </a:r>
            <a:r>
              <a:rPr lang="en-ZW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এর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সর্বোচ্চ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ঘাত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z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ZW"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02102" y="3337669"/>
            <a:ext cx="53254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ZW" sz="32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x, 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ZW" sz="32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এর</a:t>
            </a:r>
            <a:r>
              <a:rPr lang="en-ZW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ZW" sz="32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endParaRPr lang="en-ZW"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76220" y="4236583"/>
            <a:ext cx="55122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y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y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y</a:t>
            </a:r>
            <a:r>
              <a:rPr lang="en-ZW" sz="32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y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ZW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এর</a:t>
            </a:r>
            <a:r>
              <a:rPr lang="en-ZW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28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28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=y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endParaRPr lang="en-ZW"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63240" y="4939973"/>
            <a:ext cx="51175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z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z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z</a:t>
            </a:r>
            <a:r>
              <a:rPr lang="en-ZW" sz="32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2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এর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ল</a:t>
            </a:r>
            <a:r>
              <a:rPr lang="en-US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</a:t>
            </a:r>
            <a:r>
              <a:rPr lang="en-US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</a:t>
            </a:r>
            <a:r>
              <a:rPr lang="en-US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গু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z</a:t>
            </a:r>
            <a:r>
              <a:rPr lang="en-ZW" sz="3200" b="1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endParaRPr lang="en-ZW"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19009" y="4268468"/>
            <a:ext cx="4912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y</a:t>
            </a:r>
            <a:r>
              <a:rPr lang="en-ZW" sz="32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এর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সর্বোচ্চ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2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ঘাত</a:t>
            </a:r>
            <a:r>
              <a:rPr lang="en-ZW" sz="32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 y</a:t>
            </a:r>
            <a:r>
              <a:rPr lang="en-ZW" sz="3200" b="1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4</a:t>
            </a:r>
            <a:endParaRPr lang="en-ZW" sz="32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115680" y="248126"/>
            <a:ext cx="8166538" cy="6824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W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গত</a:t>
            </a:r>
            <a:r>
              <a:rPr lang="en-ZW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ZW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ক্লাসের</a:t>
            </a:r>
            <a:r>
              <a:rPr lang="en-ZW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ZW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ZW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ZW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ZW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ZW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ZW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ZW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নেও</a:t>
            </a:r>
            <a:endParaRPr lang="en-ZW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38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61265" y="148577"/>
            <a:ext cx="10855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প্রশ্নঃ১৭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x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-4, x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+4x+4</a:t>
            </a:r>
            <a:r>
              <a:rPr lang="en-ZW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x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-8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92313" y="1437111"/>
            <a:ext cx="37507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১ম </a:t>
            </a:r>
            <a:r>
              <a:rPr lang="en-ZW" sz="36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x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-4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38781" y="3457833"/>
            <a:ext cx="40763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২য় </a:t>
            </a:r>
            <a:r>
              <a:rPr lang="en-ZW" sz="36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+4x+4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623496" y="4003815"/>
            <a:ext cx="344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+2x+2x+4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23496" y="4900154"/>
            <a:ext cx="29734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x+2) (x+2)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23496" y="4451985"/>
            <a:ext cx="4031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x(x+2)+2(x+2)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30352" y="1999302"/>
            <a:ext cx="344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x)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-(2)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530352" y="2447472"/>
            <a:ext cx="4031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(x+2)(x-2)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80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  <p:bldP spid="19" grpId="0"/>
      <p:bldP spid="20" grpId="0"/>
      <p:bldP spid="21" grpId="0"/>
      <p:bldP spid="25" grpId="0"/>
      <p:bldP spid="22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61265" y="148577"/>
            <a:ext cx="10855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প্রশ্নঃ১৭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-4, 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+4x+4</a:t>
            </a:r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-8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876925" y="906603"/>
            <a:ext cx="34570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৩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য় </a:t>
            </a:r>
            <a:r>
              <a:rPr lang="en-ZW" sz="36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</a:t>
            </a:r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-8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09600" y="4402916"/>
            <a:ext cx="396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নির্ণেয়</a:t>
            </a:r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ল.সা.গু</a:t>
            </a:r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343401" y="4343401"/>
            <a:ext cx="5650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(x+2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x+2)(x-2)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(x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+ 2x +4)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730476" y="1484975"/>
            <a:ext cx="30760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-2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30476" y="2112630"/>
            <a:ext cx="4969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x-2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){(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x)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+ x.2 +(2)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}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723707" y="2794043"/>
            <a:ext cx="4969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x-2)(x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+ 2x +4)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343401" y="5061536"/>
            <a:ext cx="334076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= (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x+2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-8)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40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31" grpId="0"/>
      <p:bldP spid="32" grpId="0"/>
      <p:bldP spid="33" grpId="0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61265" y="148577"/>
            <a:ext cx="10855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প্রশ্নঃ১৮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-x-1, 3x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+7x+2</a:t>
            </a:r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2x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+3x-2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92313" y="1437111"/>
            <a:ext cx="37507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১ম </a:t>
            </a:r>
            <a:r>
              <a:rPr lang="en-ZW" sz="36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6x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-x-1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30352" y="3093803"/>
            <a:ext cx="344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2x-1) (3x+1)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886907" y="4140864"/>
            <a:ext cx="5675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২য় </a:t>
            </a:r>
            <a:r>
              <a:rPr lang="en-ZW" sz="36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3x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+7x+2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671622" y="4686846"/>
            <a:ext cx="344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3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+6x+x+2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71622" y="5583185"/>
            <a:ext cx="344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(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x+2) (3x+1)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71622" y="5135016"/>
            <a:ext cx="4031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3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x(x+2)+1(x+2)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30352" y="1999302"/>
            <a:ext cx="344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6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-3x+2x-1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530352" y="2527682"/>
            <a:ext cx="4031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3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x(2x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1)+1(2x-1)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11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  <p:bldP spid="18" grpId="0"/>
      <p:bldP spid="19" grpId="0"/>
      <p:bldP spid="20" grpId="0"/>
      <p:bldP spid="21" grpId="0"/>
      <p:bldP spid="25" grpId="0"/>
      <p:bldP spid="22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61265" y="148577"/>
            <a:ext cx="10855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প্রশ্নঃ১৮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6x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-x-1, 3x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+7x+2</a:t>
            </a:r>
            <a:r>
              <a:rPr lang="en-ZW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2x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+3x-2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876924" y="906603"/>
            <a:ext cx="42832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৩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য় </a:t>
            </a:r>
            <a:r>
              <a:rPr lang="en-ZW" sz="36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+3x-2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09600" y="4402916"/>
            <a:ext cx="396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নির্ণেয়</a:t>
            </a:r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ল.সা.গু</a:t>
            </a:r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343401" y="4343401"/>
            <a:ext cx="3947159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(2x-1) (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3x+1)(x+2)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52531" y="2604349"/>
            <a:ext cx="344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x+2)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(2x-1)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2531" y="1509848"/>
            <a:ext cx="344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2x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+4x-x-2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52531" y="2038228"/>
            <a:ext cx="4031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2x(x+2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)-1(x+2)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91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 animBg="1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61265" y="148577"/>
            <a:ext cx="10855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প্রশ্নঃ১৯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+b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(</a:t>
            </a:r>
            <a:r>
              <a:rPr lang="en-ZW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a+b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(a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-b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ZW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(a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ab + b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92313" y="1437111"/>
            <a:ext cx="37507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১ম </a:t>
            </a:r>
            <a:r>
              <a:rPr lang="en-ZW" sz="36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+b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45638" y="2857416"/>
            <a:ext cx="56750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২য় </a:t>
            </a:r>
            <a:r>
              <a:rPr lang="en-ZW" sz="36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ZW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a+b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30352" y="3403398"/>
            <a:ext cx="4031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ZW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a+b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)(</a:t>
            </a:r>
            <a:r>
              <a:rPr lang="en-ZW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a+b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)(</a:t>
            </a:r>
            <a:r>
              <a:rPr lang="en-ZW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a+b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30352" y="1999302"/>
            <a:ext cx="44104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ZW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a+b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)(a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-ab+b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16504" y="4419821"/>
            <a:ext cx="42832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৩য় </a:t>
            </a:r>
            <a:r>
              <a:rPr lang="en-ZW" sz="36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(a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-b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92110" y="5023066"/>
            <a:ext cx="3441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{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ZW" sz="3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a+b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)(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a-b)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}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492111" y="5551446"/>
            <a:ext cx="4031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ZW" sz="3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a+b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(a-b)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98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  <p:bldP spid="19" grpId="0"/>
      <p:bldP spid="20" grpId="0"/>
      <p:bldP spid="22" grpId="0"/>
      <p:bldP spid="11" grpId="0"/>
      <p:bldP spid="14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61265" y="148577"/>
            <a:ext cx="10855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প্রশ্নঃ১৯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a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+b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(</a:t>
            </a:r>
            <a:r>
              <a:rPr lang="en-ZW" sz="36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a+b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(a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-b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ZW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ZW" sz="3600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(a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ab +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876924" y="1644538"/>
            <a:ext cx="49088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৪র্থ </a:t>
            </a:r>
            <a:r>
              <a:rPr lang="en-ZW" sz="3600" dirty="0" err="1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রাশি</a:t>
            </a:r>
            <a:r>
              <a:rPr lang="en-ZW" sz="3600" dirty="0" smtClean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=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(a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ab + b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81263" y="3556874"/>
            <a:ext cx="3171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 err="1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নির্ণেয়</a:t>
            </a:r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ল.সা.গু</a:t>
            </a:r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2530" y="2247783"/>
            <a:ext cx="54754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(a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ab + 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)(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ab + b</a:t>
            </a:r>
            <a:r>
              <a:rPr lang="en-ZW" sz="36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ZW" sz="3600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83976" y="3556874"/>
            <a:ext cx="1954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= </a:t>
            </a:r>
            <a:r>
              <a:rPr lang="en-ZW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ZW" sz="3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a+b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endParaRPr lang="en-ZW" sz="3600" b="1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43537" y="3613679"/>
            <a:ext cx="12875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W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(a-b)</a:t>
            </a:r>
            <a:r>
              <a:rPr lang="en-ZW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US" sz="3600" b="1" dirty="0"/>
          </a:p>
        </p:txBody>
      </p:sp>
      <p:sp>
        <p:nvSpPr>
          <p:cNvPr id="13" name="Rectangle 12"/>
          <p:cNvSpPr/>
          <p:nvPr/>
        </p:nvSpPr>
        <p:spPr>
          <a:xfrm>
            <a:off x="5270062" y="3582156"/>
            <a:ext cx="25136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(a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-ab+b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ZW" sz="3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ZW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ZW" sz="3600" b="1" baseline="30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60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11" grpId="0"/>
      <p:bldP spid="9" grpId="0"/>
      <p:bldP spid="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981200" y="228600"/>
            <a:ext cx="8229600" cy="85640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ZW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B4CB0F-B7EB-CB50-08FF-5D2C794F91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98" y="124887"/>
            <a:ext cx="1422867" cy="14228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0" y="1651467"/>
            <a:ext cx="7296150" cy="2866345"/>
          </a:xfrm>
          <a:prstGeom prst="rect">
            <a:avLst/>
          </a:prstGeom>
        </p:spPr>
      </p:pic>
      <p:sp>
        <p:nvSpPr>
          <p:cNvPr id="5" name="Rounded Rectangle 4">
            <a:hlinkClick r:id="rId4"/>
          </p:cNvPr>
          <p:cNvSpPr/>
          <p:nvPr/>
        </p:nvSpPr>
        <p:spPr>
          <a:xfrm>
            <a:off x="1846275" y="4502363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4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03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85551" y="198273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85551" y="1066558"/>
            <a:ext cx="6824741" cy="18745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W" sz="3600" b="1" dirty="0" err="1" smtClean="0"/>
              <a:t>বোর্ড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বইয়ের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অনুশীলনী</a:t>
            </a:r>
            <a:r>
              <a:rPr lang="en-ZW" sz="3600" b="1" dirty="0" smtClean="0"/>
              <a:t> ৪.৪ </a:t>
            </a:r>
            <a:r>
              <a:rPr lang="en-ZW" sz="3600" b="1" dirty="0" err="1" smtClean="0"/>
              <a:t>এর</a:t>
            </a:r>
            <a:r>
              <a:rPr lang="en-ZW" sz="3600" b="1" dirty="0" smtClean="0"/>
              <a:t>  </a:t>
            </a:r>
          </a:p>
          <a:p>
            <a:pPr algn="l"/>
            <a:r>
              <a:rPr lang="en-ZW" sz="3600" b="1" dirty="0" err="1" smtClean="0"/>
              <a:t>সৃজনশীল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প্রশ্ন</a:t>
            </a:r>
            <a:r>
              <a:rPr lang="en-ZW" sz="3600" b="1" dirty="0" smtClean="0"/>
              <a:t> ৬</a:t>
            </a:r>
          </a:p>
          <a:p>
            <a:pPr algn="l"/>
            <a:r>
              <a:rPr lang="en-ZW" sz="3600" b="1" dirty="0" err="1" smtClean="0"/>
              <a:t>সংক্ষিপ্তউত্তর</a:t>
            </a:r>
            <a:r>
              <a:rPr lang="en-ZW" sz="3600" b="1" dirty="0" smtClean="0"/>
              <a:t> </a:t>
            </a:r>
            <a:r>
              <a:rPr lang="en-ZW" sz="3600" b="1" dirty="0" err="1" smtClean="0"/>
              <a:t>প্রশ্ন</a:t>
            </a:r>
            <a:r>
              <a:rPr lang="en-ZW" sz="3600" b="1" dirty="0" smtClean="0"/>
              <a:t> ৮ </a:t>
            </a:r>
            <a:r>
              <a:rPr lang="en-ZW" sz="3600" b="1" dirty="0" err="1" smtClean="0"/>
              <a:t>এর</a:t>
            </a:r>
            <a:r>
              <a:rPr lang="en-ZW" sz="3600" b="1" dirty="0" smtClean="0"/>
              <a:t> ঙ </a:t>
            </a:r>
            <a:endParaRPr lang="en-ZW" sz="3600" b="1" dirty="0"/>
          </a:p>
        </p:txBody>
      </p:sp>
    </p:spTree>
    <p:extLst>
      <p:ext uri="{BB962C8B-B14F-4D97-AF65-F5344CB8AC3E}">
        <p14:creationId xmlns:p14="http://schemas.microsoft.com/office/powerpoint/2010/main" val="184335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Set of spring flower and leaves line art collection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81" t="11190" r="51012" b="41190"/>
          <a:stretch/>
        </p:blipFill>
        <p:spPr bwMode="auto">
          <a:xfrm>
            <a:off x="0" y="0"/>
            <a:ext cx="4261757" cy="3265714"/>
          </a:xfrm>
          <a:prstGeom prst="rect">
            <a:avLst/>
          </a:prstGeom>
          <a:noFill/>
        </p:spPr>
      </p:pic>
      <p:pic>
        <p:nvPicPr>
          <p:cNvPr id="4" name="Picture 2" descr="Set of spring flower and leaves line art collection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238" t="7113" r="655" b="45030"/>
          <a:stretch/>
        </p:blipFill>
        <p:spPr bwMode="auto">
          <a:xfrm>
            <a:off x="7856763" y="3053444"/>
            <a:ext cx="4490359" cy="3282042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 rot="19966024">
            <a:off x="190533" y="2094777"/>
            <a:ext cx="10057215" cy="2667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ক্লাসটি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দেখার</a:t>
            </a:r>
            <a:endParaRPr lang="en-US" sz="7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আমন্ত্রণ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রইল</a:t>
            </a:r>
            <a:r>
              <a:rPr lang="en-U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ZW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 rot="19911185">
            <a:off x="4562518" y="5188156"/>
            <a:ext cx="3743204" cy="7511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perspectiveLeft"/>
              <a:lightRig rig="threeP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CC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ZW" sz="8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CC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57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2061</TotalTime>
  <Words>533</Words>
  <Application>Microsoft Office PowerPoint</Application>
  <PresentationFormat>Widescreen</PresentationFormat>
  <Paragraphs>96</Paragraphs>
  <Slides>13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 Unicode MS</vt:lpstr>
      <vt:lpstr>Arial</vt:lpstr>
      <vt:lpstr>Arial Black</vt:lpstr>
      <vt:lpstr>Calibri</vt:lpstr>
      <vt:lpstr>NikoshBAN</vt:lpstr>
      <vt:lpstr>Nirmala UI</vt:lpstr>
      <vt:lpstr>Noto Sans Bengali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প্রশ্ন ১৬ চিত্রসহ সমাধান ও বাড়ির কাজ</dc:title>
  <dc:subject>ক্ষেত্রফল ও পরিমাপ</dc:subject>
  <dc:creator>মো: আল আমিন মিয়া</dc:creator>
  <cp:keywords/>
  <dc:description>generated using python-pptx</dc:description>
  <cp:lastModifiedBy>ICT_LAB</cp:lastModifiedBy>
  <cp:revision>251</cp:revision>
  <dcterms:created xsi:type="dcterms:W3CDTF">2013-01-27T09:14:16Z</dcterms:created>
  <dcterms:modified xsi:type="dcterms:W3CDTF">2026-10-21T17:37:34Z</dcterms:modified>
  <cp:category/>
</cp:coreProperties>
</file>