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69" r:id="rId2"/>
    <p:sldId id="256" r:id="rId3"/>
    <p:sldId id="270" r:id="rId4"/>
    <p:sldId id="257" r:id="rId5"/>
    <p:sldId id="277" r:id="rId6"/>
    <p:sldId id="258" r:id="rId7"/>
    <p:sldId id="273" r:id="rId8"/>
    <p:sldId id="259" r:id="rId9"/>
    <p:sldId id="260" r:id="rId10"/>
    <p:sldId id="280" r:id="rId11"/>
    <p:sldId id="261" r:id="rId12"/>
    <p:sldId id="278" r:id="rId13"/>
    <p:sldId id="262" r:id="rId14"/>
    <p:sldId id="279" r:id="rId15"/>
    <p:sldId id="263" r:id="rId16"/>
    <p:sldId id="281" r:id="rId17"/>
    <p:sldId id="264" r:id="rId18"/>
    <p:sldId id="282" r:id="rId19"/>
    <p:sldId id="265" r:id="rId20"/>
    <p:sldId id="266" r:id="rId21"/>
    <p:sldId id="267" r:id="rId22"/>
    <p:sldId id="271" r:id="rId23"/>
    <p:sldId id="274" r:id="rId24"/>
    <p:sldId id="275" r:id="rId25"/>
    <p:sldId id="276" r:id="rId2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55" autoAdjust="0"/>
    <p:restoredTop sz="94610"/>
  </p:normalViewPr>
  <p:slideViewPr>
    <p:cSldViewPr snapToGrid="0" snapToObjects="1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5592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6C2B7-B7BE-E139-A7C1-2869A7487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A59ADE-67DF-83A0-665C-48A104AC0F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013374-0264-AA74-4BD1-BD8BD66D5B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F2B47E-E5B2-B219-1FE3-FA3BCBCB78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321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CC4138-1097-6C0C-D263-9B6FB5586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221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64C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92D5A7A-9878-661F-2780-31917E3F67F1}"/>
              </a:ext>
            </a:extLst>
          </p:cNvPr>
          <p:cNvGrpSpPr/>
          <p:nvPr/>
        </p:nvGrpSpPr>
        <p:grpSpPr>
          <a:xfrm>
            <a:off x="199506" y="-42953"/>
            <a:ext cx="11999234" cy="6858000"/>
            <a:chOff x="199506" y="-42953"/>
            <a:chExt cx="11999234" cy="6858000"/>
          </a:xfrm>
        </p:grpSpPr>
        <p:sp>
          <p:nvSpPr>
            <p:cNvPr id="6" name="Shape 4"/>
            <p:cNvSpPr/>
            <p:nvPr/>
          </p:nvSpPr>
          <p:spPr>
            <a:xfrm>
              <a:off x="199506" y="4389114"/>
              <a:ext cx="6242858" cy="91444"/>
            </a:xfrm>
            <a:prstGeom prst="rect">
              <a:avLst/>
            </a:prstGeom>
            <a:solidFill>
              <a:srgbClr val="E5A23B"/>
            </a:solidFill>
            <a:ln/>
          </p:spPr>
        </p:sp>
        <p:sp>
          <p:nvSpPr>
            <p:cNvPr id="3" name="Text 1"/>
            <p:cNvSpPr/>
            <p:nvPr/>
          </p:nvSpPr>
          <p:spPr>
            <a:xfrm>
              <a:off x="199506" y="2011680"/>
              <a:ext cx="6242857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dirty="0" err="1">
                  <a:solidFill>
                    <a:srgbClr val="F7F1E5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ত্রয়োদশ</a:t>
              </a:r>
              <a:r>
                <a:rPr lang="en-US" sz="2800" dirty="0">
                  <a:solidFill>
                    <a:srgbClr val="F7F1E5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rgbClr val="F7F1E5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অধ্যায়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" name="Text 2"/>
            <p:cNvSpPr/>
            <p:nvPr/>
          </p:nvSpPr>
          <p:spPr>
            <a:xfrm>
              <a:off x="199506" y="2560320"/>
              <a:ext cx="6242857" cy="7315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4800" b="1" dirty="0" err="1">
                  <a:solidFill>
                    <a:srgbClr val="FFFFFF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কেন্দ্রীয়</a:t>
              </a:r>
              <a:r>
                <a:rPr lang="en-US" sz="4800" b="1" dirty="0">
                  <a:solidFill>
                    <a:srgbClr val="FFFFFF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ব্যাংক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5" name="Text 3"/>
            <p:cNvSpPr/>
            <p:nvPr/>
          </p:nvSpPr>
          <p:spPr>
            <a:xfrm>
              <a:off x="199506" y="3291839"/>
              <a:ext cx="6242857" cy="91439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4000" dirty="0">
                  <a:solidFill>
                    <a:srgbClr val="E5A23B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Central Bank</a:t>
              </a:r>
            </a:p>
            <a:p>
              <a:pPr algn="ctr"/>
              <a:r>
                <a:rPr lang="en-US" sz="3200" dirty="0" err="1">
                  <a:solidFill>
                    <a:srgbClr val="F7F1E5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ক্লাস</a:t>
              </a:r>
              <a:r>
                <a:rPr lang="en-US" sz="3200" dirty="0">
                  <a:solidFill>
                    <a:srgbClr val="F7F1E5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- ০১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Text 6"/>
            <p:cNvSpPr/>
            <p:nvPr/>
          </p:nvSpPr>
          <p:spPr>
            <a:xfrm>
              <a:off x="1487978" y="4733391"/>
              <a:ext cx="3127513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4000" dirty="0" err="1">
                  <a:solidFill>
                    <a:srgbClr val="F7F1E5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সময়</a:t>
              </a:r>
              <a:r>
                <a:rPr lang="en-US" sz="4000" dirty="0">
                  <a:solidFill>
                    <a:srgbClr val="F7F1E5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: ৪৫ মিনিট</a:t>
              </a:r>
              <a:endParaRPr lang="en-US" sz="4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E4BFED7-1AD2-04DB-DF6C-A9039488C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49700" y="-42953"/>
              <a:ext cx="5649040" cy="6858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DA186B-3192-EF9E-39E5-FFE39451E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193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 flipV="1">
            <a:off x="640080" y="1284136"/>
            <a:ext cx="4333702" cy="18884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26C05F1-FC21-2D62-26A5-C82CF35A59A2}"/>
              </a:ext>
            </a:extLst>
          </p:cNvPr>
          <p:cNvGrpSpPr/>
          <p:nvPr/>
        </p:nvGrpSpPr>
        <p:grpSpPr>
          <a:xfrm>
            <a:off x="-55196" y="-13986"/>
            <a:ext cx="12302392" cy="6871986"/>
            <a:chOff x="-55196" y="-13986"/>
            <a:chExt cx="12302392" cy="6871986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551178D5-4081-9CBD-A85C-1F119303F5BA}"/>
                </a:ext>
              </a:extLst>
            </p:cNvPr>
            <p:cNvGrpSpPr/>
            <p:nvPr/>
          </p:nvGrpSpPr>
          <p:grpSpPr>
            <a:xfrm>
              <a:off x="-55196" y="-13986"/>
              <a:ext cx="12192000" cy="6871986"/>
              <a:chOff x="-55196" y="-18055"/>
              <a:chExt cx="12192000" cy="6583671"/>
            </a:xfrm>
          </p:grpSpPr>
          <p:sp>
            <p:nvSpPr>
              <p:cNvPr id="7" name="Text 5"/>
              <p:cNvSpPr/>
              <p:nvPr/>
            </p:nvSpPr>
            <p:spPr>
              <a:xfrm>
                <a:off x="301961" y="583355"/>
                <a:ext cx="4973782" cy="486979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3200" b="1" dirty="0">
                    <a:solidFill>
                      <a:srgbClr val="1A1F1C"/>
                    </a:solidFill>
                    <a:latin typeface="NikoshBAN" panose="02000000000000000000" pitchFamily="2" charset="0"/>
                    <a:ea typeface="Atma" pitchFamily="34" charset="-122"/>
                    <a:cs typeface="NikoshBAN" panose="02000000000000000000" pitchFamily="2" charset="0"/>
                  </a:rPr>
                  <a:t>পূর্ব জ্ঞান </a:t>
                </a:r>
                <a:r>
                  <a:rPr lang="en-US" sz="3200" b="1" dirty="0" err="1">
                    <a:solidFill>
                      <a:srgbClr val="1A1F1C"/>
                    </a:solidFill>
                    <a:latin typeface="NikoshBAN" panose="02000000000000000000" pitchFamily="2" charset="0"/>
                    <a:ea typeface="Atma" pitchFamily="34" charset="-122"/>
                    <a:cs typeface="NikoshBAN" panose="02000000000000000000" pitchFamily="2" charset="0"/>
                  </a:rPr>
                  <a:t>যাচাই</a:t>
                </a:r>
                <a:r>
                  <a:rPr lang="en-US" sz="3200" b="1" dirty="0">
                    <a:solidFill>
                      <a:srgbClr val="1A1F1C"/>
                    </a:solidFill>
                    <a:latin typeface="NikoshBAN" panose="02000000000000000000" pitchFamily="2" charset="0"/>
                    <a:ea typeface="Atma" pitchFamily="34" charset="-122"/>
                    <a:cs typeface="NikoshBAN" panose="02000000000000000000" pitchFamily="2" charset="0"/>
                  </a:rPr>
                  <a:t>  	৫ </a:t>
                </a:r>
                <a:r>
                  <a:rPr lang="en-US" sz="3200" b="1" dirty="0" err="1">
                    <a:solidFill>
                      <a:srgbClr val="1A1F1C"/>
                    </a:solidFill>
                    <a:latin typeface="NikoshBAN" panose="02000000000000000000" pitchFamily="2" charset="0"/>
                    <a:ea typeface="Atma" pitchFamily="34" charset="-122"/>
                    <a:cs typeface="NikoshBAN" panose="02000000000000000000" pitchFamily="2" charset="0"/>
                  </a:rPr>
                  <a:t>মিনিট</a:t>
                </a:r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0AA95C7A-668F-CA99-824D-2B17B868B0B3}"/>
                  </a:ext>
                </a:extLst>
              </p:cNvPr>
              <p:cNvGrpSpPr/>
              <p:nvPr/>
            </p:nvGrpSpPr>
            <p:grpSpPr>
              <a:xfrm>
                <a:off x="55196" y="1795880"/>
                <a:ext cx="5178762" cy="4062245"/>
                <a:chOff x="55196" y="1795880"/>
                <a:chExt cx="5178762" cy="4062245"/>
              </a:xfrm>
            </p:grpSpPr>
            <p:grpSp>
              <p:nvGrpSpPr>
                <p:cNvPr id="2" name="Group 1">
                  <a:extLst>
                    <a:ext uri="{FF2B5EF4-FFF2-40B4-BE49-F238E27FC236}">
                      <a16:creationId xmlns:a16="http://schemas.microsoft.com/office/drawing/2014/main" id="{1BF36DDA-9FA5-BC53-44A4-BB4390D195A4}"/>
                    </a:ext>
                  </a:extLst>
                </p:cNvPr>
                <p:cNvGrpSpPr/>
                <p:nvPr/>
              </p:nvGrpSpPr>
              <p:grpSpPr>
                <a:xfrm>
                  <a:off x="55196" y="1795880"/>
                  <a:ext cx="5178762" cy="4062245"/>
                  <a:chOff x="696604" y="1739382"/>
                  <a:chExt cx="5303520" cy="1737360"/>
                </a:xfrm>
              </p:grpSpPr>
              <p:sp>
                <p:nvSpPr>
                  <p:cNvPr id="8" name="Shape 6"/>
                  <p:cNvSpPr/>
                  <p:nvPr/>
                </p:nvSpPr>
                <p:spPr>
                  <a:xfrm>
                    <a:off x="696604" y="1739382"/>
                    <a:ext cx="5303520" cy="1737360"/>
                  </a:xfrm>
                  <a:prstGeom prst="roundRect">
                    <a:avLst>
                      <a:gd name="adj" fmla="val 7895"/>
                    </a:avLst>
                  </a:prstGeom>
                  <a:solidFill>
                    <a:schemeClr val="bg1">
                      <a:lumMod val="85000"/>
                    </a:schemeClr>
                  </a:solidFill>
                  <a:ln/>
                  <a:effectLst>
                    <a:outerShdw blurRad="101600" dist="25400" dir="16200000" algn="bl" rotWithShape="0">
                      <a:srgbClr val="000000">
                        <a:alpha val="8000"/>
                      </a:srgbClr>
                    </a:outerShdw>
                  </a:effectLst>
                </p:spPr>
                <p:txBody>
                  <a:bodyPr/>
                  <a:lstStyle/>
                  <a:p>
                    <a:endParaRPr lang="en-US" dirty="0">
                      <a:latin typeface="NikoshBAN" panose="02000000000000000000" pitchFamily="2" charset="0"/>
                      <a:cs typeface="NikoshBAN" panose="02000000000000000000" pitchFamily="2" charset="0"/>
                    </a:endParaRPr>
                  </a:p>
                </p:txBody>
              </p:sp>
              <p:sp>
                <p:nvSpPr>
                  <p:cNvPr id="10" name="Text 8"/>
                  <p:cNvSpPr/>
                  <p:nvPr/>
                </p:nvSpPr>
                <p:spPr>
                  <a:xfrm>
                    <a:off x="1005840" y="1783080"/>
                    <a:ext cx="2072640" cy="457200"/>
                  </a:xfrm>
                  <a:prstGeom prst="rect">
                    <a:avLst/>
                  </a:prstGeom>
                  <a:noFill/>
                  <a:ln/>
                </p:spPr>
                <p:txBody>
                  <a:bodyPr wrap="square" lIns="0" tIns="0" rIns="0" bIns="0" rtlCol="0" anchor="ctr"/>
                  <a:lstStyle/>
                  <a:p>
                    <a:pPr marL="0" indent="0" algn="ctr">
                      <a:buNone/>
                    </a:pPr>
                    <a:endParaRPr lang="en-US" sz="2800" dirty="0">
                      <a:latin typeface="NikoshBAN" panose="02000000000000000000" pitchFamily="2" charset="0"/>
                      <a:cs typeface="NikoshBAN" panose="02000000000000000000" pitchFamily="2" charset="0"/>
                    </a:endParaRPr>
                  </a:p>
                </p:txBody>
              </p:sp>
              <p:sp>
                <p:nvSpPr>
                  <p:cNvPr id="11" name="Text 9"/>
                  <p:cNvSpPr/>
                  <p:nvPr/>
                </p:nvSpPr>
                <p:spPr>
                  <a:xfrm>
                    <a:off x="960120" y="2331720"/>
                    <a:ext cx="3836324" cy="365760"/>
                  </a:xfrm>
                  <a:prstGeom prst="rect">
                    <a:avLst/>
                  </a:prstGeom>
                  <a:noFill/>
                  <a:ln/>
                </p:spPr>
                <p:txBody>
                  <a:bodyPr wrap="square" lIns="0" tIns="0" rIns="0" bIns="0" rtlCol="0" anchor="ctr"/>
                  <a:lstStyle/>
                  <a:p>
                    <a:pPr algn="ctr"/>
                    <a:endParaRPr lang="en-US" sz="2800" dirty="0">
                      <a:latin typeface="NikoshBAN" panose="02000000000000000000" pitchFamily="2" charset="0"/>
                      <a:cs typeface="NikoshBAN" panose="02000000000000000000" pitchFamily="2" charset="0"/>
                    </a:endParaRPr>
                  </a:p>
                </p:txBody>
              </p:sp>
            </p:grp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C7BC0C81-DAAF-51BB-FE38-F8475935FC61}"/>
                    </a:ext>
                  </a:extLst>
                </p:cNvPr>
                <p:cNvSpPr txBox="1"/>
                <p:nvPr/>
              </p:nvSpPr>
              <p:spPr>
                <a:xfrm>
                  <a:off x="301961" y="2054200"/>
                  <a:ext cx="4876801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en-US" sz="2800" b="1" dirty="0"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p:grpSp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E498E52E-C7A6-CB24-CF5F-33AE5E70AD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55196" y="-18055"/>
                <a:ext cx="12192000" cy="6583671"/>
              </a:xfrm>
              <a:prstGeom prst="rect">
                <a:avLst/>
              </a:prstGeom>
            </p:spPr>
          </p:pic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BF527B9-C276-D7AD-3596-07ACD6872930}"/>
                </a:ext>
              </a:extLst>
            </p:cNvPr>
            <p:cNvSpPr txBox="1"/>
            <p:nvPr/>
          </p:nvSpPr>
          <p:spPr>
            <a:xfrm>
              <a:off x="7273415" y="198786"/>
              <a:ext cx="4973781" cy="23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1.ব্যাংক </a:t>
              </a:r>
              <a:r>
                <a:rPr lang="en-US" sz="28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কী</a:t>
              </a:r>
              <a:r>
                <a:rPr lang="en-US" sz="2800" b="1" dirty="0">
                  <a:solidFill>
                    <a:schemeClr val="bg1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?</a:t>
              </a:r>
            </a:p>
            <a:p>
              <a:r>
                <a:rPr lang="en-US" sz="2800" b="1" dirty="0">
                  <a:solidFill>
                    <a:schemeClr val="bg1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2.বাণিজ্যিক </a:t>
              </a:r>
              <a:r>
                <a:rPr lang="en-US" sz="28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ব্যাংক</a:t>
              </a:r>
              <a:r>
                <a:rPr lang="en-US" sz="2800" b="1" dirty="0">
                  <a:solidFill>
                    <a:schemeClr val="bg1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কী</a:t>
              </a:r>
              <a:r>
                <a:rPr lang="en-US" sz="2800" b="1" dirty="0">
                  <a:solidFill>
                    <a:schemeClr val="bg1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করে</a:t>
              </a:r>
              <a:r>
                <a:rPr lang="en-US" sz="2800" b="1" dirty="0">
                  <a:solidFill>
                    <a:schemeClr val="bg1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?</a:t>
              </a:r>
              <a:endPara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r>
                <a:rPr lang="en-US" sz="2800" b="1" dirty="0">
                  <a:solidFill>
                    <a:schemeClr val="bg1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3.টাকার </a:t>
              </a:r>
              <a:r>
                <a:rPr lang="en-US" sz="28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নোটে</a:t>
              </a:r>
              <a:r>
                <a:rPr lang="en-US" sz="2800" b="1" dirty="0">
                  <a:solidFill>
                    <a:schemeClr val="bg1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কোন</a:t>
              </a:r>
              <a:r>
                <a:rPr lang="en-US" sz="2800" b="1" dirty="0">
                  <a:solidFill>
                    <a:schemeClr val="bg1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ব্যাংকের</a:t>
              </a:r>
              <a:r>
                <a:rPr lang="en-US" sz="2800" b="1" dirty="0">
                  <a:solidFill>
                    <a:schemeClr val="bg1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নাম</a:t>
              </a:r>
              <a:r>
                <a:rPr lang="en-US" sz="2800" b="1" dirty="0">
                  <a:solidFill>
                    <a:schemeClr val="bg1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থাকে</a:t>
              </a:r>
              <a:r>
                <a:rPr lang="en-US" sz="2800" b="1" dirty="0">
                  <a:solidFill>
                    <a:schemeClr val="bg1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?</a:t>
              </a:r>
              <a:endPara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r>
                <a:rPr lang="en-US" sz="2800" b="1" dirty="0">
                  <a:solidFill>
                    <a:schemeClr val="bg1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4.দেশে </a:t>
              </a:r>
              <a:r>
                <a:rPr lang="en-US" sz="28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কত</a:t>
              </a:r>
              <a:r>
                <a:rPr lang="en-US" sz="2800" b="1" dirty="0">
                  <a:solidFill>
                    <a:schemeClr val="bg1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ধরনের</a:t>
              </a:r>
              <a:r>
                <a:rPr lang="en-US" sz="2800" b="1" dirty="0">
                  <a:solidFill>
                    <a:schemeClr val="bg1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ব্যাংক</a:t>
              </a:r>
              <a:r>
                <a:rPr lang="en-US" sz="2800" b="1" dirty="0">
                  <a:solidFill>
                    <a:schemeClr val="bg1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আছে</a:t>
              </a:r>
              <a:r>
                <a:rPr lang="en-US" sz="2800" b="1" dirty="0">
                  <a:solidFill>
                    <a:schemeClr val="bg1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?</a:t>
              </a:r>
              <a:endParaRPr lang="en-US" sz="28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1A55DE4-7678-1587-9DA2-0684ED86799F}"/>
                </a:ext>
              </a:extLst>
            </p:cNvPr>
            <p:cNvSpPr txBox="1"/>
            <p:nvPr/>
          </p:nvSpPr>
          <p:spPr>
            <a:xfrm>
              <a:off x="54629" y="271820"/>
              <a:ext cx="5178762" cy="803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 err="1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পূর্বজ্ঞান</a:t>
              </a:r>
              <a:r>
                <a:rPr lang="en-US" sz="4400" b="1" dirty="0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b="1" dirty="0" err="1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যাচাই</a:t>
              </a:r>
              <a:r>
                <a:rPr lang="en-US" sz="4400" b="1" dirty="0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		৪মিনিট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AB649544-3AEE-E520-7C8C-092C5369326F}"/>
              </a:ext>
            </a:extLst>
          </p:cNvPr>
          <p:cNvGrpSpPr/>
          <p:nvPr/>
        </p:nvGrpSpPr>
        <p:grpSpPr>
          <a:xfrm>
            <a:off x="0" y="0"/>
            <a:ext cx="12192000" cy="6804837"/>
            <a:chOff x="0" y="0"/>
            <a:chExt cx="12192000" cy="680483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3D77956-63DD-C76B-E8E9-9117401B1C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04837"/>
            </a:xfrm>
            <a:prstGeom prst="rect">
              <a:avLst/>
            </a:prstGeom>
          </p:spPr>
        </p:pic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6BBCEA9B-3123-08C1-87DD-A185C94385B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680365" y="387928"/>
              <a:ext cx="955964" cy="95596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434AB3D-43F3-2B74-62AC-1E94CC525F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11547" y="1330037"/>
              <a:ext cx="831713" cy="637308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A297E3A1-75A4-787A-51D1-2212FF9CF45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013363" y="2161309"/>
              <a:ext cx="914400" cy="9144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E7B371A-22D8-B05D-E37F-CE02B15D5F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64239" y="2160595"/>
              <a:ext cx="914400" cy="9151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00860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701345" y="1225851"/>
            <a:ext cx="10911535" cy="0"/>
          </a:xfrm>
          <a:prstGeom prst="line">
            <a:avLst/>
          </a:prstGeom>
          <a:noFill/>
          <a:ln w="10160">
            <a:solidFill>
              <a:srgbClr val="B8B0A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33651" y="679288"/>
            <a:ext cx="563602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 err="1">
                <a:solidFill>
                  <a:srgbClr val="2F5D3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চল</a:t>
            </a:r>
            <a:r>
              <a:rPr lang="en-US" sz="3600" b="1" dirty="0">
                <a:solidFill>
                  <a:srgbClr val="2F5D3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2F5D3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একটি</a:t>
            </a:r>
            <a:r>
              <a:rPr lang="en-US" sz="3600" b="1" dirty="0">
                <a:solidFill>
                  <a:srgbClr val="2F5D3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2F5D3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গল্প</a:t>
            </a:r>
            <a:r>
              <a:rPr lang="en-US" sz="3600" b="1" dirty="0">
                <a:solidFill>
                  <a:srgbClr val="2F5D3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2F5D3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দিয়ে</a:t>
            </a:r>
            <a:r>
              <a:rPr lang="en-US" sz="3600" b="1" dirty="0">
                <a:solidFill>
                  <a:srgbClr val="2F5D3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2F5D3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শুরু</a:t>
            </a:r>
            <a:r>
              <a:rPr lang="en-US" sz="3600" b="1" dirty="0">
                <a:solidFill>
                  <a:srgbClr val="2F5D3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2F5D3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করি</a:t>
            </a:r>
            <a:r>
              <a:rPr lang="en-US" sz="3600" b="1" dirty="0">
                <a:solidFill>
                  <a:srgbClr val="2F5D3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09600" y="1518738"/>
            <a:ext cx="10972800" cy="4077667"/>
          </a:xfrm>
          <a:prstGeom prst="roundRect">
            <a:avLst>
              <a:gd name="adj" fmla="val 3947"/>
            </a:avLst>
          </a:prstGeom>
          <a:solidFill>
            <a:schemeClr val="accent2">
              <a:lumMod val="20000"/>
              <a:lumOff val="80000"/>
            </a:schemeClr>
          </a:solidFill>
          <a:ln/>
          <a:effectLst>
            <a:outerShdw blurRad="127000" dist="25400" dir="16200000" algn="bl" rotWithShape="0">
              <a:srgbClr val="000000">
                <a:alpha val="8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1005840" y="1828800"/>
            <a:ext cx="10241280" cy="1188720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সপ্তদশ শতাব্দীর </a:t>
            </a:r>
            <a:r>
              <a:rPr lang="en-US" sz="2800" dirty="0" err="1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মাঝামাঝি</a:t>
            </a:r>
            <a:r>
              <a:rPr lang="en-US" sz="28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সময়</a:t>
            </a:r>
            <a:r>
              <a:rPr lang="en-US" sz="28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। পৃথিবীর </a:t>
            </a:r>
            <a:r>
              <a:rPr lang="en-US" sz="2800" dirty="0" err="1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বিভিন্ন</a:t>
            </a:r>
            <a:r>
              <a:rPr lang="en-US" sz="28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জায়গায়</a:t>
            </a:r>
            <a:r>
              <a:rPr lang="en-US" sz="28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নানা ধরনের </a:t>
            </a:r>
            <a:r>
              <a:rPr lang="en-US" sz="2800" dirty="0" err="1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ব্যাংক</a:t>
            </a:r>
            <a:r>
              <a:rPr lang="en-US" sz="28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গড়ে</a:t>
            </a:r>
            <a:r>
              <a:rPr lang="en-US" sz="28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উঠছে। কেউ টাকা ধার দিচ্ছে, কেউ জমা রাখছে, কেউ আবার </a:t>
            </a:r>
            <a:r>
              <a:rPr lang="en-US" sz="2800" dirty="0" err="1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নিজের</a:t>
            </a:r>
            <a:r>
              <a:rPr lang="en-US" sz="28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ইচ্ছায়</a:t>
            </a:r>
            <a:r>
              <a:rPr lang="en-US" sz="28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নোট ছাপাচ্ছে। </a:t>
            </a:r>
            <a:r>
              <a:rPr lang="en-US" sz="2800" dirty="0" err="1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মুদ্রাবাজার</a:t>
            </a:r>
            <a:r>
              <a:rPr lang="en-US" sz="28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এলোমেলো</a:t>
            </a:r>
            <a:r>
              <a:rPr lang="en-US" sz="28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হয়ে</a:t>
            </a:r>
            <a:r>
              <a:rPr lang="en-US" sz="28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যাচ্ছে</a:t>
            </a:r>
            <a:r>
              <a:rPr lang="en-US" sz="28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005840" y="3415424"/>
            <a:ext cx="10241280" cy="10058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তখন মানুষ বুঝতে </a:t>
            </a:r>
            <a:r>
              <a:rPr lang="en-US" sz="2800" dirty="0" err="1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পারল</a:t>
            </a:r>
            <a:r>
              <a:rPr lang="en-US" sz="28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 এমন একটি ব্যাংক দরকার যেটি সব ব্যাংকের উপরে থাকবে, নোট ছাপাবে, </a:t>
            </a:r>
            <a:r>
              <a:rPr lang="en-US" sz="2800" dirty="0" err="1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ঋণ</a:t>
            </a:r>
            <a:r>
              <a:rPr lang="en-US" sz="28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নিয়ন্ত্রণ</a:t>
            </a:r>
            <a:r>
              <a:rPr lang="en-US" sz="28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করবে এবং দেশের অর্থনীতিকে স্থিতিশীল রাখবে।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005840" y="4846321"/>
            <a:ext cx="10241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 err="1">
                <a:solidFill>
                  <a:srgbClr val="2F5D3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সেই</a:t>
            </a:r>
            <a:r>
              <a:rPr lang="en-US" sz="3200" b="1" dirty="0">
                <a:solidFill>
                  <a:srgbClr val="2F5D3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2F5D3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প্রয়োজন</a:t>
            </a:r>
            <a:r>
              <a:rPr lang="en-US" sz="3200" b="1" dirty="0">
                <a:solidFill>
                  <a:srgbClr val="2F5D3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থেকেই </a:t>
            </a:r>
            <a:r>
              <a:rPr lang="en-US" sz="3200" b="1" dirty="0" err="1">
                <a:solidFill>
                  <a:srgbClr val="2F5D3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জন্ম</a:t>
            </a:r>
            <a:r>
              <a:rPr lang="en-US" sz="3200" b="1" dirty="0">
                <a:solidFill>
                  <a:srgbClr val="2F5D3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2F5D3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নিল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5055DF-D359-9AB1-1798-4263D0AE2055}"/>
              </a:ext>
            </a:extLst>
          </p:cNvPr>
          <p:cNvSpPr txBox="1"/>
          <p:nvPr/>
        </p:nvSpPr>
        <p:spPr>
          <a:xfrm>
            <a:off x="4504097" y="5908431"/>
            <a:ext cx="1404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dirty="0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ইব্রাহিম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4">
            <a:extLst>
              <a:ext uri="{FF2B5EF4-FFF2-40B4-BE49-F238E27FC236}">
                <a16:creationId xmlns:a16="http://schemas.microsoft.com/office/drawing/2014/main" id="{4D221CC8-0E81-DBC8-5640-634B8AFA5BD9}"/>
              </a:ext>
            </a:extLst>
          </p:cNvPr>
          <p:cNvSpPr/>
          <p:nvPr/>
        </p:nvSpPr>
        <p:spPr>
          <a:xfrm flipV="1">
            <a:off x="1870179" y="4142933"/>
            <a:ext cx="9580099" cy="172328"/>
          </a:xfrm>
          <a:prstGeom prst="rect">
            <a:avLst/>
          </a:prstGeom>
          <a:solidFill>
            <a:schemeClr val="accent6"/>
          </a:solidFill>
          <a:ln/>
        </p:spPr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A243F5-E272-5DC2-F995-BA20B83185B9}"/>
              </a:ext>
            </a:extLst>
          </p:cNvPr>
          <p:cNvSpPr txBox="1"/>
          <p:nvPr/>
        </p:nvSpPr>
        <p:spPr>
          <a:xfrm>
            <a:off x="1870179" y="4483086"/>
            <a:ext cx="94933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আজ</a:t>
            </a:r>
            <a:r>
              <a:rPr lang="en-US" sz="4000" b="1" dirty="0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শিখব</a:t>
            </a:r>
            <a:r>
              <a:rPr lang="en-US" sz="4000" b="1" dirty="0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-  </a:t>
            </a:r>
            <a:r>
              <a:rPr lang="en-US" sz="4000" b="1" dirty="0" err="1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কেন্দ্রীয়</a:t>
            </a:r>
            <a:r>
              <a:rPr lang="en-US" sz="4000" b="1" dirty="0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ব্যাংকের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b="1" dirty="0" err="1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ধারণা</a:t>
            </a:r>
            <a:r>
              <a:rPr lang="en-US" sz="4000" b="1" dirty="0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• </a:t>
            </a:r>
            <a:r>
              <a:rPr lang="en-US" sz="4000" b="1" dirty="0" err="1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উদ্দেশ্য</a:t>
            </a:r>
            <a:r>
              <a:rPr lang="en-US" sz="4000" b="1" dirty="0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• </a:t>
            </a:r>
            <a:r>
              <a:rPr lang="en-US" sz="4000" b="1" dirty="0" err="1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কার্যাবলি</a:t>
            </a:r>
            <a:r>
              <a:rPr lang="en-US" sz="4000" b="1" dirty="0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76A331-03B9-3DBF-C13B-CB0E0908B0EF}"/>
              </a:ext>
            </a:extLst>
          </p:cNvPr>
          <p:cNvSpPr txBox="1"/>
          <p:nvPr/>
        </p:nvSpPr>
        <p:spPr>
          <a:xfrm>
            <a:off x="4120825" y="755471"/>
            <a:ext cx="348044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err="1">
                <a:solidFill>
                  <a:srgbClr val="00206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পাঠ</a:t>
            </a:r>
            <a:r>
              <a:rPr lang="en-US" sz="6000" b="1" dirty="0">
                <a:solidFill>
                  <a:srgbClr val="00206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00206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শিরোনাম</a:t>
            </a:r>
            <a:endParaRPr lang="en-US" sz="6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0182CE79-0715-F00F-6DA8-EAE7087743C1}"/>
              </a:ext>
            </a:extLst>
          </p:cNvPr>
          <p:cNvSpPr/>
          <p:nvPr/>
        </p:nvSpPr>
        <p:spPr>
          <a:xfrm>
            <a:off x="2739616" y="2535702"/>
            <a:ext cx="6242857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 err="1">
                <a:solidFill>
                  <a:srgbClr val="7030A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কেন্দ্রীয়</a:t>
            </a:r>
            <a:r>
              <a:rPr lang="en-US" sz="4800" b="1" dirty="0">
                <a:solidFill>
                  <a:srgbClr val="7030A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ব্যাংক</a:t>
            </a:r>
            <a:endParaRPr lang="en-US" sz="48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CCC0C4FA-9452-9AC7-3AD3-C72AB1B8AE7D}"/>
              </a:ext>
            </a:extLst>
          </p:cNvPr>
          <p:cNvSpPr/>
          <p:nvPr/>
        </p:nvSpPr>
        <p:spPr>
          <a:xfrm>
            <a:off x="2739616" y="3334042"/>
            <a:ext cx="6242857" cy="914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Central Bank</a:t>
            </a:r>
          </a:p>
        </p:txBody>
      </p:sp>
      <p:sp>
        <p:nvSpPr>
          <p:cNvPr id="11" name="Shape 4">
            <a:extLst>
              <a:ext uri="{FF2B5EF4-FFF2-40B4-BE49-F238E27FC236}">
                <a16:creationId xmlns:a16="http://schemas.microsoft.com/office/drawing/2014/main" id="{96F4E5BC-885C-2BB3-2EAD-82EFEAEF264F}"/>
              </a:ext>
            </a:extLst>
          </p:cNvPr>
          <p:cNvSpPr/>
          <p:nvPr/>
        </p:nvSpPr>
        <p:spPr>
          <a:xfrm flipV="1">
            <a:off x="1628684" y="1684970"/>
            <a:ext cx="9580099" cy="86164"/>
          </a:xfrm>
          <a:prstGeom prst="rect">
            <a:avLst/>
          </a:prstGeom>
          <a:solidFill>
            <a:srgbClr val="FF0000"/>
          </a:solidFill>
          <a:ln/>
        </p:spPr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4F3C89-2B9A-AC94-8A64-C66E4E32D579}"/>
              </a:ext>
            </a:extLst>
          </p:cNvPr>
          <p:cNvSpPr txBox="1"/>
          <p:nvPr/>
        </p:nvSpPr>
        <p:spPr>
          <a:xfrm>
            <a:off x="4686977" y="5809957"/>
            <a:ext cx="1404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dirty="0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ইব্রাহিম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217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701345" y="1417320"/>
            <a:ext cx="10911535" cy="0"/>
          </a:xfrm>
          <a:prstGeom prst="line">
            <a:avLst/>
          </a:prstGeom>
          <a:noFill/>
          <a:ln w="10160">
            <a:solidFill>
              <a:srgbClr val="B8B0A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828800" y="5918661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 err="1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400" dirty="0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ইব্রাহিম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2964872" y="712124"/>
            <a:ext cx="687185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আজকের শিখনফল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E7E1979-F164-6B04-02CE-E93F4C305DDB}"/>
              </a:ext>
            </a:extLst>
          </p:cNvPr>
          <p:cNvGrpSpPr/>
          <p:nvPr/>
        </p:nvGrpSpPr>
        <p:grpSpPr>
          <a:xfrm>
            <a:off x="640080" y="1645920"/>
            <a:ext cx="10972800" cy="1097280"/>
            <a:chOff x="640080" y="1645920"/>
            <a:chExt cx="10972800" cy="1097280"/>
          </a:xfrm>
        </p:grpSpPr>
        <p:sp>
          <p:nvSpPr>
            <p:cNvPr id="8" name="Shape 6"/>
            <p:cNvSpPr/>
            <p:nvPr/>
          </p:nvSpPr>
          <p:spPr>
            <a:xfrm>
              <a:off x="640080" y="1645920"/>
              <a:ext cx="10972800" cy="1097280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/>
            <a:effectLst>
              <a:outerShdw blurRad="76200" dist="25400" dir="162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9" name="Shape 7"/>
            <p:cNvSpPr/>
            <p:nvPr/>
          </p:nvSpPr>
          <p:spPr>
            <a:xfrm>
              <a:off x="914400" y="1874520"/>
              <a:ext cx="640080" cy="640080"/>
            </a:xfrm>
            <a:prstGeom prst="ellipse">
              <a:avLst/>
            </a:prstGeom>
            <a:solidFill>
              <a:srgbClr val="2F5D3F"/>
            </a:solidFill>
            <a:ln/>
          </p:spPr>
        </p:sp>
        <p:sp>
          <p:nvSpPr>
            <p:cNvPr id="10" name="Text 8"/>
            <p:cNvSpPr/>
            <p:nvPr/>
          </p:nvSpPr>
          <p:spPr>
            <a:xfrm>
              <a:off x="914400" y="1965960"/>
              <a:ext cx="6400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600" b="1" dirty="0">
                  <a:solidFill>
                    <a:srgbClr val="FFFFFF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০১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1" name="Text 9"/>
            <p:cNvSpPr/>
            <p:nvPr/>
          </p:nvSpPr>
          <p:spPr>
            <a:xfrm>
              <a:off x="1828800" y="1965960"/>
              <a:ext cx="91440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800" b="1" dirty="0" err="1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কেন্দ্রীয়</a:t>
              </a:r>
              <a:r>
                <a:rPr lang="en-US" sz="2800" b="1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ব্যাংকের ধারণা ব্যাখ্যা </a:t>
              </a:r>
              <a:r>
                <a:rPr lang="en-US" sz="2800" b="1" dirty="0" err="1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করতে</a:t>
              </a:r>
              <a:r>
                <a:rPr lang="en-US" sz="2800" b="1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পারবে</a:t>
              </a:r>
              <a:r>
                <a:rPr lang="en-US" sz="2800" b="1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,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9D30B75-A21E-4D67-24F4-3A8C7046F8BB}"/>
              </a:ext>
            </a:extLst>
          </p:cNvPr>
          <p:cNvGrpSpPr/>
          <p:nvPr/>
        </p:nvGrpSpPr>
        <p:grpSpPr>
          <a:xfrm>
            <a:off x="640080" y="2926080"/>
            <a:ext cx="10972800" cy="1097280"/>
            <a:chOff x="640080" y="2926080"/>
            <a:chExt cx="10972800" cy="1097280"/>
          </a:xfrm>
        </p:grpSpPr>
        <p:sp>
          <p:nvSpPr>
            <p:cNvPr id="12" name="Shape 10"/>
            <p:cNvSpPr/>
            <p:nvPr/>
          </p:nvSpPr>
          <p:spPr>
            <a:xfrm>
              <a:off x="640080" y="2926080"/>
              <a:ext cx="10972800" cy="1097280"/>
            </a:xfrm>
            <a:prstGeom prst="roundRect">
              <a:avLst>
                <a:gd name="adj" fmla="val 10000"/>
              </a:avLst>
            </a:prstGeom>
            <a:solidFill>
              <a:schemeClr val="bg2">
                <a:lumMod val="75000"/>
              </a:schemeClr>
            </a:solidFill>
            <a:ln/>
            <a:effectLst>
              <a:outerShdw blurRad="76200" dist="25400" dir="162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3" name="Shape 11"/>
            <p:cNvSpPr/>
            <p:nvPr/>
          </p:nvSpPr>
          <p:spPr>
            <a:xfrm>
              <a:off x="914400" y="3154680"/>
              <a:ext cx="640080" cy="640080"/>
            </a:xfrm>
            <a:prstGeom prst="ellipse">
              <a:avLst/>
            </a:prstGeom>
            <a:solidFill>
              <a:srgbClr val="2F5D3F"/>
            </a:solidFill>
            <a:ln/>
          </p:spPr>
        </p:sp>
        <p:sp>
          <p:nvSpPr>
            <p:cNvPr id="14" name="Text 12"/>
            <p:cNvSpPr/>
            <p:nvPr/>
          </p:nvSpPr>
          <p:spPr>
            <a:xfrm>
              <a:off x="914400" y="3246120"/>
              <a:ext cx="6400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600" b="1" dirty="0">
                  <a:solidFill>
                    <a:srgbClr val="FFFFFF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০২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5" name="Text 13"/>
            <p:cNvSpPr/>
            <p:nvPr/>
          </p:nvSpPr>
          <p:spPr>
            <a:xfrm>
              <a:off x="1828800" y="3246120"/>
              <a:ext cx="914400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800" b="1" dirty="0" err="1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কেন্দ্রীয়</a:t>
              </a:r>
              <a:r>
                <a:rPr lang="en-US" sz="2800" b="1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ব্যাংকের উদ্দেশ্য চিহ্নিত </a:t>
              </a:r>
              <a:r>
                <a:rPr lang="en-US" sz="2800" b="1" dirty="0" err="1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করতে</a:t>
              </a:r>
              <a:r>
                <a:rPr lang="en-US" sz="2800" b="1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পারবে</a:t>
              </a:r>
              <a:r>
                <a:rPr lang="en-US" sz="2800" b="1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,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6" name="Shape 14"/>
          <p:cNvSpPr/>
          <p:nvPr/>
        </p:nvSpPr>
        <p:spPr>
          <a:xfrm>
            <a:off x="640080" y="4206240"/>
            <a:ext cx="10972800" cy="1097280"/>
          </a:xfrm>
          <a:prstGeom prst="roundRect">
            <a:avLst>
              <a:gd name="adj" fmla="val 10000"/>
            </a:avLst>
          </a:prstGeom>
          <a:solidFill>
            <a:schemeClr val="accent2">
              <a:lumMod val="40000"/>
              <a:lumOff val="60000"/>
            </a:schemeClr>
          </a:solidFill>
          <a:ln/>
          <a:effectLst>
            <a:outerShdw blurRad="76200" dist="254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914400" y="4434840"/>
            <a:ext cx="640080" cy="640080"/>
          </a:xfrm>
          <a:prstGeom prst="ellipse">
            <a:avLst/>
          </a:prstGeom>
          <a:solidFill>
            <a:srgbClr val="2F5D3F"/>
          </a:solidFill>
          <a:ln/>
        </p:spPr>
      </p:sp>
      <p:sp>
        <p:nvSpPr>
          <p:cNvPr id="18" name="Text 16"/>
          <p:cNvSpPr/>
          <p:nvPr/>
        </p:nvSpPr>
        <p:spPr>
          <a:xfrm>
            <a:off x="914400" y="452628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০৩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828800" y="452628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কেন্দ্রীয়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ব্যাংকের সাধারণ ও সরকারের ব্যাংক হিসেবে কার্যাবলি বিশ্লেষণ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করতে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পারবে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640080" y="1136350"/>
            <a:ext cx="10911535" cy="0"/>
          </a:xfrm>
          <a:prstGeom prst="line">
            <a:avLst/>
          </a:prstGeom>
          <a:noFill/>
          <a:ln w="10160">
            <a:solidFill>
              <a:srgbClr val="B8B0A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737957" y="6172202"/>
            <a:ext cx="4103716" cy="2743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dirty="0" err="1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400" dirty="0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ইব্রাহিম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444240" y="597825"/>
            <a:ext cx="545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কেন্দ্রীয়</a:t>
            </a:r>
            <a:r>
              <a:rPr lang="en-US" sz="32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ব্যাংকের ধারণা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40080" y="1463040"/>
            <a:ext cx="10972800" cy="1828800"/>
          </a:xfrm>
          <a:prstGeom prst="roundRect">
            <a:avLst>
              <a:gd name="adj" fmla="val 6000"/>
            </a:avLst>
          </a:prstGeom>
          <a:solidFill>
            <a:srgbClr val="E8F0EA"/>
          </a:solidFill>
          <a:ln/>
        </p:spPr>
      </p:sp>
      <p:sp>
        <p:nvSpPr>
          <p:cNvPr id="9" name="Text 7"/>
          <p:cNvSpPr/>
          <p:nvPr/>
        </p:nvSpPr>
        <p:spPr>
          <a:xfrm>
            <a:off x="914400" y="1691640"/>
            <a:ext cx="10424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n-US" sz="2800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কেন্দ্রীয়</a:t>
            </a:r>
            <a:r>
              <a:rPr lang="en-US" sz="2800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ব্যাংক</a:t>
            </a:r>
            <a:r>
              <a:rPr lang="en-US" sz="2800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হলো একটি দেশের অর্থব্যবস্থার </a:t>
            </a:r>
            <a:r>
              <a:rPr lang="en-US" sz="2800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সর্বোচ্চ</a:t>
            </a:r>
            <a:r>
              <a:rPr lang="en-US" sz="2800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নিয়ন্ত্রক</a:t>
            </a:r>
            <a:r>
              <a:rPr lang="en-US" sz="2800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প্রতিষ্ঠান। এটি মুদ্রা প্রচলন, অর্থ সরবরাহ ও </a:t>
            </a:r>
            <a:r>
              <a:rPr lang="en-US" sz="2800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ঋণ</a:t>
            </a:r>
            <a:r>
              <a:rPr lang="en-US" sz="2800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নিয়ন্ত্রণের</a:t>
            </a:r>
            <a:r>
              <a:rPr lang="en-US" sz="2800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দায়িত্ব</a:t>
            </a:r>
            <a:r>
              <a:rPr lang="en-US" sz="2800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পালন করে এবং দেশের সার্বিক </a:t>
            </a:r>
            <a:r>
              <a:rPr lang="en-US" sz="2800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অর্থনৈতিক</a:t>
            </a:r>
            <a:r>
              <a:rPr lang="en-US" sz="2800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উন্নয়নে</a:t>
            </a:r>
            <a:r>
              <a:rPr lang="en-US" sz="2800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মুখ্য ভূমিকা রাখে।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9E69095-700E-27B5-2C23-6A782ADE2431}"/>
              </a:ext>
            </a:extLst>
          </p:cNvPr>
          <p:cNvGrpSpPr/>
          <p:nvPr/>
        </p:nvGrpSpPr>
        <p:grpSpPr>
          <a:xfrm>
            <a:off x="619992" y="3884467"/>
            <a:ext cx="3634740" cy="1375065"/>
            <a:chOff x="640080" y="3657600"/>
            <a:chExt cx="3634740" cy="2011680"/>
          </a:xfrm>
          <a:solidFill>
            <a:schemeClr val="bg1">
              <a:lumMod val="85000"/>
            </a:schemeClr>
          </a:solidFill>
        </p:grpSpPr>
        <p:sp>
          <p:nvSpPr>
            <p:cNvPr id="10" name="Shape 8"/>
            <p:cNvSpPr/>
            <p:nvPr/>
          </p:nvSpPr>
          <p:spPr>
            <a:xfrm>
              <a:off x="640080" y="3657600"/>
              <a:ext cx="3566160" cy="2011680"/>
            </a:xfrm>
            <a:prstGeom prst="roundRect">
              <a:avLst>
                <a:gd name="adj" fmla="val 5455"/>
              </a:avLst>
            </a:prstGeom>
            <a:grpFill/>
            <a:ln/>
            <a:effectLst>
              <a:outerShdw blurRad="76200" dist="25400" dir="162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1" name="Shape 9"/>
            <p:cNvSpPr/>
            <p:nvPr/>
          </p:nvSpPr>
          <p:spPr>
            <a:xfrm>
              <a:off x="640080" y="3657600"/>
              <a:ext cx="3566160" cy="109728"/>
            </a:xfrm>
            <a:prstGeom prst="roundRect">
              <a:avLst>
                <a:gd name="adj" fmla="val 41667"/>
              </a:avLst>
            </a:prstGeom>
            <a:grpFill/>
            <a:ln/>
          </p:spPr>
        </p:sp>
        <p:sp>
          <p:nvSpPr>
            <p:cNvPr id="12" name="Text 10"/>
            <p:cNvSpPr/>
            <p:nvPr/>
          </p:nvSpPr>
          <p:spPr>
            <a:xfrm>
              <a:off x="868680" y="3947853"/>
              <a:ext cx="3108960" cy="54864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 err="1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মুদ্রা</a:t>
              </a:r>
              <a:r>
                <a:rPr lang="en-US" sz="2400" b="1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বাজারের</a:t>
              </a:r>
              <a:r>
                <a:rPr lang="en-US" sz="2400" b="1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নিয়ন্ত্রক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3" name="Text 11"/>
            <p:cNvSpPr/>
            <p:nvPr/>
          </p:nvSpPr>
          <p:spPr>
            <a:xfrm>
              <a:off x="1165860" y="4484025"/>
              <a:ext cx="3108960" cy="54864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400" dirty="0">
                  <a:solidFill>
                    <a:srgbClr val="3A4140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সব ব্যাংকের উপরে অবস্থান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BF8719D-67BD-CB2E-A028-637C92B00F6E}"/>
              </a:ext>
            </a:extLst>
          </p:cNvPr>
          <p:cNvGrpSpPr/>
          <p:nvPr/>
        </p:nvGrpSpPr>
        <p:grpSpPr>
          <a:xfrm>
            <a:off x="4389120" y="3884466"/>
            <a:ext cx="3566160" cy="1375066"/>
            <a:chOff x="4389120" y="3657600"/>
            <a:chExt cx="3566160" cy="201168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4" name="Shape 12"/>
            <p:cNvSpPr/>
            <p:nvPr/>
          </p:nvSpPr>
          <p:spPr>
            <a:xfrm>
              <a:off x="4389120" y="3657600"/>
              <a:ext cx="3566160" cy="2011680"/>
            </a:xfrm>
            <a:prstGeom prst="roundRect">
              <a:avLst>
                <a:gd name="adj" fmla="val 5455"/>
              </a:avLst>
            </a:prstGeom>
            <a:grpFill/>
            <a:ln/>
            <a:effectLst>
              <a:outerShdw blurRad="76200" dist="25400" dir="162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5" name="Shape 13"/>
            <p:cNvSpPr/>
            <p:nvPr/>
          </p:nvSpPr>
          <p:spPr>
            <a:xfrm>
              <a:off x="4389120" y="3657600"/>
              <a:ext cx="3566160" cy="109728"/>
            </a:xfrm>
            <a:prstGeom prst="roundRect">
              <a:avLst>
                <a:gd name="adj" fmla="val 41667"/>
              </a:avLst>
            </a:prstGeom>
            <a:grpFill/>
            <a:ln/>
          </p:spPr>
        </p:sp>
        <p:sp>
          <p:nvSpPr>
            <p:cNvPr id="16" name="Text 14"/>
            <p:cNvSpPr/>
            <p:nvPr/>
          </p:nvSpPr>
          <p:spPr>
            <a:xfrm>
              <a:off x="4617720" y="3922013"/>
              <a:ext cx="3108960" cy="54864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জনকল্যাণমূলক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7" name="Text 15"/>
            <p:cNvSpPr/>
            <p:nvPr/>
          </p:nvSpPr>
          <p:spPr>
            <a:xfrm>
              <a:off x="4709160" y="4457701"/>
              <a:ext cx="3108960" cy="54864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dirty="0" err="1">
                  <a:solidFill>
                    <a:srgbClr val="3A4140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মুনাফাভোগী</a:t>
              </a:r>
              <a:r>
                <a:rPr lang="en-US" sz="2400" dirty="0">
                  <a:solidFill>
                    <a:srgbClr val="3A4140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rgbClr val="3A4140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নয়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7652A65-66DA-BBB5-99F0-506B31AE4A04}"/>
              </a:ext>
            </a:extLst>
          </p:cNvPr>
          <p:cNvGrpSpPr/>
          <p:nvPr/>
        </p:nvGrpSpPr>
        <p:grpSpPr>
          <a:xfrm>
            <a:off x="8138160" y="3884466"/>
            <a:ext cx="3680460" cy="1375066"/>
            <a:chOff x="8138160" y="3657600"/>
            <a:chExt cx="3680460" cy="2011680"/>
          </a:xfrm>
        </p:grpSpPr>
        <p:sp>
          <p:nvSpPr>
            <p:cNvPr id="18" name="Shape 16"/>
            <p:cNvSpPr/>
            <p:nvPr/>
          </p:nvSpPr>
          <p:spPr>
            <a:xfrm>
              <a:off x="8138160" y="3657600"/>
              <a:ext cx="3566160" cy="2011680"/>
            </a:xfrm>
            <a:prstGeom prst="roundRect">
              <a:avLst>
                <a:gd name="adj" fmla="val 5455"/>
              </a:avLst>
            </a:prstGeom>
            <a:solidFill>
              <a:srgbClr val="FFFFFF"/>
            </a:solidFill>
            <a:ln/>
            <a:effectLst>
              <a:outerShdw blurRad="76200" dist="25400" dir="162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20" name="Text 18"/>
            <p:cNvSpPr/>
            <p:nvPr/>
          </p:nvSpPr>
          <p:spPr>
            <a:xfrm>
              <a:off x="8366760" y="3942282"/>
              <a:ext cx="310896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সরকারি মালিকানা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1" name="Text 19"/>
            <p:cNvSpPr/>
            <p:nvPr/>
          </p:nvSpPr>
          <p:spPr>
            <a:xfrm>
              <a:off x="8709660" y="4496494"/>
              <a:ext cx="3108960" cy="5486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400" dirty="0">
                  <a:solidFill>
                    <a:srgbClr val="3A4140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বাংলাদেশ ব্যাংক সরকারি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712001-4F1F-52D6-4875-E92B41F6D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38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655625" y="1318676"/>
            <a:ext cx="10911535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sp>
      <p:sp>
        <p:nvSpPr>
          <p:cNvPr id="5" name="Text 3"/>
          <p:cNvSpPr/>
          <p:nvPr/>
        </p:nvSpPr>
        <p:spPr>
          <a:xfrm>
            <a:off x="1600200" y="61264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dirty="0" err="1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1600" dirty="0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1600" dirty="0" err="1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ইব্রাহিম</a:t>
            </a:r>
            <a:endParaRPr lang="en-US" sz="1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4434840" y="684415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কেন্দ্রীয়</a:t>
            </a:r>
            <a:r>
              <a:rPr lang="en-US" sz="32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ব্যাংকের</a:t>
            </a:r>
            <a:r>
              <a:rPr lang="en-US" sz="32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উদ্দেশ্য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40080" y="141732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 err="1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কেন্দ্রীয়</a:t>
            </a:r>
            <a:r>
              <a:rPr lang="en-US" sz="24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ব্যাংক একটি </a:t>
            </a:r>
            <a:r>
              <a:rPr lang="en-US" sz="2400" dirty="0" err="1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জনকল্যাণমূলক</a:t>
            </a:r>
            <a:r>
              <a:rPr lang="en-US" sz="24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জাতীয়</a:t>
            </a:r>
            <a:r>
              <a:rPr lang="en-US" sz="24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প্রতিষ্ঠান। সর্বসাধারণের মঙ্গল ও দেশের অর্থনীতিকে মজবুত ভিত্তির </a:t>
            </a:r>
            <a:r>
              <a:rPr lang="en-US" sz="2400" dirty="0" err="1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উপর</a:t>
            </a:r>
            <a:r>
              <a:rPr lang="en-US" sz="24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দাঁড়</a:t>
            </a:r>
            <a:r>
              <a:rPr lang="en-US" sz="24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করানোই এর মূল উদ্দেশ্য।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40080" y="2468880"/>
            <a:ext cx="3611880" cy="1051560"/>
          </a:xfrm>
          <a:prstGeom prst="roundRect">
            <a:avLst>
              <a:gd name="adj" fmla="val 6857"/>
            </a:avLst>
          </a:prstGeom>
          <a:solidFill>
            <a:schemeClr val="accent6">
              <a:lumMod val="20000"/>
              <a:lumOff val="80000"/>
            </a:schemeClr>
          </a:solidFill>
          <a:ln/>
          <a:effectLst>
            <a:outerShdw blurRad="76200" dist="254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868680" y="2697480"/>
            <a:ext cx="548640" cy="548640"/>
          </a:xfrm>
          <a:prstGeom prst="ellipse">
            <a:avLst/>
          </a:prstGeom>
          <a:solidFill>
            <a:srgbClr val="2F5D3F"/>
          </a:solidFill>
          <a:ln/>
        </p:spPr>
      </p:sp>
      <p:sp>
        <p:nvSpPr>
          <p:cNvPr id="11" name="Text 9"/>
          <p:cNvSpPr/>
          <p:nvPr/>
        </p:nvSpPr>
        <p:spPr>
          <a:xfrm>
            <a:off x="868680" y="278892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১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600200" y="269748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বলিষ্ঠ মুদ্রাবাজার গঠন ও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নিয়ন্ত্রণ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434840" y="2468880"/>
            <a:ext cx="3611880" cy="1051560"/>
          </a:xfrm>
          <a:prstGeom prst="roundRect">
            <a:avLst>
              <a:gd name="adj" fmla="val 6857"/>
            </a:avLst>
          </a:prstGeom>
          <a:solidFill>
            <a:schemeClr val="accent4">
              <a:lumMod val="20000"/>
              <a:lumOff val="80000"/>
            </a:schemeClr>
          </a:solidFill>
          <a:ln/>
          <a:effectLst>
            <a:outerShdw blurRad="76200" dist="254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663440" y="2697480"/>
            <a:ext cx="548640" cy="548640"/>
          </a:xfrm>
          <a:prstGeom prst="ellipse">
            <a:avLst/>
          </a:prstGeom>
          <a:solidFill>
            <a:srgbClr val="2F5D3F"/>
          </a:solidFill>
          <a:ln/>
        </p:spPr>
      </p:sp>
      <p:sp>
        <p:nvSpPr>
          <p:cNvPr id="15" name="Text 13"/>
          <p:cNvSpPr/>
          <p:nvPr/>
        </p:nvSpPr>
        <p:spPr>
          <a:xfrm>
            <a:off x="4663440" y="278892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২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5394960" y="256032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অর্থনৈতিক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উন্নয়ন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সাধন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8229600" y="2468880"/>
            <a:ext cx="3611880" cy="1051560"/>
          </a:xfrm>
          <a:prstGeom prst="roundRect">
            <a:avLst>
              <a:gd name="adj" fmla="val 6857"/>
            </a:avLst>
          </a:prstGeom>
          <a:solidFill>
            <a:schemeClr val="accent1">
              <a:lumMod val="20000"/>
              <a:lumOff val="80000"/>
            </a:schemeClr>
          </a:solidFill>
          <a:ln/>
          <a:effectLst>
            <a:outerShdw blurRad="76200" dist="254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8458200" y="2697480"/>
            <a:ext cx="548640" cy="548640"/>
          </a:xfrm>
          <a:prstGeom prst="ellipse">
            <a:avLst/>
          </a:prstGeom>
          <a:solidFill>
            <a:srgbClr val="2F5D3F"/>
          </a:solidFill>
          <a:ln/>
        </p:spPr>
      </p:sp>
      <p:sp>
        <p:nvSpPr>
          <p:cNvPr id="19" name="Text 17"/>
          <p:cNvSpPr/>
          <p:nvPr/>
        </p:nvSpPr>
        <p:spPr>
          <a:xfrm>
            <a:off x="8458200" y="278892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৩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9174480" y="2530257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নোট ও মুদ্রা প্রচলন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640080" y="4419600"/>
            <a:ext cx="3611880" cy="1119724"/>
          </a:xfrm>
          <a:prstGeom prst="roundRect">
            <a:avLst>
              <a:gd name="adj" fmla="val 6857"/>
            </a:avLst>
          </a:prstGeom>
          <a:solidFill>
            <a:schemeClr val="bg1">
              <a:lumMod val="85000"/>
            </a:schemeClr>
          </a:solidFill>
          <a:ln/>
          <a:effectLst>
            <a:outerShdw blurRad="76200" dist="254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868680" y="4526280"/>
            <a:ext cx="548640" cy="548640"/>
          </a:xfrm>
          <a:prstGeom prst="ellipse">
            <a:avLst/>
          </a:prstGeom>
          <a:solidFill>
            <a:srgbClr val="2F5D3F"/>
          </a:solidFill>
          <a:ln/>
        </p:spPr>
      </p:sp>
      <p:sp>
        <p:nvSpPr>
          <p:cNvPr id="23" name="Text 21"/>
          <p:cNvSpPr/>
          <p:nvPr/>
        </p:nvSpPr>
        <p:spPr>
          <a:xfrm>
            <a:off x="868680" y="461772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৪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1600200" y="452628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বৈদেশিক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মুদ্রা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নিয়ন্ত্রণ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4434840" y="4389120"/>
            <a:ext cx="3611880" cy="1150204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/>
          <a:effectLst>
            <a:outerShdw blurRad="76200" dist="254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4663440" y="4526280"/>
            <a:ext cx="548640" cy="548640"/>
          </a:xfrm>
          <a:prstGeom prst="ellipse">
            <a:avLst/>
          </a:prstGeom>
          <a:solidFill>
            <a:srgbClr val="2F5D3F"/>
          </a:solidFill>
          <a:ln/>
        </p:spPr>
      </p:sp>
      <p:sp>
        <p:nvSpPr>
          <p:cNvPr id="27" name="Text 25"/>
          <p:cNvSpPr/>
          <p:nvPr/>
        </p:nvSpPr>
        <p:spPr>
          <a:xfrm>
            <a:off x="4663440" y="461772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৫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5394960" y="452628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দেশের মুদ্রার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মান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নিয়ন্ত্রণ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8229600" y="4389120"/>
            <a:ext cx="3611880" cy="1150204"/>
          </a:xfrm>
          <a:prstGeom prst="roundRect">
            <a:avLst>
              <a:gd name="adj" fmla="val 6857"/>
            </a:avLst>
          </a:prstGeom>
          <a:solidFill>
            <a:schemeClr val="accent6">
              <a:lumMod val="60000"/>
              <a:lumOff val="40000"/>
            </a:schemeClr>
          </a:solidFill>
          <a:ln/>
          <a:effectLst>
            <a:outerShdw blurRad="76200" dist="254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8458200" y="4526280"/>
            <a:ext cx="548640" cy="548640"/>
          </a:xfrm>
          <a:prstGeom prst="ellipse">
            <a:avLst/>
          </a:prstGeom>
          <a:solidFill>
            <a:srgbClr val="2F5D3F"/>
          </a:solidFill>
          <a:ln/>
        </p:spPr>
      </p:sp>
      <p:sp>
        <p:nvSpPr>
          <p:cNvPr id="31" name="Text 29"/>
          <p:cNvSpPr/>
          <p:nvPr/>
        </p:nvSpPr>
        <p:spPr>
          <a:xfrm>
            <a:off x="8458200" y="461772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৬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9189720" y="452628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ব্যাংকসমূহের ব্যাংকার হিসেবে কাজ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326A18-210D-B5FE-1ED2-1D81A16C93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110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640080" y="1128869"/>
            <a:ext cx="10911535" cy="0"/>
          </a:xfrm>
          <a:prstGeom prst="line">
            <a:avLst/>
          </a:prstGeom>
          <a:noFill/>
          <a:ln w="10160">
            <a:solidFill>
              <a:srgbClr val="B8B0A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343400" y="6309360"/>
            <a:ext cx="3886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dirty="0" err="1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400" dirty="0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ইব্রাহিম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4343400" y="685800"/>
            <a:ext cx="3794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আরও উদ্দেশ্যসমূহ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40080" y="1627909"/>
            <a:ext cx="3611880" cy="932408"/>
          </a:xfrm>
          <a:prstGeom prst="roundRect">
            <a:avLst>
              <a:gd name="adj" fmla="val 6667"/>
            </a:avLst>
          </a:prstGeom>
          <a:solidFill>
            <a:schemeClr val="bg1">
              <a:lumMod val="95000"/>
            </a:schemeClr>
          </a:solidFill>
          <a:ln/>
          <a:effectLst>
            <a:outerShdw blurRad="63500" dist="12700" dir="16200000" algn="bl" rotWithShape="0">
              <a:srgbClr val="000000">
                <a:alpha val="6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822960" y="19202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F5D3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৭.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1211580" y="1810789"/>
            <a:ext cx="2651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নিকাশঘর হিসেবে কাজ করা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434840" y="1627908"/>
            <a:ext cx="3611880" cy="960121"/>
          </a:xfrm>
          <a:prstGeom prst="roundRect">
            <a:avLst>
              <a:gd name="adj" fmla="val 6667"/>
            </a:avLst>
          </a:prstGeom>
          <a:solidFill>
            <a:schemeClr val="tx2">
              <a:lumMod val="20000"/>
              <a:lumOff val="80000"/>
            </a:schemeClr>
          </a:solidFill>
          <a:ln/>
          <a:effectLst>
            <a:outerShdw blurRad="63500" dist="12700" dir="16200000" algn="bl" rotWithShape="0">
              <a:srgbClr val="000000">
                <a:alpha val="6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617720" y="19202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F5D3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৮.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109210" y="1746365"/>
            <a:ext cx="2651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ঋণ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নিয়ন্ত্রণ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8138160" y="1627908"/>
            <a:ext cx="3611880" cy="960121"/>
          </a:xfrm>
          <a:prstGeom prst="roundRect">
            <a:avLst>
              <a:gd name="adj" fmla="val 6667"/>
            </a:avLst>
          </a:prstGeom>
          <a:solidFill>
            <a:schemeClr val="accent2">
              <a:lumMod val="20000"/>
              <a:lumOff val="80000"/>
            </a:schemeClr>
          </a:solidFill>
          <a:ln/>
          <a:effectLst>
            <a:outerShdw blurRad="63500" dist="12700" dir="16200000" algn="bl" rotWithShape="0">
              <a:srgbClr val="000000">
                <a:alpha val="6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8412480" y="19202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F5D3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৯.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721090" y="1769918"/>
            <a:ext cx="2651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সরকারকে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পরামর্শ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দেওয়া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40080" y="3273829"/>
            <a:ext cx="3611880" cy="960122"/>
          </a:xfrm>
          <a:prstGeom prst="roundRect">
            <a:avLst>
              <a:gd name="adj" fmla="val 6667"/>
            </a:avLst>
          </a:prstGeom>
          <a:solidFill>
            <a:schemeClr val="accent1">
              <a:lumMod val="20000"/>
              <a:lumOff val="80000"/>
            </a:schemeClr>
          </a:solidFill>
          <a:ln/>
          <a:effectLst>
            <a:outerShdw blurRad="63500" dist="12700" dir="16200000" algn="bl" rotWithShape="0">
              <a:srgbClr val="000000">
                <a:alpha val="6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822960" y="347472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F5D3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১০.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417320" y="3383280"/>
            <a:ext cx="2651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মূল্যস্তর স্থিতিশীল রাখা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4434840" y="3273829"/>
            <a:ext cx="3611880" cy="960122"/>
          </a:xfrm>
          <a:prstGeom prst="roundRect">
            <a:avLst>
              <a:gd name="adj" fmla="val 6667"/>
            </a:avLst>
          </a:prstGeom>
          <a:solidFill>
            <a:schemeClr val="accent3">
              <a:lumMod val="20000"/>
              <a:lumOff val="80000"/>
            </a:schemeClr>
          </a:solidFill>
          <a:ln/>
          <a:effectLst>
            <a:outerShdw blurRad="63500" dist="12700" dir="16200000" algn="bl" rotWithShape="0">
              <a:srgbClr val="000000">
                <a:alpha val="6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4617720" y="347472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F5D3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১১.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5212080" y="3383280"/>
            <a:ext cx="2651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সরকারের ব্যাংক হিসেবে কাজ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8229600" y="3273829"/>
            <a:ext cx="3611880" cy="960122"/>
          </a:xfrm>
          <a:prstGeom prst="roundRect">
            <a:avLst>
              <a:gd name="adj" fmla="val 6667"/>
            </a:avLst>
          </a:prstGeom>
          <a:solidFill>
            <a:schemeClr val="accent6">
              <a:lumMod val="20000"/>
              <a:lumOff val="80000"/>
            </a:schemeClr>
          </a:solidFill>
          <a:ln/>
          <a:effectLst>
            <a:outerShdw blurRad="63500" dist="12700" dir="16200000" algn="bl" rotWithShape="0">
              <a:srgbClr val="000000">
                <a:alpha val="6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8412480" y="347472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F5D3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১২.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8823960" y="3314700"/>
            <a:ext cx="2651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জনকল্যাণ নিশ্চিত করা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40080" y="4772890"/>
            <a:ext cx="3611880" cy="956241"/>
          </a:xfrm>
          <a:prstGeom prst="roundRect">
            <a:avLst>
              <a:gd name="adj" fmla="val 6667"/>
            </a:avLst>
          </a:prstGeom>
          <a:solidFill>
            <a:schemeClr val="accent2">
              <a:lumMod val="40000"/>
              <a:lumOff val="60000"/>
            </a:schemeClr>
          </a:solidFill>
          <a:ln/>
          <a:effectLst>
            <a:outerShdw blurRad="63500" dist="12700" dir="16200000" algn="bl" rotWithShape="0">
              <a:srgbClr val="000000">
                <a:alpha val="6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822960" y="502920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F5D3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১৩.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1417320" y="4937760"/>
            <a:ext cx="2651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সম্পদের সুষম বণ্টন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4426374" y="4738253"/>
            <a:ext cx="3611880" cy="956241"/>
          </a:xfrm>
          <a:prstGeom prst="roundRect">
            <a:avLst>
              <a:gd name="adj" fmla="val 6667"/>
            </a:avLst>
          </a:prstGeom>
          <a:solidFill>
            <a:schemeClr val="bg2">
              <a:lumMod val="90000"/>
            </a:schemeClr>
          </a:solidFill>
          <a:ln/>
          <a:effectLst>
            <a:outerShdw blurRad="63500" dist="12700" dir="16200000" algn="bl" rotWithShape="0">
              <a:srgbClr val="000000">
                <a:alpha val="6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4617720" y="502920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F5D3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১৪.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5074920" y="4853386"/>
            <a:ext cx="2651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মূলধন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গঠনে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সহায়তা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8229600" y="4772890"/>
            <a:ext cx="3611880" cy="956241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/>
          <a:effectLst>
            <a:outerShdw blurRad="63500" dist="12700" dir="16200000" algn="bl" rotWithShape="0">
              <a:srgbClr val="000000">
                <a:alpha val="6000"/>
              </a:srgbClr>
            </a:outerShdw>
          </a:effectLst>
        </p:spPr>
      </p:sp>
      <p:sp>
        <p:nvSpPr>
          <p:cNvPr id="33" name="Text 31"/>
          <p:cNvSpPr/>
          <p:nvPr/>
        </p:nvSpPr>
        <p:spPr>
          <a:xfrm>
            <a:off x="8412480" y="502920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F5D3F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১৫.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9006840" y="4937760"/>
            <a:ext cx="26517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সুসংগঠিত ব্যাংকিং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ব্যবস্থা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গড়ে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তোলা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35C291-26D7-71C2-A7A2-76CFDC38C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821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685074" y="1298883"/>
            <a:ext cx="10911535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sp>
      <p:sp>
        <p:nvSpPr>
          <p:cNvPr id="5" name="Text 3"/>
          <p:cNvSpPr/>
          <p:nvPr/>
        </p:nvSpPr>
        <p:spPr>
          <a:xfrm>
            <a:off x="1992072" y="6035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dirty="0" err="1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400" dirty="0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ইব্রাহিম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703320" y="5486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কেন্দ্রীয়</a:t>
            </a:r>
            <a:r>
              <a:rPr lang="en-US" sz="32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ব্যাংকের কার্যাবলি (চার ভাগে)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28AD9B3-C2F7-CF9F-84C5-CFBA76AE251E}"/>
              </a:ext>
            </a:extLst>
          </p:cNvPr>
          <p:cNvGrpSpPr/>
          <p:nvPr/>
        </p:nvGrpSpPr>
        <p:grpSpPr>
          <a:xfrm>
            <a:off x="631553" y="2103121"/>
            <a:ext cx="2503220" cy="2323734"/>
            <a:chOff x="640080" y="2103120"/>
            <a:chExt cx="2743200" cy="2846249"/>
          </a:xfrm>
        </p:grpSpPr>
        <p:sp>
          <p:nvSpPr>
            <p:cNvPr id="8" name="Shape 6"/>
            <p:cNvSpPr/>
            <p:nvPr/>
          </p:nvSpPr>
          <p:spPr>
            <a:xfrm>
              <a:off x="640080" y="2103120"/>
              <a:ext cx="2743200" cy="2846249"/>
            </a:xfrm>
            <a:prstGeom prst="roundRect">
              <a:avLst>
                <a:gd name="adj" fmla="val 5000"/>
              </a:avLst>
            </a:prstGeom>
            <a:solidFill>
              <a:schemeClr val="accent6">
                <a:lumMod val="20000"/>
                <a:lumOff val="80000"/>
              </a:schemeClr>
            </a:solidFill>
            <a:ln/>
            <a:effectLst>
              <a:outerShdw blurRad="101600" dist="25400" dir="16200000" algn="bl" rotWithShape="0">
                <a:srgbClr val="000000">
                  <a:alpha val="8000"/>
                </a:srgbClr>
              </a:outerShdw>
            </a:effectLst>
          </p:spPr>
        </p:sp>
        <p:sp>
          <p:nvSpPr>
            <p:cNvPr id="9" name="Shape 7"/>
            <p:cNvSpPr/>
            <p:nvPr/>
          </p:nvSpPr>
          <p:spPr>
            <a:xfrm>
              <a:off x="1463040" y="2103120"/>
              <a:ext cx="1097280" cy="1097280"/>
            </a:xfrm>
            <a:prstGeom prst="ellipse">
              <a:avLst/>
            </a:prstGeom>
            <a:solidFill>
              <a:srgbClr val="2F5D3F"/>
            </a:solidFill>
            <a:ln/>
          </p:spPr>
        </p:sp>
        <p:sp>
          <p:nvSpPr>
            <p:cNvPr id="10" name="Text 8"/>
            <p:cNvSpPr/>
            <p:nvPr/>
          </p:nvSpPr>
          <p:spPr>
            <a:xfrm>
              <a:off x="1463040" y="2331720"/>
              <a:ext cx="1097280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১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1" name="Text 9"/>
            <p:cNvSpPr/>
            <p:nvPr/>
          </p:nvSpPr>
          <p:spPr>
            <a:xfrm>
              <a:off x="972917" y="3233782"/>
              <a:ext cx="2148108" cy="83602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ক. সাধারণ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400" b="1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কার্যাবলি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98DA525-4C09-5767-49DC-6216E54C55C5}"/>
              </a:ext>
            </a:extLst>
          </p:cNvPr>
          <p:cNvGrpSpPr/>
          <p:nvPr/>
        </p:nvGrpSpPr>
        <p:grpSpPr>
          <a:xfrm>
            <a:off x="3520440" y="2103119"/>
            <a:ext cx="2389631" cy="2323736"/>
            <a:chOff x="3520440" y="2103118"/>
            <a:chExt cx="2743200" cy="2846251"/>
          </a:xfrm>
        </p:grpSpPr>
        <p:sp>
          <p:nvSpPr>
            <p:cNvPr id="12" name="Shape 10"/>
            <p:cNvSpPr/>
            <p:nvPr/>
          </p:nvSpPr>
          <p:spPr>
            <a:xfrm>
              <a:off x="3520440" y="2103118"/>
              <a:ext cx="2743200" cy="2846251"/>
            </a:xfrm>
            <a:prstGeom prst="roundRect">
              <a:avLst>
                <a:gd name="adj" fmla="val 5000"/>
              </a:avLst>
            </a:prstGeom>
            <a:solidFill>
              <a:schemeClr val="accent2">
                <a:lumMod val="20000"/>
                <a:lumOff val="80000"/>
              </a:schemeClr>
            </a:solidFill>
            <a:ln/>
            <a:effectLst>
              <a:outerShdw blurRad="101600" dist="25400" dir="16200000" algn="bl" rotWithShape="0">
                <a:srgbClr val="000000">
                  <a:alpha val="8000"/>
                </a:srgbClr>
              </a:outerShdw>
            </a:effectLst>
          </p:spPr>
        </p:sp>
        <p:sp>
          <p:nvSpPr>
            <p:cNvPr id="13" name="Shape 11"/>
            <p:cNvSpPr/>
            <p:nvPr/>
          </p:nvSpPr>
          <p:spPr>
            <a:xfrm>
              <a:off x="4343400" y="2103120"/>
              <a:ext cx="1097280" cy="1097280"/>
            </a:xfrm>
            <a:prstGeom prst="ellipse">
              <a:avLst/>
            </a:prstGeom>
            <a:solidFill>
              <a:srgbClr val="6E9BBC"/>
            </a:solidFill>
            <a:ln/>
          </p:spPr>
        </p:sp>
        <p:sp>
          <p:nvSpPr>
            <p:cNvPr id="14" name="Text 12"/>
            <p:cNvSpPr/>
            <p:nvPr/>
          </p:nvSpPr>
          <p:spPr>
            <a:xfrm>
              <a:off x="4343400" y="2331720"/>
              <a:ext cx="1097280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২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5" name="Text 13"/>
            <p:cNvSpPr/>
            <p:nvPr/>
          </p:nvSpPr>
          <p:spPr>
            <a:xfrm>
              <a:off x="3703320" y="3322320"/>
              <a:ext cx="2377440" cy="792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খ. সরকারের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400" b="1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ব্যাংক হিসেবে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F5FA392-FFB2-7BDF-3A94-0F8E24D78807}"/>
              </a:ext>
            </a:extLst>
          </p:cNvPr>
          <p:cNvGrpSpPr/>
          <p:nvPr/>
        </p:nvGrpSpPr>
        <p:grpSpPr>
          <a:xfrm>
            <a:off x="6400800" y="2103118"/>
            <a:ext cx="2389631" cy="2323737"/>
            <a:chOff x="6400800" y="2103118"/>
            <a:chExt cx="2743200" cy="2846251"/>
          </a:xfrm>
        </p:grpSpPr>
        <p:sp>
          <p:nvSpPr>
            <p:cNvPr id="16" name="Shape 14"/>
            <p:cNvSpPr/>
            <p:nvPr/>
          </p:nvSpPr>
          <p:spPr>
            <a:xfrm>
              <a:off x="6400800" y="2103118"/>
              <a:ext cx="2743200" cy="2846251"/>
            </a:xfrm>
            <a:prstGeom prst="roundRect">
              <a:avLst>
                <a:gd name="adj" fmla="val 5000"/>
              </a:avLst>
            </a:prstGeom>
            <a:solidFill>
              <a:srgbClr val="FFFFFF"/>
            </a:solidFill>
            <a:ln/>
            <a:effectLst>
              <a:outerShdw blurRad="101600" dist="25400" dir="16200000" algn="bl" rotWithShape="0">
                <a:srgbClr val="000000">
                  <a:alpha val="8000"/>
                </a:srgbClr>
              </a:outerShdw>
            </a:effectLst>
          </p:spPr>
        </p:sp>
        <p:sp>
          <p:nvSpPr>
            <p:cNvPr id="17" name="Shape 15"/>
            <p:cNvSpPr/>
            <p:nvPr/>
          </p:nvSpPr>
          <p:spPr>
            <a:xfrm>
              <a:off x="7223760" y="2103120"/>
              <a:ext cx="1097280" cy="995380"/>
            </a:xfrm>
            <a:prstGeom prst="ellipse">
              <a:avLst/>
            </a:prstGeom>
            <a:solidFill>
              <a:srgbClr val="E5A23B"/>
            </a:solidFill>
            <a:ln/>
          </p:spPr>
        </p:sp>
        <p:sp>
          <p:nvSpPr>
            <p:cNvPr id="18" name="Text 16"/>
            <p:cNvSpPr/>
            <p:nvPr/>
          </p:nvSpPr>
          <p:spPr>
            <a:xfrm>
              <a:off x="7223760" y="2331720"/>
              <a:ext cx="1097280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৩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9" name="Text 17"/>
            <p:cNvSpPr/>
            <p:nvPr/>
          </p:nvSpPr>
          <p:spPr>
            <a:xfrm>
              <a:off x="6652260" y="3200400"/>
              <a:ext cx="2286000" cy="95213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গ. সকল ব্যাংকের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400" b="1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ব্যাংকার হিসেবে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279D2BA-5730-1A95-197D-CB0AEA70039E}"/>
              </a:ext>
            </a:extLst>
          </p:cNvPr>
          <p:cNvGrpSpPr/>
          <p:nvPr/>
        </p:nvGrpSpPr>
        <p:grpSpPr>
          <a:xfrm>
            <a:off x="9326880" y="2103116"/>
            <a:ext cx="2224735" cy="2323739"/>
            <a:chOff x="9326880" y="2103116"/>
            <a:chExt cx="2743200" cy="2846253"/>
          </a:xfrm>
        </p:grpSpPr>
        <p:sp>
          <p:nvSpPr>
            <p:cNvPr id="20" name="Shape 18"/>
            <p:cNvSpPr/>
            <p:nvPr/>
          </p:nvSpPr>
          <p:spPr>
            <a:xfrm>
              <a:off x="9326880" y="2103116"/>
              <a:ext cx="2743200" cy="2846253"/>
            </a:xfrm>
            <a:prstGeom prst="roundRect">
              <a:avLst>
                <a:gd name="adj" fmla="val 5000"/>
              </a:avLst>
            </a:prstGeom>
            <a:solidFill>
              <a:schemeClr val="accent6">
                <a:lumMod val="60000"/>
                <a:lumOff val="40000"/>
              </a:schemeClr>
            </a:solidFill>
            <a:ln/>
            <a:effectLst>
              <a:outerShdw blurRad="101600" dist="25400" dir="16200000" algn="bl" rotWithShape="0">
                <a:srgbClr val="000000">
                  <a:alpha val="8000"/>
                </a:srgbClr>
              </a:outerShdw>
            </a:effectLst>
          </p:spPr>
        </p:sp>
        <p:sp>
          <p:nvSpPr>
            <p:cNvPr id="21" name="Shape 19"/>
            <p:cNvSpPr/>
            <p:nvPr/>
          </p:nvSpPr>
          <p:spPr>
            <a:xfrm>
              <a:off x="10104120" y="2103120"/>
              <a:ext cx="1097280" cy="1097280"/>
            </a:xfrm>
            <a:prstGeom prst="ellipse">
              <a:avLst/>
            </a:prstGeom>
            <a:solidFill>
              <a:srgbClr val="B6446B"/>
            </a:solidFill>
            <a:ln/>
          </p:spPr>
        </p:sp>
        <p:sp>
          <p:nvSpPr>
            <p:cNvPr id="22" name="Text 20"/>
            <p:cNvSpPr/>
            <p:nvPr/>
          </p:nvSpPr>
          <p:spPr>
            <a:xfrm>
              <a:off x="10104120" y="2331720"/>
              <a:ext cx="1097280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৪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3" name="Text 21"/>
            <p:cNvSpPr/>
            <p:nvPr/>
          </p:nvSpPr>
          <p:spPr>
            <a:xfrm>
              <a:off x="9815317" y="3474720"/>
              <a:ext cx="1781292" cy="76345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ঘ. অন্যান্য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400" b="1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কাজ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01690F-1815-39E4-2C9A-22F292A233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180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640080" y="1105118"/>
            <a:ext cx="10911535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sp>
      <p:sp>
        <p:nvSpPr>
          <p:cNvPr id="5" name="Text 3"/>
          <p:cNvSpPr/>
          <p:nvPr/>
        </p:nvSpPr>
        <p:spPr>
          <a:xfrm>
            <a:off x="4958678" y="6223725"/>
            <a:ext cx="3960949" cy="4455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dirty="0" err="1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400" dirty="0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ইব্রাহিম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4368800" y="582749"/>
            <a:ext cx="433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ক.সাধারণ</a:t>
            </a:r>
            <a:r>
              <a:rPr lang="en-US" sz="36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কার্যাবলি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4CA453D-D687-C2D5-55A2-090D90EFFA63}"/>
              </a:ext>
            </a:extLst>
          </p:cNvPr>
          <p:cNvGrpSpPr/>
          <p:nvPr/>
        </p:nvGrpSpPr>
        <p:grpSpPr>
          <a:xfrm>
            <a:off x="640080" y="1463040"/>
            <a:ext cx="5486400" cy="777240"/>
            <a:chOff x="640080" y="1463040"/>
            <a:chExt cx="5486400" cy="777240"/>
          </a:xfrm>
          <a:solidFill>
            <a:schemeClr val="bg2"/>
          </a:solidFill>
        </p:grpSpPr>
        <p:sp>
          <p:nvSpPr>
            <p:cNvPr id="8" name="Shape 6"/>
            <p:cNvSpPr/>
            <p:nvPr/>
          </p:nvSpPr>
          <p:spPr>
            <a:xfrm>
              <a:off x="640080" y="1463040"/>
              <a:ext cx="5486400" cy="777240"/>
            </a:xfrm>
            <a:prstGeom prst="roundRect">
              <a:avLst>
                <a:gd name="adj" fmla="val 9412"/>
              </a:avLst>
            </a:prstGeom>
            <a:grpFill/>
            <a:ln/>
          </p:spPr>
        </p:sp>
        <p:sp>
          <p:nvSpPr>
            <p:cNvPr id="9" name="Shape 7"/>
            <p:cNvSpPr/>
            <p:nvPr/>
          </p:nvSpPr>
          <p:spPr>
            <a:xfrm>
              <a:off x="777240" y="1645920"/>
              <a:ext cx="411480" cy="411480"/>
            </a:xfrm>
            <a:prstGeom prst="ellipse">
              <a:avLst/>
            </a:prstGeom>
            <a:grpFill/>
            <a:ln/>
          </p:spPr>
        </p:sp>
        <p:sp>
          <p:nvSpPr>
            <p:cNvPr id="10" name="Text 8"/>
            <p:cNvSpPr/>
            <p:nvPr/>
          </p:nvSpPr>
          <p:spPr>
            <a:xfrm>
              <a:off x="777240" y="1691640"/>
              <a:ext cx="411480" cy="320040"/>
            </a:xfrm>
            <a:prstGeom prst="rect">
              <a:avLst/>
            </a:prstGeom>
            <a:solidFill>
              <a:schemeClr val="bg2"/>
            </a:solidFill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১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1" name="Text 9"/>
            <p:cNvSpPr/>
            <p:nvPr/>
          </p:nvSpPr>
          <p:spPr>
            <a:xfrm>
              <a:off x="1325880" y="1645920"/>
              <a:ext cx="4617720" cy="45720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400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নোট ও মুদ্রা প্রচলন — একমাত্র ক্ষমতাপ্রাপ্ত প্রতিষ্ঠান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6CDE34A-65DE-D855-E629-4E4AA49A896F}"/>
              </a:ext>
            </a:extLst>
          </p:cNvPr>
          <p:cNvGrpSpPr/>
          <p:nvPr/>
        </p:nvGrpSpPr>
        <p:grpSpPr>
          <a:xfrm>
            <a:off x="640080" y="2331720"/>
            <a:ext cx="5486400" cy="777240"/>
            <a:chOff x="640080" y="2331720"/>
            <a:chExt cx="5486400" cy="77724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2" name="Shape 10"/>
            <p:cNvSpPr/>
            <p:nvPr/>
          </p:nvSpPr>
          <p:spPr>
            <a:xfrm>
              <a:off x="640080" y="2331720"/>
              <a:ext cx="5486400" cy="777240"/>
            </a:xfrm>
            <a:prstGeom prst="roundRect">
              <a:avLst>
                <a:gd name="adj" fmla="val 9412"/>
              </a:avLst>
            </a:prstGeom>
            <a:grpFill/>
            <a:ln/>
          </p:spPr>
        </p:sp>
        <p:sp>
          <p:nvSpPr>
            <p:cNvPr id="13" name="Shape 11"/>
            <p:cNvSpPr/>
            <p:nvPr/>
          </p:nvSpPr>
          <p:spPr>
            <a:xfrm>
              <a:off x="777240" y="2514600"/>
              <a:ext cx="411480" cy="411480"/>
            </a:xfrm>
            <a:prstGeom prst="ellipse">
              <a:avLst/>
            </a:prstGeom>
            <a:grpFill/>
            <a:ln/>
          </p:spPr>
        </p:sp>
        <p:sp>
          <p:nvSpPr>
            <p:cNvPr id="14" name="Text 12"/>
            <p:cNvSpPr/>
            <p:nvPr/>
          </p:nvSpPr>
          <p:spPr>
            <a:xfrm>
              <a:off x="777240" y="2560320"/>
              <a:ext cx="411480" cy="32004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2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5" name="Text 13"/>
            <p:cNvSpPr/>
            <p:nvPr/>
          </p:nvSpPr>
          <p:spPr>
            <a:xfrm>
              <a:off x="1325880" y="2514600"/>
              <a:ext cx="4617720" cy="45720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400" dirty="0" err="1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মুদ্রাবাজারের</a:t>
              </a:r>
              <a:r>
                <a:rPr lang="en-US" sz="2400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অভিভাবক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AC4E2F2-A2FC-087E-BF9C-712ECE19F071}"/>
              </a:ext>
            </a:extLst>
          </p:cNvPr>
          <p:cNvGrpSpPr/>
          <p:nvPr/>
        </p:nvGrpSpPr>
        <p:grpSpPr>
          <a:xfrm>
            <a:off x="640080" y="3200400"/>
            <a:ext cx="5486400" cy="777240"/>
            <a:chOff x="640080" y="3200400"/>
            <a:chExt cx="5486400" cy="7772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6" name="Shape 14"/>
            <p:cNvSpPr/>
            <p:nvPr/>
          </p:nvSpPr>
          <p:spPr>
            <a:xfrm>
              <a:off x="640080" y="3200400"/>
              <a:ext cx="5486400" cy="777240"/>
            </a:xfrm>
            <a:prstGeom prst="roundRect">
              <a:avLst>
                <a:gd name="adj" fmla="val 9412"/>
              </a:avLst>
            </a:prstGeom>
            <a:grpFill/>
            <a:ln/>
          </p:spPr>
        </p:sp>
        <p:sp>
          <p:nvSpPr>
            <p:cNvPr id="17" name="Shape 15"/>
            <p:cNvSpPr/>
            <p:nvPr/>
          </p:nvSpPr>
          <p:spPr>
            <a:xfrm>
              <a:off x="777240" y="3383280"/>
              <a:ext cx="411480" cy="411480"/>
            </a:xfrm>
            <a:prstGeom prst="ellipse">
              <a:avLst/>
            </a:prstGeom>
            <a:grpFill/>
            <a:ln/>
          </p:spPr>
        </p:sp>
        <p:sp>
          <p:nvSpPr>
            <p:cNvPr id="18" name="Text 16"/>
            <p:cNvSpPr/>
            <p:nvPr/>
          </p:nvSpPr>
          <p:spPr>
            <a:xfrm>
              <a:off x="777240" y="3429000"/>
              <a:ext cx="411480" cy="32004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3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9" name="Text 17"/>
            <p:cNvSpPr/>
            <p:nvPr/>
          </p:nvSpPr>
          <p:spPr>
            <a:xfrm>
              <a:off x="1325880" y="3383280"/>
              <a:ext cx="4617720" cy="45720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r>
                <a:rPr lang="en-US" sz="2400" dirty="0" err="1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সহজ</a:t>
              </a:r>
              <a:r>
                <a:rPr lang="en-US" sz="2400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বিনিময়</a:t>
              </a:r>
              <a:r>
                <a:rPr lang="en-US" sz="2400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মাধ্যম </a:t>
              </a:r>
              <a:r>
                <a:rPr lang="en-US" sz="2400" dirty="0" err="1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সৃষ্টি</a:t>
              </a:r>
              <a:r>
                <a:rPr lang="en-US" sz="2400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,</a:t>
              </a:r>
              <a:r>
                <a:rPr lang="en-US" sz="2400" dirty="0" err="1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মুদ্রা</a:t>
              </a:r>
              <a:r>
                <a:rPr lang="en-US" sz="2400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, বিল, হুন্ডি ইত্যাদি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472E260-B7AC-0CCF-1ACD-65111074DAD0}"/>
              </a:ext>
            </a:extLst>
          </p:cNvPr>
          <p:cNvGrpSpPr/>
          <p:nvPr/>
        </p:nvGrpSpPr>
        <p:grpSpPr>
          <a:xfrm>
            <a:off x="640080" y="4069080"/>
            <a:ext cx="5486400" cy="777240"/>
            <a:chOff x="640080" y="4069080"/>
            <a:chExt cx="5486400" cy="777240"/>
          </a:xfrm>
        </p:grpSpPr>
        <p:sp>
          <p:nvSpPr>
            <p:cNvPr id="20" name="Shape 18"/>
            <p:cNvSpPr/>
            <p:nvPr/>
          </p:nvSpPr>
          <p:spPr>
            <a:xfrm>
              <a:off x="640080" y="4069080"/>
              <a:ext cx="5486400" cy="777240"/>
            </a:xfrm>
            <a:prstGeom prst="roundRect">
              <a:avLst>
                <a:gd name="adj" fmla="val 9412"/>
              </a:avLst>
            </a:prstGeom>
            <a:solidFill>
              <a:srgbClr val="FFFFFF"/>
            </a:solidFill>
            <a:ln/>
          </p:spPr>
        </p:sp>
        <p:sp>
          <p:nvSpPr>
            <p:cNvPr id="22" name="Text 20"/>
            <p:cNvSpPr/>
            <p:nvPr/>
          </p:nvSpPr>
          <p:spPr>
            <a:xfrm>
              <a:off x="777240" y="4297680"/>
              <a:ext cx="41148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৪</a:t>
              </a: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4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3" name="Text 21"/>
            <p:cNvSpPr/>
            <p:nvPr/>
          </p:nvSpPr>
          <p:spPr>
            <a:xfrm>
              <a:off x="1325880" y="4251960"/>
              <a:ext cx="46177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2400" dirty="0" err="1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ঋণ</a:t>
              </a:r>
              <a:r>
                <a:rPr lang="en-US" sz="2400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নিয়ন্ত্রণ</a:t>
              </a:r>
              <a:r>
                <a:rPr lang="en-US" sz="2400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— ব্যাংক রেট, খোলাবাজার নীতি, জমার হার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AF4BF92-7677-48C5-3C39-D6543BAB3799}"/>
              </a:ext>
            </a:extLst>
          </p:cNvPr>
          <p:cNvGrpSpPr/>
          <p:nvPr/>
        </p:nvGrpSpPr>
        <p:grpSpPr>
          <a:xfrm>
            <a:off x="640080" y="4937760"/>
            <a:ext cx="5486400" cy="777240"/>
            <a:chOff x="640080" y="4937760"/>
            <a:chExt cx="5486400" cy="777240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24" name="Shape 22"/>
            <p:cNvSpPr/>
            <p:nvPr/>
          </p:nvSpPr>
          <p:spPr>
            <a:xfrm>
              <a:off x="640080" y="4937760"/>
              <a:ext cx="5486400" cy="777240"/>
            </a:xfrm>
            <a:prstGeom prst="roundRect">
              <a:avLst>
                <a:gd name="adj" fmla="val 9412"/>
              </a:avLst>
            </a:prstGeom>
            <a:grpFill/>
            <a:ln/>
          </p:spPr>
        </p:sp>
        <p:sp>
          <p:nvSpPr>
            <p:cNvPr id="25" name="Shape 23"/>
            <p:cNvSpPr/>
            <p:nvPr/>
          </p:nvSpPr>
          <p:spPr>
            <a:xfrm>
              <a:off x="777240" y="5120640"/>
              <a:ext cx="411480" cy="411480"/>
            </a:xfrm>
            <a:prstGeom prst="ellipse">
              <a:avLst/>
            </a:prstGeom>
            <a:grpFill/>
            <a:ln/>
          </p:spPr>
        </p:sp>
        <p:sp>
          <p:nvSpPr>
            <p:cNvPr id="26" name="Text 24"/>
            <p:cNvSpPr/>
            <p:nvPr/>
          </p:nvSpPr>
          <p:spPr>
            <a:xfrm>
              <a:off x="777240" y="5166360"/>
              <a:ext cx="411480" cy="32004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5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7" name="Text 25"/>
            <p:cNvSpPr/>
            <p:nvPr/>
          </p:nvSpPr>
          <p:spPr>
            <a:xfrm>
              <a:off x="1325880" y="5120640"/>
              <a:ext cx="4617720" cy="45720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r>
                <a:rPr lang="en-US" sz="2400" dirty="0" err="1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মুদ্রার</a:t>
              </a:r>
              <a:r>
                <a:rPr lang="en-US" sz="2400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ক্রয়ক্ষমতা</a:t>
              </a:r>
              <a:r>
                <a:rPr lang="en-US" sz="2400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নিয়ন্ত্রণ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60D3335-0441-5641-3C80-168A875EC751}"/>
              </a:ext>
            </a:extLst>
          </p:cNvPr>
          <p:cNvGrpSpPr/>
          <p:nvPr/>
        </p:nvGrpSpPr>
        <p:grpSpPr>
          <a:xfrm>
            <a:off x="6812280" y="1463040"/>
            <a:ext cx="5074920" cy="777240"/>
            <a:chOff x="6400800" y="1463040"/>
            <a:chExt cx="5486400" cy="777240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28" name="Shape 26"/>
            <p:cNvSpPr/>
            <p:nvPr/>
          </p:nvSpPr>
          <p:spPr>
            <a:xfrm>
              <a:off x="6400800" y="1463040"/>
              <a:ext cx="5486400" cy="777240"/>
            </a:xfrm>
            <a:prstGeom prst="roundRect">
              <a:avLst>
                <a:gd name="adj" fmla="val 9412"/>
              </a:avLst>
            </a:prstGeom>
            <a:grpFill/>
            <a:ln/>
          </p:spPr>
        </p:sp>
        <p:sp>
          <p:nvSpPr>
            <p:cNvPr id="29" name="Shape 27"/>
            <p:cNvSpPr/>
            <p:nvPr/>
          </p:nvSpPr>
          <p:spPr>
            <a:xfrm>
              <a:off x="6537960" y="1645920"/>
              <a:ext cx="411480" cy="411480"/>
            </a:xfrm>
            <a:prstGeom prst="ellipse">
              <a:avLst/>
            </a:prstGeom>
            <a:grpFill/>
            <a:ln/>
          </p:spPr>
        </p:sp>
        <p:sp>
          <p:nvSpPr>
            <p:cNvPr id="30" name="Text 28"/>
            <p:cNvSpPr/>
            <p:nvPr/>
          </p:nvSpPr>
          <p:spPr>
            <a:xfrm>
              <a:off x="6537960" y="1691640"/>
              <a:ext cx="411480" cy="32004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6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1" name="Text 29"/>
            <p:cNvSpPr/>
            <p:nvPr/>
          </p:nvSpPr>
          <p:spPr>
            <a:xfrm>
              <a:off x="7086600" y="1645920"/>
              <a:ext cx="4617720" cy="45720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r>
                <a:rPr lang="en-US" sz="2400" dirty="0" err="1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বৈদেশিক</a:t>
              </a:r>
              <a:r>
                <a:rPr lang="en-US" sz="2400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বিনিময়</a:t>
              </a:r>
              <a:r>
                <a:rPr lang="en-US" sz="2400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নিয়ন্ত্রণ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364EDD9-CD70-3065-F9F0-C9D6D5197F9D}"/>
              </a:ext>
            </a:extLst>
          </p:cNvPr>
          <p:cNvGrpSpPr/>
          <p:nvPr/>
        </p:nvGrpSpPr>
        <p:grpSpPr>
          <a:xfrm>
            <a:off x="6812280" y="2331720"/>
            <a:ext cx="5074920" cy="777240"/>
            <a:chOff x="6400800" y="2331720"/>
            <a:chExt cx="5486400" cy="777240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32" name="Shape 30"/>
            <p:cNvSpPr/>
            <p:nvPr/>
          </p:nvSpPr>
          <p:spPr>
            <a:xfrm>
              <a:off x="6400800" y="2331720"/>
              <a:ext cx="5486400" cy="777240"/>
            </a:xfrm>
            <a:prstGeom prst="roundRect">
              <a:avLst>
                <a:gd name="adj" fmla="val 9412"/>
              </a:avLst>
            </a:prstGeom>
            <a:grpFill/>
            <a:ln/>
          </p:spPr>
        </p:sp>
        <p:sp>
          <p:nvSpPr>
            <p:cNvPr id="33" name="Shape 31"/>
            <p:cNvSpPr/>
            <p:nvPr/>
          </p:nvSpPr>
          <p:spPr>
            <a:xfrm>
              <a:off x="6537960" y="2514600"/>
              <a:ext cx="411480" cy="411480"/>
            </a:xfrm>
            <a:prstGeom prst="ellipse">
              <a:avLst/>
            </a:prstGeom>
            <a:grpFill/>
            <a:ln/>
          </p:spPr>
        </p:sp>
        <p:sp>
          <p:nvSpPr>
            <p:cNvPr id="34" name="Text 32"/>
            <p:cNvSpPr/>
            <p:nvPr/>
          </p:nvSpPr>
          <p:spPr>
            <a:xfrm>
              <a:off x="6537960" y="2560320"/>
              <a:ext cx="411480" cy="32004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7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5" name="Text 33"/>
            <p:cNvSpPr/>
            <p:nvPr/>
          </p:nvSpPr>
          <p:spPr>
            <a:xfrm>
              <a:off x="7086600" y="2514600"/>
              <a:ext cx="4617720" cy="45720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400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মূল্যস্তর স্থিতিশীল রাখা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014EA83-BE5B-2670-348D-CB2CA3EFBE1F}"/>
              </a:ext>
            </a:extLst>
          </p:cNvPr>
          <p:cNvGrpSpPr/>
          <p:nvPr/>
        </p:nvGrpSpPr>
        <p:grpSpPr>
          <a:xfrm>
            <a:off x="6812280" y="3200400"/>
            <a:ext cx="5074920" cy="777240"/>
            <a:chOff x="6400800" y="3200400"/>
            <a:chExt cx="5486400" cy="777240"/>
          </a:xfrm>
        </p:grpSpPr>
        <p:sp>
          <p:nvSpPr>
            <p:cNvPr id="36" name="Shape 34"/>
            <p:cNvSpPr/>
            <p:nvPr/>
          </p:nvSpPr>
          <p:spPr>
            <a:xfrm>
              <a:off x="6400800" y="3200400"/>
              <a:ext cx="5486400" cy="777240"/>
            </a:xfrm>
            <a:prstGeom prst="roundRect">
              <a:avLst>
                <a:gd name="adj" fmla="val 9412"/>
              </a:avLst>
            </a:prstGeom>
            <a:solidFill>
              <a:schemeClr val="accent6">
                <a:lumMod val="20000"/>
                <a:lumOff val="80000"/>
              </a:schemeClr>
            </a:solidFill>
            <a:ln/>
          </p:spPr>
        </p:sp>
        <p:sp>
          <p:nvSpPr>
            <p:cNvPr id="38" name="Text 36"/>
            <p:cNvSpPr/>
            <p:nvPr/>
          </p:nvSpPr>
          <p:spPr>
            <a:xfrm>
              <a:off x="6537960" y="3429000"/>
              <a:ext cx="41148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8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9" name="Text 37"/>
            <p:cNvSpPr/>
            <p:nvPr/>
          </p:nvSpPr>
          <p:spPr>
            <a:xfrm>
              <a:off x="7086600" y="3383280"/>
              <a:ext cx="461772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400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বৈদেশিক মুদ্রার তহবিল সংরক্ষণ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C769B9F-2F6C-7DAD-7A02-D94B45AAEA37}"/>
              </a:ext>
            </a:extLst>
          </p:cNvPr>
          <p:cNvGrpSpPr/>
          <p:nvPr/>
        </p:nvGrpSpPr>
        <p:grpSpPr>
          <a:xfrm>
            <a:off x="6812280" y="4069080"/>
            <a:ext cx="5074920" cy="777240"/>
            <a:chOff x="6400800" y="4069080"/>
            <a:chExt cx="5486400" cy="777240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40" name="Shape 38"/>
            <p:cNvSpPr/>
            <p:nvPr/>
          </p:nvSpPr>
          <p:spPr>
            <a:xfrm>
              <a:off x="6400800" y="4069080"/>
              <a:ext cx="5486400" cy="777240"/>
            </a:xfrm>
            <a:prstGeom prst="roundRect">
              <a:avLst>
                <a:gd name="adj" fmla="val 9412"/>
              </a:avLst>
            </a:prstGeom>
            <a:grpFill/>
            <a:ln/>
          </p:spPr>
        </p:sp>
        <p:sp>
          <p:nvSpPr>
            <p:cNvPr id="41" name="Shape 39"/>
            <p:cNvSpPr/>
            <p:nvPr/>
          </p:nvSpPr>
          <p:spPr>
            <a:xfrm>
              <a:off x="6537960" y="4251960"/>
              <a:ext cx="411480" cy="411480"/>
            </a:xfrm>
            <a:prstGeom prst="ellipse">
              <a:avLst/>
            </a:prstGeom>
            <a:grpFill/>
            <a:ln/>
          </p:spPr>
        </p:sp>
        <p:sp>
          <p:nvSpPr>
            <p:cNvPr id="42" name="Text 40"/>
            <p:cNvSpPr/>
            <p:nvPr/>
          </p:nvSpPr>
          <p:spPr>
            <a:xfrm>
              <a:off x="6537960" y="4297680"/>
              <a:ext cx="411480" cy="32004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9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3" name="Text 41"/>
            <p:cNvSpPr/>
            <p:nvPr/>
          </p:nvSpPr>
          <p:spPr>
            <a:xfrm>
              <a:off x="7086600" y="4251960"/>
              <a:ext cx="4617720" cy="45720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ctr"/>
            <a:lstStyle/>
            <a:p>
              <a:r>
                <a:rPr lang="en-US" sz="2400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ব্যাংক </a:t>
              </a:r>
              <a:r>
                <a:rPr lang="en-US" sz="2400" dirty="0" err="1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ব্যবস্থার</a:t>
              </a:r>
              <a:r>
                <a:rPr lang="en-US" sz="2400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উন্নয়ন</a:t>
              </a:r>
              <a:r>
                <a:rPr lang="en-US" sz="2400" dirty="0">
                  <a:solidFill>
                    <a:srgbClr val="1A1F1C"/>
                  </a:solidFill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ও কর্মসংস্থান সৃষ্টি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D41449-0BF4-BF2A-20FE-A8C3FA0AC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81"/>
            <a:ext cx="12192000" cy="68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6392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822960" y="1083564"/>
            <a:ext cx="10728655" cy="27432"/>
          </a:xfrm>
          <a:prstGeom prst="line">
            <a:avLst/>
          </a:prstGeom>
          <a:noFill/>
          <a:ln w="10160">
            <a:solidFill>
              <a:srgbClr val="B8B0A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779818" y="6109855"/>
            <a:ext cx="25492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dirty="0" err="1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400" dirty="0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ইব্রাহিম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520440" y="59436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খ.সরকারের</a:t>
            </a:r>
            <a:r>
              <a:rPr lang="en-US" sz="36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ব্যাংক হিসেবে কার্যাবলি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40080" y="1554480"/>
            <a:ext cx="2743200" cy="20574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  <a:effectLst>
            <a:outerShdw blurRad="76200" dist="254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40080" y="1554480"/>
            <a:ext cx="2743200" cy="91440"/>
          </a:xfrm>
          <a:prstGeom prst="roundRect">
            <a:avLst>
              <a:gd name="adj" fmla="val 50000"/>
            </a:avLst>
          </a:prstGeom>
          <a:solidFill>
            <a:srgbClr val="6E9BBC"/>
          </a:solidFill>
          <a:ln/>
        </p:spPr>
      </p:sp>
      <p:sp>
        <p:nvSpPr>
          <p:cNvPr id="10" name="Text 8"/>
          <p:cNvSpPr/>
          <p:nvPr/>
        </p:nvSpPr>
        <p:spPr>
          <a:xfrm>
            <a:off x="822960" y="187452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ঋণের উৎস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22960" y="251460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সরকার আর্থিক </a:t>
            </a:r>
            <a:r>
              <a:rPr lang="en-US" sz="2400" dirty="0" err="1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সংকটে</a:t>
            </a:r>
            <a:r>
              <a:rPr lang="en-US" sz="24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কেন্দ্রী</a:t>
            </a:r>
            <a:r>
              <a:rPr lang="en-US" sz="2400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য়</a:t>
            </a:r>
            <a:r>
              <a:rPr lang="en-US" sz="24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ব্যাংক থেকে </a:t>
            </a:r>
            <a:r>
              <a:rPr lang="en-US" sz="2400" dirty="0" err="1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ঋণ</a:t>
            </a:r>
            <a:r>
              <a:rPr lang="en-US" sz="24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নে</a:t>
            </a:r>
            <a:r>
              <a:rPr lang="en-US" sz="2400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য়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520440" y="1554480"/>
            <a:ext cx="2743200" cy="2057400"/>
          </a:xfrm>
          <a:prstGeom prst="roundRect">
            <a:avLst>
              <a:gd name="adj" fmla="val 5333"/>
            </a:avLst>
          </a:prstGeom>
          <a:solidFill>
            <a:schemeClr val="accent2">
              <a:lumMod val="20000"/>
              <a:lumOff val="80000"/>
            </a:schemeClr>
          </a:solidFill>
          <a:ln/>
          <a:effectLst>
            <a:outerShdw blurRad="76200" dist="254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520440" y="1554480"/>
            <a:ext cx="2743200" cy="91440"/>
          </a:xfrm>
          <a:prstGeom prst="roundRect">
            <a:avLst>
              <a:gd name="adj" fmla="val 50000"/>
            </a:avLst>
          </a:prstGeom>
          <a:solidFill>
            <a:srgbClr val="6E9BBC"/>
          </a:solidFill>
          <a:ln/>
        </p:spPr>
      </p:sp>
      <p:sp>
        <p:nvSpPr>
          <p:cNvPr id="14" name="Text 12"/>
          <p:cNvSpPr/>
          <p:nvPr/>
        </p:nvSpPr>
        <p:spPr>
          <a:xfrm>
            <a:off x="3703320" y="187452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তহবিল সংরক্ষণ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3703320" y="251460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সরকারের অর্থ ও সম্পদের তহবিল রক্ষা করে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400800" y="1554480"/>
            <a:ext cx="2743200" cy="2057400"/>
          </a:xfrm>
          <a:prstGeom prst="roundRect">
            <a:avLst>
              <a:gd name="adj" fmla="val 5333"/>
            </a:avLst>
          </a:prstGeom>
          <a:solidFill>
            <a:schemeClr val="accent1">
              <a:lumMod val="20000"/>
              <a:lumOff val="80000"/>
            </a:schemeClr>
          </a:solidFill>
          <a:ln/>
          <a:effectLst>
            <a:outerShdw blurRad="76200" dist="254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400800" y="1554480"/>
            <a:ext cx="2743200" cy="91440"/>
          </a:xfrm>
          <a:prstGeom prst="roundRect">
            <a:avLst>
              <a:gd name="adj" fmla="val 50000"/>
            </a:avLst>
          </a:prstGeom>
          <a:solidFill>
            <a:srgbClr val="6E9BBC"/>
          </a:solidFill>
          <a:ln/>
        </p:spPr>
      </p:sp>
      <p:sp>
        <p:nvSpPr>
          <p:cNvPr id="18" name="Text 16"/>
          <p:cNvSpPr/>
          <p:nvPr/>
        </p:nvSpPr>
        <p:spPr>
          <a:xfrm>
            <a:off x="6583680" y="187452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হিসাব সংরক্ষণ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6583680" y="251460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সরকারের </a:t>
            </a:r>
            <a:r>
              <a:rPr lang="en-US" sz="2400" dirty="0" err="1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সকল</a:t>
            </a:r>
            <a:r>
              <a:rPr lang="en-US" sz="24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আ</a:t>
            </a:r>
            <a:r>
              <a:rPr lang="en-US" sz="2400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য়</a:t>
            </a:r>
            <a:r>
              <a:rPr lang="en-US" sz="2400" dirty="0" err="1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-ব্যয়ের</a:t>
            </a:r>
            <a:r>
              <a:rPr lang="en-US" sz="24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হিসাব রাখে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9281160" y="1554480"/>
            <a:ext cx="2743200" cy="2057400"/>
          </a:xfrm>
          <a:prstGeom prst="roundRect">
            <a:avLst>
              <a:gd name="adj" fmla="val 5333"/>
            </a:avLst>
          </a:prstGeom>
          <a:solidFill>
            <a:schemeClr val="accent6">
              <a:lumMod val="20000"/>
              <a:lumOff val="80000"/>
            </a:schemeClr>
          </a:solidFill>
          <a:ln/>
          <a:effectLst>
            <a:outerShdw blurRad="76200" dist="254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9281160" y="1554480"/>
            <a:ext cx="2743200" cy="91440"/>
          </a:xfrm>
          <a:prstGeom prst="roundRect">
            <a:avLst>
              <a:gd name="adj" fmla="val 50000"/>
            </a:avLst>
          </a:prstGeom>
          <a:solidFill>
            <a:srgbClr val="6E9BBC"/>
          </a:solidFill>
          <a:ln/>
        </p:spPr>
      </p:sp>
      <p:sp>
        <p:nvSpPr>
          <p:cNvPr id="22" name="Text 20"/>
          <p:cNvSpPr/>
          <p:nvPr/>
        </p:nvSpPr>
        <p:spPr>
          <a:xfrm>
            <a:off x="9464040" y="187452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লেনদেন সম্পাদন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9464040" y="251460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অভ্যন্তরীণ ও আন্তর্জাতিক লেনদেন পরিচালনা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40080" y="3840480"/>
            <a:ext cx="2743200" cy="2057400"/>
          </a:xfrm>
          <a:prstGeom prst="roundRect">
            <a:avLst>
              <a:gd name="adj" fmla="val 5333"/>
            </a:avLst>
          </a:prstGeom>
          <a:solidFill>
            <a:schemeClr val="bg1">
              <a:lumMod val="95000"/>
            </a:schemeClr>
          </a:solidFill>
          <a:ln/>
          <a:effectLst>
            <a:outerShdw blurRad="76200" dist="254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40080" y="3840480"/>
            <a:ext cx="2743200" cy="91440"/>
          </a:xfrm>
          <a:prstGeom prst="roundRect">
            <a:avLst>
              <a:gd name="adj" fmla="val 50000"/>
            </a:avLst>
          </a:prstGeom>
          <a:solidFill>
            <a:srgbClr val="6E9BBC"/>
          </a:solidFill>
          <a:ln/>
        </p:spPr>
      </p:sp>
      <p:sp>
        <p:nvSpPr>
          <p:cNvPr id="26" name="Text 24"/>
          <p:cNvSpPr/>
          <p:nvPr/>
        </p:nvSpPr>
        <p:spPr>
          <a:xfrm>
            <a:off x="822960" y="416052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বৈদেশিক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মুদ্রা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ক্র</a:t>
            </a:r>
            <a:r>
              <a:rPr lang="en-US" sz="2400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য়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-বিক্র</a:t>
            </a:r>
            <a:r>
              <a:rPr lang="en-US" sz="2400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য়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22960" y="480060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দেশের পক্ষে বৈদেশিক মুদ্রা লেনদেন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3520440" y="3840480"/>
            <a:ext cx="2743200" cy="20574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  <a:effectLst>
            <a:outerShdw blurRad="76200" dist="254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3520440" y="3840480"/>
            <a:ext cx="2743200" cy="91440"/>
          </a:xfrm>
          <a:prstGeom prst="roundRect">
            <a:avLst>
              <a:gd name="adj" fmla="val 50000"/>
            </a:avLst>
          </a:prstGeom>
          <a:solidFill>
            <a:srgbClr val="6E9BBC"/>
          </a:solidFill>
          <a:ln/>
        </p:spPr>
      </p:sp>
      <p:sp>
        <p:nvSpPr>
          <p:cNvPr id="30" name="Text 28"/>
          <p:cNvSpPr/>
          <p:nvPr/>
        </p:nvSpPr>
        <p:spPr>
          <a:xfrm>
            <a:off x="3703320" y="416052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উপদেষ্টা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3703320" y="480060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অর্থনৈতিক নীতি ও </a:t>
            </a:r>
            <a:r>
              <a:rPr lang="en-US" sz="2400" dirty="0" err="1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পরিকল্পনা</a:t>
            </a:r>
            <a:r>
              <a:rPr lang="en-US" sz="2400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য়</a:t>
            </a:r>
            <a:r>
              <a:rPr lang="en-US" sz="24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পরামর্শ</a:t>
            </a:r>
            <a:r>
              <a:rPr lang="en-US" sz="24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দে</a:t>
            </a:r>
            <a:r>
              <a:rPr lang="en-US" sz="2400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য়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6400800" y="3840480"/>
            <a:ext cx="2743200" cy="2057400"/>
          </a:xfrm>
          <a:prstGeom prst="roundRect">
            <a:avLst>
              <a:gd name="adj" fmla="val 5333"/>
            </a:avLst>
          </a:prstGeom>
          <a:solidFill>
            <a:schemeClr val="accent2">
              <a:lumMod val="40000"/>
              <a:lumOff val="60000"/>
            </a:schemeClr>
          </a:solidFill>
          <a:ln/>
          <a:effectLst>
            <a:outerShdw blurRad="76200" dist="254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6400800" y="3840480"/>
            <a:ext cx="2743200" cy="91440"/>
          </a:xfrm>
          <a:prstGeom prst="roundRect">
            <a:avLst>
              <a:gd name="adj" fmla="val 50000"/>
            </a:avLst>
          </a:prstGeom>
          <a:solidFill>
            <a:srgbClr val="6E9BBC"/>
          </a:solidFill>
          <a:ln/>
        </p:spPr>
      </p:sp>
      <p:sp>
        <p:nvSpPr>
          <p:cNvPr id="34" name="Text 32"/>
          <p:cNvSpPr/>
          <p:nvPr/>
        </p:nvSpPr>
        <p:spPr>
          <a:xfrm>
            <a:off x="6583680" y="416052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তথ্য ও পরিসংখ্যান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6583680" y="480060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পরিকল্পনার জন্য তথ্য সংগ্রহ ও সংরক্ষণ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9281160" y="3840480"/>
            <a:ext cx="2743200" cy="2057400"/>
          </a:xfrm>
          <a:prstGeom prst="roundRect">
            <a:avLst>
              <a:gd name="adj" fmla="val 5333"/>
            </a:avLst>
          </a:prstGeom>
          <a:solidFill>
            <a:schemeClr val="accent6">
              <a:lumMod val="40000"/>
              <a:lumOff val="60000"/>
            </a:schemeClr>
          </a:solidFill>
          <a:ln/>
          <a:effectLst>
            <a:outerShdw blurRad="76200" dist="25400" dir="16200000" algn="bl" rotWithShape="0">
              <a:srgbClr val="000000">
                <a:alpha val="7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9281160" y="3840480"/>
            <a:ext cx="2743200" cy="91440"/>
          </a:xfrm>
          <a:prstGeom prst="roundRect">
            <a:avLst>
              <a:gd name="adj" fmla="val 50000"/>
            </a:avLst>
          </a:prstGeom>
          <a:solidFill>
            <a:srgbClr val="6E9BBC"/>
          </a:solidFill>
          <a:ln/>
        </p:spPr>
      </p:sp>
      <p:sp>
        <p:nvSpPr>
          <p:cNvPr id="38" name="Text 36"/>
          <p:cNvSpPr/>
          <p:nvPr/>
        </p:nvSpPr>
        <p:spPr>
          <a:xfrm>
            <a:off x="9464040" y="416052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আন্তর্জাতিক সম্পর্ক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9464040" y="480060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3A414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বিদেশি ব্যাংক ও আন্তর্জাতিক সংস্থার সাথে যোগাযোগ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10180015" y="32004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707571"/>
                </a:solidFill>
                <a:latin typeface="Atma" pitchFamily="34" charset="0"/>
                <a:ea typeface="Atma" pitchFamily="34" charset="-122"/>
                <a:cs typeface="Atma" pitchFamily="34" charset="-120"/>
              </a:rPr>
              <a:t>১১ / ১৮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40080" y="6446520"/>
            <a:ext cx="49617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dirty="0" err="1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400" dirty="0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ইব্রাহিম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820095" y="644652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707571"/>
                </a:solidFill>
                <a:latin typeface="Atma" pitchFamily="34" charset="0"/>
                <a:ea typeface="Atma" pitchFamily="34" charset="-122"/>
                <a:cs typeface="Atma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919768" y="482485"/>
            <a:ext cx="211974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000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নির্দেশনা</a:t>
            </a:r>
            <a:endParaRPr lang="en-US" sz="3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40080" y="1271155"/>
            <a:ext cx="482043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৪-৫ জনের দলে </a:t>
            </a:r>
            <a:r>
              <a:rPr lang="en-US" sz="2800" b="1" dirty="0" err="1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ভাগ</a:t>
            </a:r>
            <a:r>
              <a:rPr lang="en-US" sz="2800" b="1" dirty="0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হয়ে</a:t>
            </a:r>
            <a:r>
              <a:rPr lang="en-US" sz="2800" b="1" dirty="0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নিচের</a:t>
            </a:r>
            <a:r>
              <a:rPr lang="en-US" sz="2800" b="1" dirty="0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</a:p>
          <a:p>
            <a:pPr marL="0" indent="0">
              <a:buNone/>
            </a:pPr>
            <a:r>
              <a:rPr lang="en-US" sz="2800" b="1" dirty="0" err="1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প্রশ্নগুলোর</a:t>
            </a:r>
            <a:r>
              <a:rPr lang="en-US" sz="2800" b="1" dirty="0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উত্তর তৈরি করো: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98764" y="2286000"/>
            <a:ext cx="4961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457200" indent="-457200">
              <a:buAutoNum type="arabicPeriod"/>
            </a:pPr>
            <a:r>
              <a:rPr lang="en-US" sz="2800" b="1" dirty="0" err="1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কেন্দ্রীয়</a:t>
            </a:r>
            <a:r>
              <a:rPr lang="en-US" sz="2800" b="1" dirty="0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ব্যাংক</a:t>
            </a:r>
            <a:r>
              <a:rPr lang="en-US" sz="2800" b="1" dirty="0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ছাড়া</a:t>
            </a:r>
            <a:r>
              <a:rPr lang="en-US" sz="2800" b="1" dirty="0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মুদ্রাবাজার কেমন হতো? ২টি সমস্যা লেখো।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98764" y="3337560"/>
            <a:ext cx="466898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457200" indent="-457200">
              <a:buAutoNum type="arabicPeriod" startAt="2"/>
            </a:pPr>
            <a:r>
              <a:rPr lang="en-US" sz="2800" b="1" dirty="0" err="1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কেন্দ্রীয়</a:t>
            </a:r>
            <a:r>
              <a:rPr lang="en-US" sz="2800" b="1" dirty="0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ব্যাংকের ৫টি গুরুত্বপূর্ণ </a:t>
            </a:r>
            <a:r>
              <a:rPr lang="en-US" sz="2800" b="1" dirty="0" err="1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উদ্দেশ্য</a:t>
            </a:r>
            <a:r>
              <a:rPr lang="en-US" sz="2800" b="1" dirty="0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লিখ</a:t>
            </a:r>
            <a:r>
              <a:rPr lang="en-US" sz="2800" b="1" dirty="0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74071" y="4366260"/>
            <a:ext cx="496175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457200" indent="-457200">
              <a:buAutoNum type="arabicPeriod" startAt="3"/>
            </a:pPr>
            <a:r>
              <a:rPr lang="en-US" sz="2800" b="1" dirty="0" err="1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সরকারের</a:t>
            </a:r>
            <a:r>
              <a:rPr lang="en-US" sz="2800" b="1" dirty="0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ব্যাংক </a:t>
            </a:r>
            <a:r>
              <a:rPr lang="en-US" sz="2800" b="1" dirty="0" err="1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হিসেবে</a:t>
            </a:r>
            <a:r>
              <a:rPr lang="en-US" sz="2800" b="1" dirty="0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কেন্দ্রীয়</a:t>
            </a:r>
            <a:r>
              <a:rPr lang="en-US" sz="2800" b="1" dirty="0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ব্যাংক কী </a:t>
            </a:r>
            <a:r>
              <a:rPr lang="en-US" sz="2800" b="1" dirty="0" err="1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কী</a:t>
            </a:r>
            <a:r>
              <a:rPr lang="en-US" sz="2800" b="1" dirty="0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কাজ</a:t>
            </a:r>
            <a:r>
              <a:rPr lang="en-US" sz="2800" b="1" dirty="0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করে</a:t>
            </a:r>
            <a:r>
              <a:rPr lang="en-US" sz="2800" b="1" dirty="0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? ৩টি উদাহরণ দাও।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23B352D-877E-3383-6F5F-C8FB5B05EF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58189"/>
            <a:ext cx="6793036" cy="6858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861D66F-CE7D-6118-DA7C-2C773E5590FC}"/>
              </a:ext>
            </a:extLst>
          </p:cNvPr>
          <p:cNvSpPr txBox="1"/>
          <p:nvPr/>
        </p:nvSpPr>
        <p:spPr>
          <a:xfrm>
            <a:off x="10111797" y="320040"/>
            <a:ext cx="15327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৮ </a:t>
            </a:r>
            <a:r>
              <a:rPr lang="en-US" sz="4000" b="1" dirty="0" err="1">
                <a:solidFill>
                  <a:schemeClr val="bg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মিনিট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4"/>
          <p:cNvSpPr/>
          <p:nvPr/>
        </p:nvSpPr>
        <p:spPr>
          <a:xfrm>
            <a:off x="10820095" y="644652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707571"/>
                </a:solidFill>
                <a:latin typeface="Atma" pitchFamily="34" charset="0"/>
                <a:ea typeface="Atma" pitchFamily="34" charset="-122"/>
                <a:cs typeface="Atma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31520" y="318655"/>
            <a:ext cx="4355869" cy="961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একক </a:t>
            </a: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কাজ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 		৫ </a:t>
            </a: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মিনিট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51658" y="1737360"/>
            <a:ext cx="435586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50000"/>
              </a:lnSpc>
            </a:pPr>
            <a:r>
              <a:rPr lang="en-US" sz="2800" b="1" dirty="0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নিজের</a:t>
            </a:r>
            <a:r>
              <a:rPr lang="en-US" sz="2800" b="1" dirty="0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ভাষায়</a:t>
            </a:r>
            <a:r>
              <a:rPr lang="en-US" sz="2800" b="1" dirty="0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কেন্দ্রীয়</a:t>
            </a:r>
            <a:r>
              <a:rPr lang="en-US" sz="2800" b="1" dirty="0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ব্যাংকের </a:t>
            </a:r>
            <a:r>
              <a:rPr lang="en-US" sz="2800" b="1" dirty="0" err="1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সংজ্ঞা</a:t>
            </a:r>
            <a:r>
              <a:rPr lang="en-US" sz="2800" b="1" dirty="0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লিখ</a:t>
            </a:r>
            <a:r>
              <a:rPr lang="en-US" sz="2800" b="1" dirty="0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এবং</a:t>
            </a:r>
            <a:r>
              <a:rPr lang="en-US" sz="2800" b="1" dirty="0"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তার ৪টি উদ্দেশ্য উল্লেখ করো।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D9FD6AE-F3E1-6010-89BE-4C5367C1F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0363" y="0"/>
            <a:ext cx="6612285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0FEB7C-A35B-8B00-8050-B6B623C8A0B2}"/>
              </a:ext>
            </a:extLst>
          </p:cNvPr>
          <p:cNvSpPr txBox="1"/>
          <p:nvPr/>
        </p:nvSpPr>
        <p:spPr>
          <a:xfrm>
            <a:off x="2452223" y="6241143"/>
            <a:ext cx="1404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dirty="0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ইব্রাহিম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6A540D4-ECED-3D11-491B-E855EDCF3CA4}"/>
              </a:ext>
            </a:extLst>
          </p:cNvPr>
          <p:cNvSpPr/>
          <p:nvPr/>
        </p:nvSpPr>
        <p:spPr>
          <a:xfrm>
            <a:off x="0" y="0"/>
            <a:ext cx="450166" cy="68580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10A86C5-930B-0FBB-E110-A0EAB22EAD2C}"/>
              </a:ext>
            </a:extLst>
          </p:cNvPr>
          <p:cNvSpPr/>
          <p:nvPr/>
        </p:nvSpPr>
        <p:spPr>
          <a:xfrm>
            <a:off x="11741834" y="0"/>
            <a:ext cx="450166" cy="68580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119752-8057-CA67-3B93-B02272C29474}"/>
              </a:ext>
            </a:extLst>
          </p:cNvPr>
          <p:cNvSpPr/>
          <p:nvPr/>
        </p:nvSpPr>
        <p:spPr>
          <a:xfrm>
            <a:off x="2729132" y="661182"/>
            <a:ext cx="6850966" cy="928467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মূল্যায়ণ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			৩মিনিট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D044C6-5FD7-BD8D-FA5E-10E38D0C021B}"/>
              </a:ext>
            </a:extLst>
          </p:cNvPr>
          <p:cNvSpPr txBox="1"/>
          <p:nvPr/>
        </p:nvSpPr>
        <p:spPr>
          <a:xfrm>
            <a:off x="1237957" y="2335237"/>
            <a:ext cx="1000212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ব্যাংকের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ব্যাংকার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মুদ্রা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বাজারের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অভিভাবক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কেন্দ্রীয়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ব্যাংকের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মালিকানা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৪।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নোট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মুদ্রার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প্রচলণ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ব্যাংক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 </a:t>
            </a:r>
          </a:p>
        </p:txBody>
      </p:sp>
    </p:spTree>
    <p:extLst>
      <p:ext uri="{BB962C8B-B14F-4D97-AF65-F5344CB8AC3E}">
        <p14:creationId xmlns:p14="http://schemas.microsoft.com/office/powerpoint/2010/main" val="397483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EF2DAD-E61E-F63A-1718-9BB8CF9AF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789EA05-0C9E-F09F-D128-B10ED865786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Text 8">
              <a:extLst>
                <a:ext uri="{FF2B5EF4-FFF2-40B4-BE49-F238E27FC236}">
                  <a16:creationId xmlns:a16="http://schemas.microsoft.com/office/drawing/2014/main" id="{B37A8CD8-F373-1637-C3CF-1F9084D577E9}"/>
                </a:ext>
              </a:extLst>
            </p:cNvPr>
            <p:cNvSpPr/>
            <p:nvPr/>
          </p:nvSpPr>
          <p:spPr>
            <a:xfrm>
              <a:off x="3255818" y="1456113"/>
              <a:ext cx="5389418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4000" b="1" dirty="0" err="1">
                  <a:solidFill>
                    <a:srgbClr val="1A1F1C"/>
                  </a:solidFill>
                  <a:highlight>
                    <a:srgbClr val="FFFF00"/>
                  </a:highlight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আজকের</a:t>
              </a:r>
              <a:r>
                <a:rPr lang="en-US" sz="4000" b="1" dirty="0">
                  <a:solidFill>
                    <a:srgbClr val="1A1F1C"/>
                  </a:solidFill>
                  <a:highlight>
                    <a:srgbClr val="FFFF00"/>
                  </a:highlight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solidFill>
                    <a:srgbClr val="1A1F1C"/>
                  </a:solidFill>
                  <a:highlight>
                    <a:srgbClr val="FFFF00"/>
                  </a:highlight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সামারি</a:t>
              </a:r>
              <a:r>
                <a:rPr lang="en-US" sz="4000" b="1" dirty="0">
                  <a:solidFill>
                    <a:srgbClr val="1A1F1C"/>
                  </a:solidFill>
                  <a:highlight>
                    <a:srgbClr val="FFFF00"/>
                  </a:highlight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		২মিনিট</a:t>
              </a:r>
              <a:endParaRPr lang="en-US" sz="4000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1" name="Text 9">
              <a:extLst>
                <a:ext uri="{FF2B5EF4-FFF2-40B4-BE49-F238E27FC236}">
                  <a16:creationId xmlns:a16="http://schemas.microsoft.com/office/drawing/2014/main" id="{6631E2D3-3E16-3948-8F71-0A9D9536C9E9}"/>
                </a:ext>
              </a:extLst>
            </p:cNvPr>
            <p:cNvSpPr/>
            <p:nvPr/>
          </p:nvSpPr>
          <p:spPr>
            <a:xfrm>
              <a:off x="2313709" y="2050473"/>
              <a:ext cx="8936182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2800" b="1" dirty="0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•  </a:t>
              </a:r>
              <a:r>
                <a:rPr lang="en-US" sz="2800" b="1" dirty="0" err="1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কেন্দ্রীয়</a:t>
              </a:r>
              <a:r>
                <a:rPr lang="en-US" sz="2800" b="1" dirty="0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ব্যাংক = অর্থব্যবস্থার </a:t>
              </a:r>
              <a:r>
                <a:rPr lang="en-US" sz="2800" b="1" dirty="0" err="1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সর্বোচ্চ</a:t>
              </a:r>
              <a:r>
                <a:rPr lang="en-US" sz="2800" b="1" dirty="0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নিয়ন্ত্রক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2" name="Text 10">
              <a:extLst>
                <a:ext uri="{FF2B5EF4-FFF2-40B4-BE49-F238E27FC236}">
                  <a16:creationId xmlns:a16="http://schemas.microsoft.com/office/drawing/2014/main" id="{28C51F73-3C7D-6404-7DED-238154DA9BA1}"/>
                </a:ext>
              </a:extLst>
            </p:cNvPr>
            <p:cNvSpPr/>
            <p:nvPr/>
          </p:nvSpPr>
          <p:spPr>
            <a:xfrm>
              <a:off x="2313709" y="2907872"/>
              <a:ext cx="8936182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2800" b="1" dirty="0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•  উদ্দেশ্য: </a:t>
              </a:r>
              <a:r>
                <a:rPr lang="en-US" sz="2800" b="1" dirty="0" err="1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মুদ্রাবাজার</a:t>
              </a:r>
              <a:r>
                <a:rPr lang="en-US" sz="2800" b="1" dirty="0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নিয়ন্ত্রণ</a:t>
              </a:r>
              <a:r>
                <a:rPr lang="en-US" sz="2800" b="1" dirty="0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, </a:t>
              </a:r>
              <a:r>
                <a:rPr lang="en-US" sz="2800" b="1" dirty="0" err="1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অর্থনৈতিক</a:t>
              </a:r>
              <a:r>
                <a:rPr lang="en-US" sz="2800" b="1" dirty="0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উন্নয়ন</a:t>
              </a:r>
              <a:r>
                <a:rPr lang="en-US" sz="2800" b="1" dirty="0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, নোট প্রচলন, </a:t>
              </a:r>
              <a:r>
                <a:rPr lang="en-US" sz="2800" b="1" dirty="0" err="1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ঋণ</a:t>
              </a:r>
              <a:r>
                <a:rPr lang="en-US" sz="2800" b="1" dirty="0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নিয়ন্ত্রণ</a:t>
              </a:r>
              <a:r>
                <a:rPr lang="en-US" sz="2800" b="1" dirty="0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ইত্যাদি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3" name="Text 11">
              <a:extLst>
                <a:ext uri="{FF2B5EF4-FFF2-40B4-BE49-F238E27FC236}">
                  <a16:creationId xmlns:a16="http://schemas.microsoft.com/office/drawing/2014/main" id="{7431B8E0-30F7-B5D3-EC77-4E0B66C64E96}"/>
                </a:ext>
              </a:extLst>
            </p:cNvPr>
            <p:cNvSpPr/>
            <p:nvPr/>
          </p:nvSpPr>
          <p:spPr>
            <a:xfrm>
              <a:off x="2536700" y="3640513"/>
              <a:ext cx="8936182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2800" b="1" dirty="0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•  সাধারণ কাজ: নোট ইস্যু, </a:t>
              </a:r>
              <a:r>
                <a:rPr lang="en-US" sz="2800" b="1" dirty="0" err="1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ঋণ</a:t>
              </a:r>
              <a:r>
                <a:rPr lang="en-US" sz="2800" b="1" dirty="0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নিয়ন্ত্রণ</a:t>
              </a:r>
              <a:r>
                <a:rPr lang="en-US" sz="2800" b="1" dirty="0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, মূল্যস্থিতি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4" name="Text 12">
              <a:extLst>
                <a:ext uri="{FF2B5EF4-FFF2-40B4-BE49-F238E27FC236}">
                  <a16:creationId xmlns:a16="http://schemas.microsoft.com/office/drawing/2014/main" id="{594829A7-0E46-7866-548B-D4C870217779}"/>
                </a:ext>
              </a:extLst>
            </p:cNvPr>
            <p:cNvSpPr/>
            <p:nvPr/>
          </p:nvSpPr>
          <p:spPr>
            <a:xfrm>
              <a:off x="2313709" y="4372033"/>
              <a:ext cx="8936182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lnSpc>
                  <a:spcPct val="150000"/>
                </a:lnSpc>
                <a:buNone/>
              </a:pPr>
              <a:r>
                <a:rPr lang="en-US" sz="2800" b="1" dirty="0">
                  <a:latin typeface="NikoshBAN" panose="02000000000000000000" pitchFamily="2" charset="0"/>
                  <a:ea typeface="Atma" pitchFamily="34" charset="-122"/>
                  <a:cs typeface="NikoshBAN" panose="02000000000000000000" pitchFamily="2" charset="0"/>
                </a:rPr>
                <a:t>•  সরকারের ব্যাংক: তহবিল রক্ষা, লেনদেন, উপদেষ্টা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629F1D3-CE59-C39E-230A-381C2AF42CC9}"/>
                </a:ext>
              </a:extLst>
            </p:cNvPr>
            <p:cNvSpPr/>
            <p:nvPr/>
          </p:nvSpPr>
          <p:spPr>
            <a:xfrm>
              <a:off x="0" y="0"/>
              <a:ext cx="526473" cy="6858000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BCD224-714F-4351-DB27-ED4EAFFCACB3}"/>
                </a:ext>
              </a:extLst>
            </p:cNvPr>
            <p:cNvSpPr/>
            <p:nvPr/>
          </p:nvSpPr>
          <p:spPr>
            <a:xfrm>
              <a:off x="11665527" y="0"/>
              <a:ext cx="526473" cy="6858000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2A33EB6-4F91-95DC-46B1-BEDD46E8400F}"/>
              </a:ext>
            </a:extLst>
          </p:cNvPr>
          <p:cNvSpPr txBox="1"/>
          <p:nvPr/>
        </p:nvSpPr>
        <p:spPr>
          <a:xfrm>
            <a:off x="4349352" y="5598942"/>
            <a:ext cx="1404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dirty="0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ইব্রাহিম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7038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1A96A9-2E31-1522-4E2C-4264140BF6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CCD01C-2317-E5F8-9113-3C5A2F66079C}"/>
              </a:ext>
            </a:extLst>
          </p:cNvPr>
          <p:cNvSpPr txBox="1"/>
          <p:nvPr/>
        </p:nvSpPr>
        <p:spPr>
          <a:xfrm>
            <a:off x="225082" y="647114"/>
            <a:ext cx="6823417" cy="6705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60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6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কেন্দ্রীয়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ব্যাংকের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নিজের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ভাষায়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US" sz="28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কেন্দ্রীয়</a:t>
            </a:r>
            <a:r>
              <a:rPr lang="en-US" sz="28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ব্যাংকের</a:t>
            </a:r>
            <a:r>
              <a:rPr lang="en-US" sz="28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যেকোনো</a:t>
            </a:r>
            <a:r>
              <a:rPr lang="en-US" sz="28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৮টি </a:t>
            </a:r>
            <a:r>
              <a:rPr lang="en-US" sz="28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উদ্দেশ্য</a:t>
            </a:r>
            <a:r>
              <a:rPr lang="en-US" sz="28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লিখ</a:t>
            </a:r>
            <a:r>
              <a:rPr lang="en-US" sz="28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।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৩. </a:t>
            </a:r>
            <a:r>
              <a:rPr lang="en-US" sz="28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সাধারণ</a:t>
            </a:r>
            <a:r>
              <a:rPr lang="en-US" sz="28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কার্যাবলির</a:t>
            </a:r>
            <a:r>
              <a:rPr lang="en-US" sz="28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মধ্যে</a:t>
            </a:r>
            <a:r>
              <a:rPr lang="en-US" sz="28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থেকে</a:t>
            </a:r>
            <a:r>
              <a:rPr lang="en-US" sz="28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৫টি </a:t>
            </a:r>
            <a:r>
              <a:rPr lang="en-US" sz="28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কাজ</a:t>
            </a:r>
            <a:r>
              <a:rPr lang="en-US" sz="28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ব্যাখ্যাসহ</a:t>
            </a:r>
            <a:r>
              <a:rPr lang="en-US" sz="28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লিখ</a:t>
            </a:r>
            <a:r>
              <a:rPr lang="en-US" sz="28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।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৪.পরবর্তী </a:t>
            </a:r>
            <a:r>
              <a:rPr lang="en-US" sz="28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ক্লাসের</a:t>
            </a:r>
            <a:r>
              <a:rPr lang="en-US" sz="28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জন্য</a:t>
            </a:r>
            <a:r>
              <a:rPr lang="en-US" sz="28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সকল</a:t>
            </a:r>
            <a:r>
              <a:rPr lang="en-US" sz="28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ব্যাংকের</a:t>
            </a:r>
            <a:r>
              <a:rPr lang="en-US" sz="28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ব্যাংকার</a:t>
            </a:r>
            <a:r>
              <a:rPr lang="en-US" sz="28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ও </a:t>
            </a:r>
            <a:r>
              <a:rPr lang="en-US" sz="28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সম্পর্ক</a:t>
            </a:r>
            <a:r>
              <a:rPr lang="en-US" sz="28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অংশ</a:t>
            </a:r>
            <a:r>
              <a:rPr lang="en-US" sz="28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প্রস্তুতি</a:t>
            </a:r>
            <a:r>
              <a:rPr lang="en-US" sz="28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নিয়ে</a:t>
            </a:r>
            <a:r>
              <a:rPr lang="en-US" sz="28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এসো</a:t>
            </a:r>
            <a:r>
              <a:rPr lang="en-US" sz="2800" b="1" dirty="0">
                <a:solidFill>
                  <a:srgbClr val="1A1F1C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dirty="0" err="1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dirty="0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 </a:t>
            </a:r>
            <a:r>
              <a:rPr lang="en-US" dirty="0" err="1">
                <a:solidFill>
                  <a:srgbClr val="707571"/>
                </a:solidFill>
                <a:latin typeface="NikoshBAN" panose="02000000000000000000" pitchFamily="2" charset="0"/>
                <a:ea typeface="Atma" pitchFamily="34" charset="-122"/>
                <a:cs typeface="NikoshBAN" panose="02000000000000000000" pitchFamily="2" charset="0"/>
              </a:rPr>
              <a:t>ইব্রাহিম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50000"/>
              </a:lnSpc>
            </a:pP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7099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E14F7F-6628-DF39-3602-CEBCDE9D0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064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738</Words>
  <Application>Microsoft Office PowerPoint</Application>
  <PresentationFormat>Widescreen</PresentationFormat>
  <Paragraphs>171</Paragraphs>
  <Slides>25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Atma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কেন্দ্রীয় ব্যাংক - ত্রয়োদশ অধ্যায় | নবম-দশম শ্রেণি</dc:title>
  <dc:subject>PptxGenJS Presentation</dc:subject>
  <dc:creator>Finance &amp; Banking Class</dc:creator>
  <cp:lastModifiedBy>M IBRAHIM</cp:lastModifiedBy>
  <cp:revision>58</cp:revision>
  <dcterms:created xsi:type="dcterms:W3CDTF">2026-10-03T16:50:08Z</dcterms:created>
  <dcterms:modified xsi:type="dcterms:W3CDTF">2026-10-24T05:18:06Z</dcterms:modified>
</cp:coreProperties>
</file>