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0" r:id="rId1"/>
  </p:sldMasterIdLst>
  <p:notesMasterIdLst>
    <p:notesMasterId r:id="rId18"/>
  </p:notes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F8EDD9-E70B-43B4-B43B-1BBC2982C1B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889640-ABFD-4474-A43E-D6D78F8C23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05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সময়: ১ মিনিট
শিক্ষকের বক্তব্য: সবাইকে স্বাগত জানান। বলুন: আজ আমরা জানব আমাদের চারপাশের দোকান, কারখানা আর ব্যাংক—সবই কীভাবে ব্যবসায়ের অংশ।
শিক্ষার্থীর কাজ: শিক্ষার্থীরা শুনবে ও আজকের বিষয় অনুমান করার চেষ্টা করবে।
Visual নির্দেশনা: বাজার, কারখানা ও ট্রাকের আইকন; গাঢ় টিল ব্যাকগ্রাউন্ড। বাস্তব ছবি যোগ করলে বাজার/দোকানের ছবি দিন।
Animation/Transition: Fade (০.৫ সে.); শিরোনাম "Wipe from left"।
প্রত্যাশিত ফলাফল: আজকের পাঠের প্রতি আগ্রহ তৈরি হবে।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সময়: ৩ মিনিট
শিক্ষকের বক্তব্য: তিনটি দৃশ্য দেখান। জিজ্ঞেস করুন: কৃষক, মিল-মালিক আর দোকানি—কার কাজ কী? সবাই কি মানুষের অভাব মেটাচ্ছেন? উত্তর শুনে বলুন: আজ এই তিন ধরনের কাজের নাম ও পার্থক্য শিখব।
শিক্ষার্থীর কাজ: জোড়ায় ৩০ সেকেন্ড আলোচনা (Think-Pair), তারপর ২-৩ জন বলবে।
Visual নির্দেশনা: তিনটি কার্ডে ধান ক্ষেত, চালকল ও চালের দোকানের ছবি (থাকলে)।
Animation/Transition: কার্ড একে একে "Fade in" (On Click); শেষে নিচের প্রশ্ন বক্স "Zoom"।
প্রত্যাশিত ফলাফল: শিক্ষার্থীরা পূর্বজ্ঞান প্রকাশ করবে; কৌতূহল তৈরি হবে।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সময়: ৩ মিনিট
শিক্ষকের বক্তব্য: প্রতিটি বৈশিষ্ট্য স্থানীয় উদাহরণে বলুন, যেমন: ঈদের আগে জামার দোকানে বেশি বিক্রি না হলে লোকসান—এটাই ঝুঁকি।
শিক্ষার্থীর কাজ: Quick Quiz: শিক্ষক একটি ঘটনা বলবেন (যেমন "চোরাই পণ্য বিক্রি"), শিক্ষার্থীরা বলবে কোন বৈশিষ্ট্য লঙ্ঘিত (বৈধতা)।
Visual নির্দেশনা: ৬টি আইকন-কার্ড (২×৩)।
Animation/Transition: কার্ড "Fade" (After Previous, ০.৩ সে. বিরতি)।
প্রত্যাশিত ফলাফল: ব্যবসায়ের বৈশিষ্ট্য ব্যাখ্যা করতে পারবে।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সময়: ২ মিনিট
শিক্ষকের বক্তব্য: পাঠ্যবইয়ের শিখনফল থেকে আজকের চারটি লক্ষ্য পড়ে শোনান। বলুন: শেষে ৫টি প্রশ্নে নিজেকে যাচাই করব।
শিক্ষার্থীর কাজ: শিক্ষার্থীরা খাতায় একটি লক্ষ্য নিজের ভাষায় লিখবে।
Visual নির্দেশনা: ২×২ কার্ড, প্রতিটিতে রঙিন বৃত্তে আইকন।
Animation/Transition: কার্ড "Fly in from bottom" (After Previous)।
প্রত্যাশিত ফলাফল: ক্লাসের লক্ষ্য স্পষ্ট হবে।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সময়: ৩ মিনিট
শিক্ষকের বক্তব্য: পাঠ্যবইয়ের প্রথম অনুচ্ছেদ অনুযায়ী ব্যাখ্যা করুন: মানুষের অভাব আছে বলেই সে উপার্জনের চেষ্টা করে; অর্থনৈতিক কর্মকাণ্ড ও লেনদেন থেকেই ব্যবসায়ের জন্ম। উদাহরণ: খিদে পেলে খাবার দরকার, খাবার কেনাবেচা থেকে দোকান।
শিক্ষার্থীর কাজ: শিক্ষার্থীরা নিজের একটি অভাব ও তা পূরণের উপায় বলবে।
Visual নির্দেশনা: চার ধাপের তীর-চিত্র (Process flow)।
Animation/Transition: প্রতিটি ধাপ "Wipe from left" (On Click)।
প্রত্যাশিত ফলাফল: ব্যবসায়ের উৎপত্তির কারণ বর্ণনা করতে পারবে।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সময়: ৪ মিনিট
শিক্ষকের বক্তব্য: সংজ্ঞাটি ভেঙে চারটি কী-ওয়ার্ড বোঝান: মুনাফা, পণ্য ও সেবা, ক্রয়-বিক্রয়/বিতরণ, বৈধতা। (শিক্ষক লক্ষ্য করুন: সংজ্ঞাটি সাধারণ পাঠসম্মত রূপে দেওয়া; আপনার পাঠ্যবইয়ে ব্যবসায়ের সংজ্ঞা অংশ মিলিয়ে নিন।)
শিক্ষার্থীর কাজ: শিক্ষার্থীরা সংজ্ঞাটি নিজের ভাষায় এক বাক্যে লিখবে।
Visual নির্দেশনা: উপরে সংজ্ঞা-বক্স, নিচে ৪টি কী-ওয়ার্ড কার্ড।
Animation/Transition: সংজ্ঞা "Fade"; কী-ওয়ার্ড কার্ড একে একে "Pop"।
প্রত্যাশিত ফলাফল: ব্যবসায়ের ধারণা বলতে পারবে।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সময়: ৩ মিনিট
শিক্ষকের বক্তব্য: বলুন: পাঠ্যবইয়ে শিল্প, বাণিজ্য ও সেবা আলাদা করে আলোচনা আছে। প্রথমে শিল্প, পরে বাণিজ্য দেখব। সেবা শিল্পের একটি ধরনও (পাঠ্যবই পৃ. ৮)।
শিক্ষার্থীর কাজ: শিক্ষার্থীরা রহস্য-স্লাইডের তিন ব্যক্তিকে এই তিন শাখায় মেলাবে।
Visual নির্দেশনা: গাছের মতো শাখা-চিত্র।
Animation/Transition: শাখা একে একে "Wipe from top"।
প্রত্যাশিত ফলাফল: ব্যবসায়ের প্রধান শাখাগুলো চিনতে পারবে।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সময়: ৫ মিনিট
শিক্ষকের বক্তব্য: পাঠ্যবই অনুযায়ী: প্রজনন শিল্পের উৎপাদিত সামগ্রী পুনরায় সৃষ্টি/উৎপাদনে ব্যবহৃত হয়; নিষ্কাশনে ভূগর্ভ, পানি বা বায়ু থেকে সম্পদ আহরণ; নির্মাণে রাস্তাঘাট ও সেতু; উৎপাদনে শ্রম ও যন্ত্রে কাঁচামাল চূড়ান্ত পণ্যে রূপান্তর; সেবা শিল্পে সেবা দিয়ে জীবনযাত্রা সহজ হয়।
শিক্ষার্থীর কাজ: প্রতিটি প্রকারের জন্য একটি স্থানীয় উদাহরণ ভাবতে বলুন (যেমন: জামালপুরের মৎস্য হ্যাচারি)।
Visual নির্দেশনা: ৫টি উল্লম্ব কার্ড, প্রতিটির উপরে আইকন। সম্ভব হলে প্রতিটির বাস্তব ছবি দিন।
Animation/Transition: কার্ড বাম থেকে ডানে "Fade in" (On Click)।
প্রত্যাশিত ফলাফল: শিল্পের পাঁচ প্রকার উদাহরণসহ বলতে পারবে।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সময়: ৫ মিনিট
শিক্ষকের বক্তব্য: পাঠ্যবইয়ের কর্মপত্র-২ এখানে দেওয়া। প্রথম ঘরের উদাহরণ বইয়ে দেওয়া আছে। বাকি ঘর শিক্ষার্থীরা পূরণ করবে।
শিক্ষার্থীর কাজ: Think-Pair-Share: একা ১ মি., জোড়ায় ২ মি., ক্লাসে ২ মি.। সবচেয়ে সৃজনশীল উদাহরণ বোর্ডে লিখুন।
Visual নির্দেশনা: ফাঁকা টেবিল; পূরণ হলে বোর্ডে/স্লাইডে উত্তর যোগ করুন।
Animation/Transition: Table "Fade"; নিচের নির্দেশনা "Appear" টাইমারসহ।
প্রত্যাশিত ফলাফল: প্রতিটি শিল্পের উদাহরণ নিজে খুঁজে দিতে পারবে (প্রয়োগ)।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সময়: ৪ মিনিট
শিক্ষকের বক্তব্য: পাঠ্যবই: পণ্য ক্রয়-বিক্রয়ে অর্থগত, ঝুঁকিগত, স্থানগত, কালগত ও তথ্যগত বাধা আসে। এসব দূর করতে পরিবহন, গুদামজাতকরণ, ব্যাংকিং, বিমা, বিপণন ও বিজ্ঞাপন সহায়তা করে। উদাহরণ: ঢাকার দোকানে চট্টগ্রাম থেকে পণ্য আসে ট্রাকে—এটি স্থানগত বাধা দূর।
শিক্ষার্থীর কাজ: শিক্ষার্থীরা একটি বাধা (যেমন স্থানগত) ও তার সহায়ক (পরিবহন) জোড়া মেলাবে।
Visual নির্দেশনা: বাম পাশে সংজ্ঞা, ডান পাশে ৫টি সহায়ক আইকন-সারি।
Animation/Transition: সহায়ক সারি একে একে "Fly in from right"।
প্রত্যাশিত ফলাফল: বাণিজ্যের ধারণা ও সহায়ক কাজ ব্যাখ্যা করতে পারবে।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সময়: ২ মিনিট
শিক্ষকের বক্তব্য: তিনটির পার্থক্য এক নজরে দেখান। জোর দিন: শিল্প তৈরি করে, বাণিজ্য পৌঁছায়, সেবা সুবিধা দেয়।
শিক্ষার্থীর কাজ: দ্রুত কুইজ: শিক্ষক একটি কাজ বলবেন, শিক্ষার্থীরা হাত তুলে শাখা বলবে।
Visual নির্দেশনা: তুলনামূলক টেবিল।
Animation/Transition: সারি একে একে "Appear"।
প্রত্যাশিত ফলাফল: তিন শাখার পার্থক্য বুঝবে (বিশ্লেষণ)।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সময়: ৩ মিনিট
শিক্ষকের বক্তব্য: প্রতিটি ভুল ধারণা পড়ে শিক্ষার্থীদের জিজ্ঞেস করুন: ঠিক না ভুল? তারপর ডান পাশের সঠিক ব্যাখ্যা দেখান।
শিক্ষার্থীর কাজ: হাত তুলে ভোট: "ঠিক" বা "ভুল"।
Visual নির্দেশনা: বাম দিকে লাল কার্ড (ভুল), ডান দিকে সবুজ কার্ড (সঠিক)।
Animation/Transition: বাম কার্ড আগে, ক্লিকে ডান কার্ড "Flip/Fade"।
প্রত্যাশিত ফলাফল: সাধারণ ভুল ধারণা শুধরে নেবে।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সময়: ৪ মিনিট
শিক্ষকের বক্তব্য: ঘটনাটি পড়ুন। দলে ভাগ করে তিনটি প্রশ্নের উত্তর খুঁজতে বলুন। (উত্তর: উৎপাদন শিল্প; বাণিজ্য—বণ্টন; ক্যাফে—সেবামূলক কাজ।)
শিক্ষার্থীর কাজ: ৪ জনের দলে ২ মিনিট আলোচনা, তারপর দলভিত্তিক উত্তর।
Visual নির্দেশনা: ঘটনা-বক্স এবং নিচে ৩টি প্রশ্ন-কার্ড।
Animation/Transition: প্রশ্ন-কার্ড একে একে "Zoom" (On Click)।
প্রত্যাশিত ফলাফল: শেখা ধারণা বাস্তব ঘটনায় প্রয়োগ করতে পারবে।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সময়: ২ মিনিট
শিক্ষকের বক্তব্য: প্রশ্ন তিনটি ধাপে কঠিন হচ্ছে। (সম্ভাব্য উত্তর: ১) অভাববোধ। ২) পণ্য বিক্রি ও বণ্টনের মাধ্যম না থাকায় ভোক্তা পেত না, উৎপাদকও লাভ পেত না। ৩) শিক্ষার্থীর নিজস্ব উত্তর, যেমন গ্রামীণ ব্যাংক শাখা—সেবা।)
শিক্ষার্থীর কাজ: প্রশ্ন ১ সমস্বরে, ২ জোড়ায়, ৩ ব্যক্তিগতভাবে মৌখিক উত্তর।
Visual নির্দেশনা: তিন স্তরের প্রশ্ন-কার্ড, রঙিন লেবেলসহ।
Animation/Transition: লেবেলসহ কার্ড একে একে "Fade"।
প্রত্যাশিত ফলাফল: উচ্চতর চিন্তন দক্ষতার চর্চা।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সময়: ৪ মিনিট
শিক্ষকের বক্তব্য: প্রতিটি প্রশ্ন পড়ে ২০-৩০ সেকেন্ড সময় দিন। শিক্ষার্থীরা খাতায় উত্তর লিখবে, পরে উত্তর মেলাবে।
শিক্ষার্থীর কাজ: ব্যক্তিগত উত্তর লেখা; পাশের জনের সঙ্গে খাতা বদলে মিলানো।
Visual নির্দেশনা: পাঁচটি প্রশ্ন-কার্ড।
Animation/Transition: প্রশ্ন একে একে "Appear" (On Click)।
প্রত্যাশিত ফলাফল: ব্যক্তিগত শিখনফল যাচাই।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সময়: ২ মিনিট
শিক্ষকের বক্তব্য: উত্তর দেখান ও সংক্ষেপে কারণ বলুন। ৪টি মূল বিষয় পুনরাবৃত্তি করে বাড়ির কাজ দিন।
শিক্ষার্থীর কাজ: নিজের স্কোর গুনে হাত তুলবে (৫/৫, ৪/৫...)।
Visual নির্দেশনা: বাম পাশে উত্তর, ডানে সারসংক্ষেপ কার্ড।
Animation/Transition: উত্তর একে একে "Fade"।
প্রত্যাশিত ফলাফল: শিখন সংহত হবে।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79867CD-CD09-0EEC-D165-96584688B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" y="64007"/>
            <a:ext cx="12015216" cy="5120639"/>
          </a:xfrm>
        </p:spPr>
        <p:txBody>
          <a:bodyPr>
            <a:normAutofit/>
          </a:bodyPr>
          <a:lstStyle>
            <a:lvl1pPr>
              <a:defRPr sz="110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65D245-B564-481D-A323-F73C5BCA84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8136" y="5360878"/>
            <a:ext cx="10037064" cy="566928"/>
          </a:xfrm>
        </p:spPr>
        <p:txBody>
          <a:bodyPr anchor="b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422A5-3076-413B-84CB-ED3BA4171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72EE-51B3-4C0C-A460-4684AB07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23ECE-3B4F-41E5-9DB2-F25E85E93CEC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67C68-40D5-477E-9DBC-C28FD4B11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FD58-597C-4728-B260-CFDE68EA10B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C1F8589-B640-4540-D0AD-2B0461CD3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49927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1705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EE2F5-9D3C-4BE7-9AD5-335B31CF2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6"/>
            <a:ext cx="10840626" cy="79051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98C4F-4BF6-47CF-ABEE-2B12748C4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8135" y="1880756"/>
            <a:ext cx="10840627" cy="45581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1AB30-CD74-471D-9FA6-ADC0C901E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39070-70D2-4DD1-A439-155343FE2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23ECE-3B4F-41E5-9DB2-F25E85E93CEC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137C4-F19E-4521-8DCB-4E0CF9CA3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FD58-597C-4728-B260-CFDE68EA10BF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144482-F463-E942-01AE-69DF54F41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0975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7847" y="4676177"/>
            <a:ext cx="10835639" cy="1319510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54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7847" y="6065134"/>
            <a:ext cx="10835639" cy="373766"/>
          </a:xfrm>
        </p:spPr>
        <p:txBody>
          <a:bodyPr vert="horz" lIns="91440" tIns="45720" rIns="91440" bIns="45720" rtlCol="0" anchor="b">
            <a:noAutofit/>
          </a:bodyPr>
          <a:lstStyle>
            <a:lvl1pPr marL="0" indent="0">
              <a:spcBef>
                <a:spcPts val="0"/>
              </a:spcBef>
              <a:buNone/>
              <a:defRPr lang="en-US" sz="20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12191999" cy="446782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765164-0D02-5316-1845-119CB0111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5715000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FA2081-8ED6-0719-D0B6-2818D601933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51F47A-9B8B-A343-2C56-110E21331A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E223ECE-3B4F-41E5-9DB2-F25E85E93CEC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259CCC4-FA9E-2074-3142-5EBA62F91B2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8E4FD58-597C-4728-B260-CFDE68EA1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7113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6390" y="1411358"/>
            <a:ext cx="3736010" cy="284556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36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6388" y="4403039"/>
            <a:ext cx="3729915" cy="112312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A639AF-317A-79DF-3175-64C726EA318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7617785" cy="6858000"/>
          </a:xfrm>
          <a:custGeom>
            <a:avLst/>
            <a:gdLst>
              <a:gd name="connsiteX0" fmla="*/ 0 w 7195675"/>
              <a:gd name="connsiteY0" fmla="*/ 0 h 6858000"/>
              <a:gd name="connsiteX1" fmla="*/ 7195675 w 7195675"/>
              <a:gd name="connsiteY1" fmla="*/ 0 h 6858000"/>
              <a:gd name="connsiteX2" fmla="*/ 7195675 w 7195675"/>
              <a:gd name="connsiteY2" fmla="*/ 6858000 h 6858000"/>
              <a:gd name="connsiteX3" fmla="*/ 0 w 71956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DF8C2BF2-38FB-0598-A4BE-DD111229A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46388" y="6438900"/>
            <a:ext cx="1714301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18" name="Date Placeholder 4">
            <a:extLst>
              <a:ext uri="{FF2B5EF4-FFF2-40B4-BE49-F238E27FC236}">
                <a16:creationId xmlns:a16="http://schemas.microsoft.com/office/drawing/2014/main" id="{5A41BBAF-5441-8512-B575-2EB961DD48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9E223ECE-3B4F-41E5-9DB2-F25E85E93CEC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89401810-4A83-D1CF-00A6-76F622C71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F8E4FD58-597C-4728-B260-CFDE68EA1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2958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1A7175-8061-E7CC-68E4-2B3CECB6C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90244"/>
            <a:ext cx="10037064" cy="5159257"/>
          </a:xfrm>
        </p:spPr>
        <p:txBody>
          <a:bodyPr>
            <a:normAutofit/>
          </a:bodyPr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94542-CAEF-4D6C-BE6A-BC100F059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8851-4DCC-447C-828A-5F7E66F76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223ECE-3B4F-41E5-9DB2-F25E85E93CEC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BDE40-8468-4051-9703-B751608A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8E4FD58-597C-4728-B260-CFDE68EA10B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6A5A591-C2D3-D6A3-432F-2C1371951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8497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B916BDA-9E36-8180-7EBC-AC2A35C79F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0940" y="1088702"/>
            <a:ext cx="8479072" cy="139555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92AF672E-4752-50B9-9301-C8042FD003C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6697" y="2484255"/>
            <a:ext cx="8467558" cy="3539514"/>
          </a:xfrm>
        </p:spPr>
        <p:txBody>
          <a:bodyPr>
            <a:normAutofit/>
          </a:bodyPr>
          <a:lstStyle>
            <a:lvl1pPr marL="457200" indent="-457200">
              <a:lnSpc>
                <a:spcPct val="100000"/>
              </a:lnSpc>
              <a:buFont typeface="+mj-lt"/>
              <a:buAutoNum type="arabicPeriod"/>
              <a:defRPr sz="2000"/>
            </a:lvl1pPr>
            <a:lvl2pPr marL="685800" indent="-457200">
              <a:lnSpc>
                <a:spcPct val="100000"/>
              </a:lnSpc>
              <a:buFont typeface="+mj-lt"/>
              <a:buAutoNum type="arabicPeriod"/>
              <a:defRPr sz="2000"/>
            </a:lvl2pPr>
            <a:lvl3pPr marL="800100" indent="-342900">
              <a:lnSpc>
                <a:spcPct val="100000"/>
              </a:lnSpc>
              <a:buFont typeface="+mj-lt"/>
              <a:buAutoNum type="arabicPeriod"/>
              <a:defRPr sz="2000"/>
            </a:lvl3pPr>
            <a:lvl4pPr marL="1028700" indent="-342900">
              <a:lnSpc>
                <a:spcPct val="100000"/>
              </a:lnSpc>
              <a:buFont typeface="+mj-lt"/>
              <a:buAutoNum type="arabicPeriod"/>
              <a:defRPr sz="2000"/>
            </a:lvl4pPr>
            <a:lvl5pPr marL="1257300" indent="-342900">
              <a:lnSpc>
                <a:spcPct val="100000"/>
              </a:lnSpc>
              <a:buFont typeface="+mj-lt"/>
              <a:buAutoNum type="arabicPeriod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23ECE-3B4F-41E5-9DB2-F25E85E93CEC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FD58-597C-4728-B260-CFDE68EA10B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65070F-FB67-7572-2807-986A25537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266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88136"/>
            <a:ext cx="5749392" cy="155448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6" y="2651760"/>
            <a:ext cx="5749392" cy="3694176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Font typeface="System Font Regular"/>
              <a:buChar char="-"/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0940" y="6438900"/>
            <a:ext cx="3915404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06344" y="6438900"/>
            <a:ext cx="1126120" cy="419100"/>
          </a:xfrm>
        </p:spPr>
        <p:txBody>
          <a:bodyPr/>
          <a:lstStyle/>
          <a:p>
            <a:fld id="{9E223ECE-3B4F-41E5-9DB2-F25E85E93CEC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32464" y="6438900"/>
            <a:ext cx="705064" cy="419100"/>
          </a:xfrm>
        </p:spPr>
        <p:txBody>
          <a:bodyPr/>
          <a:lstStyle/>
          <a:p>
            <a:fld id="{F8E4FD58-597C-4728-B260-CFDE68EA10B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E4B52E79-E470-1B1A-EADF-94DA7253B32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315200" y="0"/>
            <a:ext cx="48768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C1AE97-7274-F222-2135-C3524958A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3505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7676" y="1114856"/>
            <a:ext cx="3923455" cy="4083580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94612" y="1115290"/>
            <a:ext cx="5809713" cy="517121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23ECE-3B4F-41E5-9DB2-F25E85E93CEC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FD58-597C-4728-B260-CFDE68EA10BF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954F329-E63B-9F25-4E06-2E98A6453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1136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01" y="1114655"/>
            <a:ext cx="2771326" cy="3675552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34532" y="1129145"/>
            <a:ext cx="7794231" cy="515735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23ECE-3B4F-41E5-9DB2-F25E85E93CEC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FD58-597C-4728-B260-CFDE68EA10BF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547F2C9-46DC-B902-E883-CE0360E6D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5672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788" y="1111101"/>
            <a:ext cx="6339412" cy="1143000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6FB7CB50-241E-E6B6-1C0E-1B5466B1477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192" y="0"/>
            <a:ext cx="4506585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A1C94DDD-A7D7-1407-F63C-F296AB4542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85787" y="2402887"/>
            <a:ext cx="6339414" cy="388361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3871FB-7459-8C2E-BA80-AD31AE855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04282-04A3-1CE1-50A4-AF83D0D40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85788" y="6438900"/>
            <a:ext cx="4774902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CA12AEFE-D7DE-804A-807C-704D5B34E13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9E223ECE-3B4F-41E5-9DB2-F25E85E93CEC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C293909-C7AB-A707-F48B-6007FE725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F8E4FD58-597C-4728-B260-CFDE68EA1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883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6991" y="1112104"/>
            <a:ext cx="7321615" cy="93268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5189CF27-6D02-DB0D-F5D1-1535F147916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6373ED08-D584-FD0F-C5B0-EF4E07A0D89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776075" y="2187258"/>
            <a:ext cx="7349126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D906524-8E7E-05A8-4F9E-A2C39750A3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56971-28FA-FA33-0A85-0B851EA7A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76076" y="6438900"/>
            <a:ext cx="5784614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F04B437D-29C2-D3ED-BEFA-E1F868B0FB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9E223ECE-3B4F-41E5-9DB2-F25E85E93CEC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0EB108D-6128-5356-6097-7D1D10551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F8E4FD58-597C-4728-B260-CFDE68EA1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3206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394" y="1112104"/>
            <a:ext cx="7343564" cy="93268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3393" y="2187258"/>
            <a:ext cx="7343565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D039FC6-F740-7D02-FD07-5B1B076DC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66571-786A-B2D2-4FC3-C22E71C24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3394" y="6438900"/>
            <a:ext cx="5779054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324A0C0-9CB0-6208-0780-67E3C7F2C02C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962654" y="6438900"/>
            <a:ext cx="864704" cy="419100"/>
          </a:xfrm>
        </p:spPr>
        <p:txBody>
          <a:bodyPr/>
          <a:lstStyle/>
          <a:p>
            <a:fld id="{9E223ECE-3B4F-41E5-9DB2-F25E85E93CEC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F7421E2-5EEC-7791-DBEE-600FF5170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35522" y="6438900"/>
            <a:ext cx="601436" cy="419100"/>
          </a:xfrm>
        </p:spPr>
        <p:txBody>
          <a:bodyPr/>
          <a:lstStyle/>
          <a:p>
            <a:fld id="{F8E4FD58-597C-4728-B260-CFDE68EA10B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61964118-5CFA-FFA8-E19F-A107D63DDC0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665559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419775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066" y="1115736"/>
            <a:ext cx="4738583" cy="1288169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88192" y="2552124"/>
            <a:ext cx="4738450" cy="373437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84581EB-7A5A-925D-6E20-5C04A0EAA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84EA123-AEAB-8F33-C22D-31F9F11A9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8066" y="6438900"/>
            <a:ext cx="3174065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AA2FCA56-AA13-81B1-1707-7A5D7557B5F8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352338" y="6438900"/>
            <a:ext cx="864704" cy="419100"/>
          </a:xfrm>
        </p:spPr>
        <p:txBody>
          <a:bodyPr/>
          <a:lstStyle/>
          <a:p>
            <a:fld id="{9E223ECE-3B4F-41E5-9DB2-F25E85E93CEC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358A8E3-C7AA-9216-35FD-FE8205982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25206" y="6438900"/>
            <a:ext cx="601436" cy="419100"/>
          </a:xfrm>
        </p:spPr>
        <p:txBody>
          <a:bodyPr/>
          <a:lstStyle/>
          <a:p>
            <a:fld id="{F8E4FD58-597C-4728-B260-CFDE68EA10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8677561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396" y="1111101"/>
            <a:ext cx="3813845" cy="1493863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8397" y="2700671"/>
            <a:ext cx="3813846" cy="358583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A796DD-1556-39E2-B5E4-90C1C2459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13B13-BCC2-B853-769C-4BC6A57D7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8395" y="6438900"/>
            <a:ext cx="2249335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9915D6C-CE56-12D3-C15C-C56B3EFEAFE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3437937" y="6438900"/>
            <a:ext cx="864704" cy="419100"/>
          </a:xfrm>
        </p:spPr>
        <p:txBody>
          <a:bodyPr/>
          <a:lstStyle/>
          <a:p>
            <a:fld id="{9E223ECE-3B4F-41E5-9DB2-F25E85E93CEC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C3F576B-887C-7B84-0990-9143EA6C6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10805" y="6438900"/>
            <a:ext cx="601436" cy="419100"/>
          </a:xfrm>
        </p:spPr>
        <p:txBody>
          <a:bodyPr/>
          <a:lstStyle/>
          <a:p>
            <a:fld id="{F8E4FD58-597C-4728-B260-CFDE68EA10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92232" y="0"/>
            <a:ext cx="6999768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2328777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5ACA1F-D859-596B-9F50-F1E9A2654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7894207" y="1112431"/>
            <a:ext cx="3230993" cy="1858941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2A43D9F3-C10E-5B48-BB59-16A8600BD36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192" y="0"/>
            <a:ext cx="7481777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2E10F120-2F5B-B2FD-DB40-683E6176C3D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901280" y="3133255"/>
            <a:ext cx="3223920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9A12B08-97E1-66BD-9B69-377E28512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EACEEC7-E0DC-ABF5-188B-5636A17BD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94207" y="6438900"/>
            <a:ext cx="1666482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D0A24C6D-468E-EAE9-2363-772EA5E51DD0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9E223ECE-3B4F-41E5-9DB2-F25E85E93CEC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4C85811-EF51-7552-5F12-17748D280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F8E4FD58-597C-4728-B260-CFDE68EA1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1383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324" y="3987802"/>
            <a:ext cx="3044954" cy="2309785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3443331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55935" y="3987802"/>
            <a:ext cx="7460029" cy="2309785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C699AE1-DA01-C4DA-C5BE-8DD9BE13F6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41150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73F0BC-3C5E-8E58-AFDC-804E1C1C761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E223ECE-3B4F-41E5-9DB2-F25E85E93CEC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6E5C888-EE74-5D59-47AA-40A53F60011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794CA46-7ABA-FF39-20BD-C83B4F6D957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8E4FD58-597C-4728-B260-CFDE68EA1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559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85BA164-9326-7934-95DF-A6AAB3F42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0990"/>
            <a:ext cx="10477320" cy="969264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2286008"/>
            <a:ext cx="6096000" cy="4571992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691745" y="2286008"/>
            <a:ext cx="4876515" cy="400049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B0BF8A-7D94-1C82-F661-F1B7A93A4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88C72B-1D4E-3882-C750-7F965F6E7BC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691744" y="6438900"/>
            <a:ext cx="2959151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FA71-0863-B2C8-8E42-C0A1F133DC6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E223ECE-3B4F-41E5-9DB2-F25E85E93CEC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6C2E8-E8FC-5DC8-863C-CF7823CD4AE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8E4FD58-597C-4728-B260-CFDE68EA1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8726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243CE06-05E5-2B64-1E1C-8F81B788D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2200"/>
            <a:ext cx="3696859" cy="1505157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9ADE1102-BF4C-FC7C-22F6-B8453DE3B19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181100" y="2840181"/>
            <a:ext cx="3606699" cy="3446317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6C8ACD7F-7B34-5741-6323-6829CFDA10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13673" y="1122201"/>
            <a:ext cx="6602291" cy="516429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23ECE-3B4F-41E5-9DB2-F25E85E93CEC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FD58-597C-4728-B260-CFDE68EA10BF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1322A97-1C32-A52E-951B-60B114B30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10848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9AD5248-C0E5-8356-EB8F-904EDDA5F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7304" y="4757193"/>
            <a:ext cx="6477896" cy="1126554"/>
          </a:xfrm>
        </p:spPr>
        <p:txBody>
          <a:bodyPr anchor="b">
            <a:normAutofit/>
          </a:bodyPr>
          <a:lstStyle>
            <a:lvl1pPr algn="r">
              <a:defRPr sz="20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5F5F1C4-3BA4-0163-6A5F-9D95D58C7EA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" y="64008"/>
            <a:ext cx="12027408" cy="4600592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 sz="3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223ECE-3B4F-41E5-9DB2-F25E85E93CEC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8E4FD58-597C-4728-B260-CFDE68EA10BF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84DB20-94E7-1E79-B65B-67C6158DB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000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17789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286261"/>
            <a:ext cx="10652760" cy="113385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8136" y="1039095"/>
            <a:ext cx="9418320" cy="507006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6000" b="1"/>
            </a:lvl1pPr>
            <a:lvl2pPr marL="228600" indent="0">
              <a:lnSpc>
                <a:spcPct val="90000"/>
              </a:lnSpc>
              <a:buNone/>
              <a:defRPr sz="6000" b="1"/>
            </a:lvl2pPr>
            <a:lvl3pPr marL="457200" indent="0">
              <a:lnSpc>
                <a:spcPct val="90000"/>
              </a:lnSpc>
              <a:buNone/>
              <a:defRPr sz="6000" b="1"/>
            </a:lvl3pPr>
            <a:lvl4pPr marL="685800" indent="0">
              <a:lnSpc>
                <a:spcPct val="90000"/>
              </a:lnSpc>
              <a:buNone/>
              <a:defRPr sz="6000" b="1"/>
            </a:lvl4pPr>
            <a:lvl5pPr marL="914400" indent="0">
              <a:lnSpc>
                <a:spcPct val="90000"/>
              </a:lnSpc>
              <a:buNone/>
              <a:defRPr sz="6000" b="1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23ECE-3B4F-41E5-9DB2-F25E85E93CEC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FD58-597C-4728-B260-CFDE68EA10BF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7F2505C-CAED-34DC-7CD1-C57ADBBF9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37777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9">
            <a:extLst>
              <a:ext uri="{FF2B5EF4-FFF2-40B4-BE49-F238E27FC236}">
                <a16:creationId xmlns:a16="http://schemas.microsoft.com/office/drawing/2014/main" id="{873E5EF9-EDC5-CB2D-000A-85BB4DB582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5418360"/>
            <a:ext cx="10058400" cy="466345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2000" b="0" cap="none" baseline="0"/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D1FFC6-C597-BE81-1790-A08954F44C4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5250" y="63500"/>
            <a:ext cx="11977688" cy="5080000"/>
          </a:xfrm>
        </p:spPr>
        <p:txBody>
          <a:bodyPr>
            <a:normAutofit/>
          </a:bodyPr>
          <a:lstStyle>
            <a:lvl1pPr>
              <a:lnSpc>
                <a:spcPct val="85000"/>
              </a:lnSpc>
              <a:defRPr sz="8000" b="1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23ECE-3B4F-41E5-9DB2-F25E85E93CEC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FD58-597C-4728-B260-CFDE68EA10BF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2949BEA-90AC-BE5F-28A7-80D65BD19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2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44413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BF7AE-3892-4896-8C15-7A35A41EF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19132"/>
            <a:ext cx="9890066" cy="120459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D9A26-86F1-4817-B243-4DE63B4F1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5" y="2440568"/>
            <a:ext cx="4841505" cy="380128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54BF9B-EA16-48C8-96B9-7A66051BE7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440568"/>
            <a:ext cx="4806002" cy="380128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29E05-3F6C-40BF-9324-118588B6C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E2D9F-1FCE-4A1C-996E-DB05777A8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23ECE-3B4F-41E5-9DB2-F25E85E93CEC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9BE013-C5C0-4CBD-982E-36F037F73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FD58-597C-4728-B260-CFDE68EA10B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B20CA7A-449A-6AC2-BFC5-17AF5007E7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30662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ED885-5FE5-4407-BE4D-FAD01C40A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15329"/>
            <a:ext cx="9949455" cy="8388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22A77-C134-4857-83E5-51217D3C2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2088" y="1923190"/>
            <a:ext cx="4816475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10AFC6-F407-4F35-BD37-B32F9B4036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5482" y="1923190"/>
            <a:ext cx="4824913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4ECBFE-C62C-471B-BFE4-1272EAC34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2088" y="2825791"/>
            <a:ext cx="4816475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8D60D5-0F83-46CB-92F3-849FC08E6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5482" y="2825791"/>
            <a:ext cx="4824913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40A80D-4CCB-4899-9E1D-A5967F4E6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5AE694-5CA0-48DA-90D3-EC42BD1D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23ECE-3B4F-41E5-9DB2-F25E85E93CEC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753A9D-469A-4ED9-99A1-7E4B115F8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FD58-597C-4728-B260-CFDE68EA10B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DA35A86-E7F6-6593-119D-A6DC85581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20272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7C91E-0A11-4E5D-9B8D-5316E73A2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04100"/>
            <a:ext cx="9922764" cy="1294228"/>
          </a:xfrm>
        </p:spPr>
        <p:txBody>
          <a:bodyPr>
            <a:normAutofit/>
          </a:bodyPr>
          <a:lstStyle>
            <a:lvl1pPr>
              <a:defRPr sz="360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E36922-9A4C-453D-9B70-0C3A70281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B8A8D1-71AD-4F9F-B393-9EED83FEF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23ECE-3B4F-41E5-9DB2-F25E85E93CEC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5AAEF2-65DC-4E28-9AA4-5115ACB07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FD58-597C-4728-B260-CFDE68EA10BF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8CF7AFD-0570-B046-A2C2-3EFA87354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81119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23ECE-3B4F-41E5-9DB2-F25E85E93CEC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4FD58-597C-4728-B260-CFDE68EA1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5559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5"/>
            <a:ext cx="10627828" cy="2084551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419A5DD2-B3B3-D9BF-1A71-B20742D142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4" y="3276600"/>
            <a:ext cx="10627829" cy="31623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E223ECE-3B4F-41E5-9DB2-F25E85E93CEC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8E4FD58-597C-4728-B260-CFDE68EA10BF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DCA1022-3377-EB7D-8261-EDD841636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7811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6"/>
            <a:ext cx="8430767" cy="1842020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C06F55DC-E754-4B2B-C0AE-962C82565D0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77213" y="4246692"/>
            <a:ext cx="8430639" cy="1608008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E223ECE-3B4F-41E5-9DB2-F25E85E93CEC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8E4FD58-597C-4728-B260-CFDE68EA10BF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C829929-F774-AF4E-F1BE-2DA3C43D0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90233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8196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4438DC-3CEE-4170-9B1C-BAC05CD8C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5"/>
            <a:ext cx="9922764" cy="9359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19D24-DCBE-47F9-8B85-8A118B02B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8136" y="2119745"/>
            <a:ext cx="9922764" cy="41667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D5844-8163-4D82-BEFC-BC2D8D511B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88136" y="6438900"/>
            <a:ext cx="8562760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F5788-BDCE-49E2-80AE-31C739C6A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50896" y="6438900"/>
            <a:ext cx="864704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fld id="{9E223ECE-3B4F-41E5-9DB2-F25E85E93CEC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98A50-C435-4220-82C6-C8D62A7C9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23764" y="6438900"/>
            <a:ext cx="601436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900">
                <a:solidFill>
                  <a:schemeClr val="tx1"/>
                </a:solidFill>
              </a:defRPr>
            </a:lvl1pPr>
          </a:lstStyle>
          <a:p>
            <a:fld id="{F8E4FD58-597C-4728-B260-CFDE68EA1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2234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2" r:id="rId12"/>
    <p:sldLayoutId id="2147483783" r:id="rId13"/>
    <p:sldLayoutId id="2147483784" r:id="rId14"/>
    <p:sldLayoutId id="2147483785" r:id="rId15"/>
    <p:sldLayoutId id="2147483786" r:id="rId16"/>
    <p:sldLayoutId id="2147483787" r:id="rId17"/>
    <p:sldLayoutId id="2147483788" r:id="rId18"/>
    <p:sldLayoutId id="2147483789" r:id="rId19"/>
    <p:sldLayoutId id="2147483790" r:id="rId20"/>
    <p:sldLayoutId id="2147483791" r:id="rId21"/>
    <p:sldLayoutId id="2147483792" r:id="rId22"/>
    <p:sldLayoutId id="2147483793" r:id="rId23"/>
    <p:sldLayoutId id="2147483794" r:id="rId24"/>
    <p:sldLayoutId id="2147483795" r:id="rId25"/>
    <p:sldLayoutId id="2147483796" r:id="rId26"/>
    <p:sldLayoutId id="2147483797" r:id="rId27"/>
    <p:sldLayoutId id="2147483798" r:id="rId28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pos="744">
          <p15:clr>
            <a:srgbClr val="F26B43"/>
          </p15:clr>
        </p15:guide>
        <p15:guide id="6">
          <p15:clr>
            <a:srgbClr val="F26B43"/>
          </p15:clr>
        </p15:guide>
        <p15:guide id="8" pos="6936">
          <p15:clr>
            <a:srgbClr val="F26B43"/>
          </p15:clr>
        </p15:guide>
        <p15:guide id="10" orient="horz" pos="720">
          <p15:clr>
            <a:srgbClr val="F26B43"/>
          </p15:clr>
        </p15:guide>
        <p15:guide id="14" pos="6624">
          <p15:clr>
            <a:srgbClr val="F26B43"/>
          </p15:clr>
        </p15:guide>
        <p15:guide id="22" orient="horz" pos="360">
          <p15:clr>
            <a:srgbClr val="F26B43"/>
          </p15:clr>
        </p15:guide>
        <p15:guide id="23" orient="horz" pos="3960">
          <p15:clr>
            <a:srgbClr val="F26B43"/>
          </p15:clr>
        </p15:guide>
        <p15:guide id="24" orient="horz" pos="2160">
          <p15:clr>
            <a:srgbClr val="F26B43"/>
          </p15:clr>
        </p15:guide>
        <p15:guide id="25" pos="7680">
          <p15:clr>
            <a:srgbClr val="F26B43"/>
          </p15:clr>
        </p15:guide>
        <p15:guide id="26" pos="3840">
          <p15:clr>
            <a:srgbClr val="F26B43"/>
          </p15:clr>
        </p15:guide>
        <p15:guide id="27" pos="6168">
          <p15:clr>
            <a:srgbClr val="F26B43"/>
          </p15:clr>
        </p15:guide>
        <p15:guide id="28" pos="672">
          <p15:clr>
            <a:srgbClr val="F26B43"/>
          </p15:clr>
        </p15:guide>
        <p15:guide id="29" pos="7008">
          <p15:clr>
            <a:srgbClr val="F26B43"/>
          </p15:clr>
        </p15:guide>
        <p15:guide id="30" orient="horz" pos="4056">
          <p15:clr>
            <a:srgbClr val="F26B43"/>
          </p15:clr>
        </p15:guide>
        <p15:guide id="31" orient="horz" pos="3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3.png"/><Relationship Id="rId5" Type="http://schemas.openxmlformats.org/officeDocument/2006/relationships/image" Target="../media/image19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21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8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3.png"/><Relationship Id="rId5" Type="http://schemas.openxmlformats.org/officeDocument/2006/relationships/image" Target="../media/image24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21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03340" y="1149580"/>
            <a:ext cx="2316480" cy="2316480"/>
          </a:xfrm>
          <a:prstGeom prst="ellipse">
            <a:avLst/>
          </a:prstGeom>
          <a:solidFill>
            <a:srgbClr val="F4A300"/>
          </a:solidFill>
          <a:ln w="12700">
            <a:solidFill>
              <a:srgbClr val="F4A3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2966" y="1659206"/>
            <a:ext cx="1297229" cy="1297229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9715613" y="3089966"/>
            <a:ext cx="2226644" cy="2226644"/>
          </a:xfrm>
          <a:prstGeom prst="ellipse">
            <a:avLst/>
          </a:prstGeom>
          <a:solidFill>
            <a:srgbClr val="1B7F8C"/>
          </a:solidFill>
          <a:ln w="12700">
            <a:solidFill>
              <a:srgbClr val="1B7F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7173" y="3465865"/>
            <a:ext cx="1297228" cy="1297228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7326941" y="3089966"/>
            <a:ext cx="2338425" cy="2338425"/>
          </a:xfrm>
          <a:prstGeom prst="ellipse">
            <a:avLst/>
          </a:prstGeom>
          <a:solidFill>
            <a:srgbClr val="E4572E"/>
          </a:solidFill>
          <a:ln w="12700">
            <a:solidFill>
              <a:srgbClr val="E457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8910" y="3465865"/>
            <a:ext cx="1235625" cy="1235625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731520" y="1097280"/>
            <a:ext cx="768096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867" b="1" dirty="0">
                <a:solidFill>
                  <a:srgbClr val="F4A30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নবম শ্রেণি | ব্যবসায় উদ্যোগ | প্রথম অধ্যায়: ব্যবসায় পরিচিতি</a:t>
            </a:r>
            <a:endParaRPr lang="en-US" sz="1867" dirty="0"/>
          </a:p>
        </p:txBody>
      </p:sp>
      <p:sp>
        <p:nvSpPr>
          <p:cNvPr id="9" name="Text 4"/>
          <p:cNvSpPr txBox="1"/>
          <p:nvPr/>
        </p:nvSpPr>
        <p:spPr>
          <a:xfrm>
            <a:off x="731520" y="1828800"/>
            <a:ext cx="7680960" cy="231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5867" b="1" dirty="0"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ব্যবসায় কী?</a:t>
            </a:r>
            <a:endParaRPr lang="en-US" sz="5867" dirty="0"/>
          </a:p>
          <a:p>
            <a:r>
              <a:rPr lang="en-US" sz="5867" b="1" dirty="0"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এর প্রকারভেদ</a:t>
            </a:r>
            <a:endParaRPr lang="en-US" sz="5867" dirty="0"/>
          </a:p>
        </p:txBody>
      </p:sp>
      <p:sp>
        <p:nvSpPr>
          <p:cNvPr id="10" name="Text 5"/>
          <p:cNvSpPr txBox="1"/>
          <p:nvPr/>
        </p:nvSpPr>
        <p:spPr>
          <a:xfrm>
            <a:off x="731520" y="4267200"/>
            <a:ext cx="7315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667" dirty="0">
                <a:solidFill>
                  <a:srgbClr val="CADCF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What is Business &amp; its Types</a:t>
            </a:r>
            <a:endParaRPr lang="en-US" sz="2667" dirty="0"/>
          </a:p>
        </p:txBody>
      </p:sp>
      <p:sp>
        <p:nvSpPr>
          <p:cNvPr id="11" name="Text 6"/>
          <p:cNvSpPr txBox="1"/>
          <p:nvPr/>
        </p:nvSpPr>
        <p:spPr>
          <a:xfrm>
            <a:off x="731520" y="5730240"/>
            <a:ext cx="731520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867" dirty="0">
                <a:solidFill>
                  <a:srgbClr val="CADCF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সময়: ৫০ </a:t>
            </a:r>
            <a:r>
              <a:rPr lang="en-US" sz="1867" dirty="0" err="1">
                <a:solidFill>
                  <a:srgbClr val="CADCF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মিনিট</a:t>
            </a:r>
            <a:endParaRPr lang="en-US" sz="186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365760"/>
            <a:ext cx="10972800" cy="975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267" b="1" dirty="0"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এরা কি সবাই ব্যবসায়ী?</a:t>
            </a:r>
            <a:endParaRPr lang="en-US" sz="4267" dirty="0"/>
          </a:p>
        </p:txBody>
      </p:sp>
      <p:sp>
        <p:nvSpPr>
          <p:cNvPr id="3" name="Shape 1"/>
          <p:cNvSpPr/>
          <p:nvPr/>
        </p:nvSpPr>
        <p:spPr>
          <a:xfrm>
            <a:off x="609600" y="1706880"/>
            <a:ext cx="3474720" cy="32918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1706880" y="1950720"/>
            <a:ext cx="1280160" cy="1280160"/>
          </a:xfrm>
          <a:prstGeom prst="ellipse">
            <a:avLst/>
          </a:prstGeom>
          <a:solidFill>
            <a:srgbClr val="1B7F8C"/>
          </a:solidFill>
          <a:ln w="12700">
            <a:solidFill>
              <a:srgbClr val="1B7F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8516" y="2232356"/>
            <a:ext cx="716889" cy="716889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92480" y="3474720"/>
            <a:ext cx="310896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2400" b="1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কৃষক রহিম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792480" y="4023360"/>
            <a:ext cx="310896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867" dirty="0">
                <a:solidFill>
                  <a:srgbClr val="5A6E73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মাঠে ধান ফলান</a:t>
            </a:r>
            <a:endParaRPr lang="en-US" sz="1867" dirty="0"/>
          </a:p>
        </p:txBody>
      </p:sp>
      <p:sp>
        <p:nvSpPr>
          <p:cNvPr id="8" name="Shape 5"/>
          <p:cNvSpPr/>
          <p:nvPr/>
        </p:nvSpPr>
        <p:spPr>
          <a:xfrm>
            <a:off x="4328160" y="1706880"/>
            <a:ext cx="3474720" cy="32918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5425440" y="1950720"/>
            <a:ext cx="1280160" cy="1280160"/>
          </a:xfrm>
          <a:prstGeom prst="ellipse">
            <a:avLst/>
          </a:prstGeom>
          <a:solidFill>
            <a:srgbClr val="E4572E"/>
          </a:solidFill>
          <a:ln w="12700">
            <a:solidFill>
              <a:srgbClr val="E457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7076" y="2232356"/>
            <a:ext cx="716889" cy="716889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511040" y="3474720"/>
            <a:ext cx="310896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2400" b="1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মালিক সুমি</a:t>
            </a:r>
            <a:endParaRPr lang="en-US" sz="2400" dirty="0"/>
          </a:p>
        </p:txBody>
      </p:sp>
      <p:sp>
        <p:nvSpPr>
          <p:cNvPr id="12" name="Text 8"/>
          <p:cNvSpPr txBox="1"/>
          <p:nvPr/>
        </p:nvSpPr>
        <p:spPr>
          <a:xfrm>
            <a:off x="4511040" y="4023360"/>
            <a:ext cx="310896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867" dirty="0">
                <a:solidFill>
                  <a:srgbClr val="5A6E73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ধান থেকে চাল তৈরির মিল চালান</a:t>
            </a:r>
            <a:endParaRPr lang="en-US" sz="1867" dirty="0"/>
          </a:p>
        </p:txBody>
      </p:sp>
      <p:sp>
        <p:nvSpPr>
          <p:cNvPr id="13" name="Shape 9"/>
          <p:cNvSpPr/>
          <p:nvPr/>
        </p:nvSpPr>
        <p:spPr>
          <a:xfrm>
            <a:off x="8046720" y="1706880"/>
            <a:ext cx="3474720" cy="32918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0"/>
          <p:cNvSpPr/>
          <p:nvPr/>
        </p:nvSpPr>
        <p:spPr>
          <a:xfrm>
            <a:off x="9144000" y="1950720"/>
            <a:ext cx="1280160" cy="1280160"/>
          </a:xfrm>
          <a:prstGeom prst="ellipse">
            <a:avLst/>
          </a:prstGeom>
          <a:solidFill>
            <a:srgbClr val="F4A300"/>
          </a:solidFill>
          <a:ln w="12700">
            <a:solidFill>
              <a:srgbClr val="F4A3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5636" y="2232356"/>
            <a:ext cx="716889" cy="716889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8229600" y="3474720"/>
            <a:ext cx="310896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2400" b="1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দোকানি করিম</a:t>
            </a:r>
            <a:endParaRPr lang="en-US" sz="2400" dirty="0"/>
          </a:p>
        </p:txBody>
      </p:sp>
      <p:sp>
        <p:nvSpPr>
          <p:cNvPr id="17" name="Text 12"/>
          <p:cNvSpPr txBox="1"/>
          <p:nvPr/>
        </p:nvSpPr>
        <p:spPr>
          <a:xfrm>
            <a:off x="8229600" y="4023360"/>
            <a:ext cx="310896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867" dirty="0">
                <a:solidFill>
                  <a:srgbClr val="5A6E73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চাল কিনে ক্রেতার কাছে বেচেন</a:t>
            </a:r>
            <a:endParaRPr lang="en-US" sz="1867" dirty="0"/>
          </a:p>
        </p:txBody>
      </p:sp>
      <p:sp>
        <p:nvSpPr>
          <p:cNvPr id="18" name="Shape 13"/>
          <p:cNvSpPr/>
          <p:nvPr/>
        </p:nvSpPr>
        <p:spPr>
          <a:xfrm>
            <a:off x="609600" y="5303520"/>
            <a:ext cx="10972800" cy="914400"/>
          </a:xfrm>
          <a:prstGeom prst="roundRect">
            <a:avLst>
              <a:gd name="adj" fmla="val 16000"/>
            </a:avLst>
          </a:prstGeom>
          <a:solidFill>
            <a:srgbClr val="0B3C49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Text 14"/>
          <p:cNvSpPr txBox="1"/>
          <p:nvPr/>
        </p:nvSpPr>
        <p:spPr>
          <a:xfrm>
            <a:off x="914400" y="5486400"/>
            <a:ext cx="10363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4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প্রশ্ন: কে কী কাজ করছেন? তিনজনের কাজ কি একই রকম?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365760"/>
            <a:ext cx="10972800" cy="975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267" b="1" dirty="0"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ব্যবসায়ের বৈশিষ্ট্য</a:t>
            </a:r>
            <a:endParaRPr lang="en-US" sz="4267" dirty="0"/>
          </a:p>
        </p:txBody>
      </p:sp>
      <p:sp>
        <p:nvSpPr>
          <p:cNvPr id="3" name="Shape 1"/>
          <p:cNvSpPr/>
          <p:nvPr/>
        </p:nvSpPr>
        <p:spPr>
          <a:xfrm>
            <a:off x="609600" y="1706880"/>
            <a:ext cx="3474720" cy="201168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792480" y="2255520"/>
            <a:ext cx="914400" cy="914400"/>
          </a:xfrm>
          <a:prstGeom prst="ellipse">
            <a:avLst/>
          </a:prstGeom>
          <a:solidFill>
            <a:srgbClr val="F4A300"/>
          </a:solidFill>
          <a:ln w="12700">
            <a:solidFill>
              <a:srgbClr val="F4A3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648" y="2456688"/>
            <a:ext cx="512064" cy="51206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828800" y="195072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000" b="1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মুনাফা অর্জন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1828800" y="2743200"/>
            <a:ext cx="213360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867" dirty="0">
                <a:solidFill>
                  <a:srgbClr val="5A6E73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লাভই মূল লক্ষ্য</a:t>
            </a:r>
            <a:endParaRPr lang="en-US" sz="1867" dirty="0"/>
          </a:p>
        </p:txBody>
      </p:sp>
      <p:sp>
        <p:nvSpPr>
          <p:cNvPr id="8" name="Shape 5"/>
          <p:cNvSpPr/>
          <p:nvPr/>
        </p:nvSpPr>
        <p:spPr>
          <a:xfrm>
            <a:off x="4328160" y="1706880"/>
            <a:ext cx="3474720" cy="201168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4511040" y="2255520"/>
            <a:ext cx="914400" cy="914400"/>
          </a:xfrm>
          <a:prstGeom prst="ellipse">
            <a:avLst/>
          </a:prstGeom>
          <a:solidFill>
            <a:srgbClr val="1B7F8C"/>
          </a:solidFill>
          <a:ln w="12700">
            <a:solidFill>
              <a:srgbClr val="1B7F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2208" y="2456688"/>
            <a:ext cx="512064" cy="512064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547360" y="195072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000" b="1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ক্রেতা-বিক্রেতা</a:t>
            </a:r>
            <a:endParaRPr lang="en-US" sz="2000" dirty="0"/>
          </a:p>
        </p:txBody>
      </p:sp>
      <p:sp>
        <p:nvSpPr>
          <p:cNvPr id="12" name="Text 8"/>
          <p:cNvSpPr txBox="1"/>
          <p:nvPr/>
        </p:nvSpPr>
        <p:spPr>
          <a:xfrm>
            <a:off x="5547360" y="2743200"/>
            <a:ext cx="213360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867" dirty="0">
                <a:solidFill>
                  <a:srgbClr val="5A6E73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লেনদেন হয় দুই পক্ষে</a:t>
            </a:r>
            <a:endParaRPr lang="en-US" sz="1867" dirty="0"/>
          </a:p>
        </p:txBody>
      </p:sp>
      <p:sp>
        <p:nvSpPr>
          <p:cNvPr id="13" name="Shape 9"/>
          <p:cNvSpPr/>
          <p:nvPr/>
        </p:nvSpPr>
        <p:spPr>
          <a:xfrm>
            <a:off x="8046720" y="1706880"/>
            <a:ext cx="3474720" cy="201168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0"/>
          <p:cNvSpPr/>
          <p:nvPr/>
        </p:nvSpPr>
        <p:spPr>
          <a:xfrm>
            <a:off x="8229600" y="2255520"/>
            <a:ext cx="914400" cy="914400"/>
          </a:xfrm>
          <a:prstGeom prst="ellipse">
            <a:avLst/>
          </a:prstGeom>
          <a:solidFill>
            <a:srgbClr val="E4572E"/>
          </a:solidFill>
          <a:ln w="12700">
            <a:solidFill>
              <a:srgbClr val="E457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0768" y="2456688"/>
            <a:ext cx="512064" cy="512064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9265920" y="195072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000" b="1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ঝুঁকি ও অনিশ্চয়তা</a:t>
            </a:r>
            <a:endParaRPr lang="en-US" sz="2000" dirty="0"/>
          </a:p>
        </p:txBody>
      </p:sp>
      <p:sp>
        <p:nvSpPr>
          <p:cNvPr id="17" name="Text 12"/>
          <p:cNvSpPr txBox="1"/>
          <p:nvPr/>
        </p:nvSpPr>
        <p:spPr>
          <a:xfrm>
            <a:off x="9265920" y="2743200"/>
            <a:ext cx="213360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867" dirty="0">
                <a:solidFill>
                  <a:srgbClr val="5A6E73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লাভ-লোকসান দুই-ই হতে পারে</a:t>
            </a:r>
            <a:endParaRPr lang="en-US" sz="1867" dirty="0"/>
          </a:p>
        </p:txBody>
      </p:sp>
      <p:sp>
        <p:nvSpPr>
          <p:cNvPr id="18" name="Shape 13"/>
          <p:cNvSpPr/>
          <p:nvPr/>
        </p:nvSpPr>
        <p:spPr>
          <a:xfrm>
            <a:off x="609600" y="3962400"/>
            <a:ext cx="3474720" cy="201168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4"/>
          <p:cNvSpPr/>
          <p:nvPr/>
        </p:nvSpPr>
        <p:spPr>
          <a:xfrm>
            <a:off x="792480" y="4511040"/>
            <a:ext cx="914400" cy="914400"/>
          </a:xfrm>
          <a:prstGeom prst="ellipse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648" y="4712208"/>
            <a:ext cx="512064" cy="512064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1828800" y="420624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000" b="1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বৈধ কাজ</a:t>
            </a:r>
            <a:endParaRPr lang="en-US" sz="2000" dirty="0"/>
          </a:p>
        </p:txBody>
      </p:sp>
      <p:sp>
        <p:nvSpPr>
          <p:cNvPr id="22" name="Text 16"/>
          <p:cNvSpPr txBox="1"/>
          <p:nvPr/>
        </p:nvSpPr>
        <p:spPr>
          <a:xfrm>
            <a:off x="1828800" y="4998720"/>
            <a:ext cx="213360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867" dirty="0">
                <a:solidFill>
                  <a:srgbClr val="5A6E73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আইনসম্মত হতে হবে</a:t>
            </a:r>
            <a:endParaRPr lang="en-US" sz="1867" dirty="0"/>
          </a:p>
        </p:txBody>
      </p:sp>
      <p:sp>
        <p:nvSpPr>
          <p:cNvPr id="23" name="Shape 17"/>
          <p:cNvSpPr/>
          <p:nvPr/>
        </p:nvSpPr>
        <p:spPr>
          <a:xfrm>
            <a:off x="4328160" y="3962400"/>
            <a:ext cx="3474720" cy="201168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4" name="Shape 18"/>
          <p:cNvSpPr/>
          <p:nvPr/>
        </p:nvSpPr>
        <p:spPr>
          <a:xfrm>
            <a:off x="4511040" y="4511040"/>
            <a:ext cx="914400" cy="914400"/>
          </a:xfrm>
          <a:prstGeom prst="ellipse">
            <a:avLst/>
          </a:prstGeom>
          <a:solidFill>
            <a:srgbClr val="1B7F8C"/>
          </a:solidFill>
          <a:ln w="12700">
            <a:solidFill>
              <a:srgbClr val="1B7F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2208" y="4712208"/>
            <a:ext cx="512064" cy="512064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5547360" y="420624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000" b="1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ধারাবাহিকতা</a:t>
            </a:r>
            <a:endParaRPr lang="en-US" sz="2000" dirty="0"/>
          </a:p>
        </p:txBody>
      </p:sp>
      <p:sp>
        <p:nvSpPr>
          <p:cNvPr id="27" name="Text 20"/>
          <p:cNvSpPr txBox="1"/>
          <p:nvPr/>
        </p:nvSpPr>
        <p:spPr>
          <a:xfrm>
            <a:off x="5547360" y="4998720"/>
            <a:ext cx="213360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867" dirty="0">
                <a:solidFill>
                  <a:srgbClr val="5A6E73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বারবার চলে</a:t>
            </a:r>
            <a:endParaRPr lang="en-US" sz="1867" dirty="0"/>
          </a:p>
        </p:txBody>
      </p:sp>
      <p:sp>
        <p:nvSpPr>
          <p:cNvPr id="28" name="Shape 21"/>
          <p:cNvSpPr/>
          <p:nvPr/>
        </p:nvSpPr>
        <p:spPr>
          <a:xfrm>
            <a:off x="8046720" y="3962400"/>
            <a:ext cx="3474720" cy="201168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2"/>
          <p:cNvSpPr/>
          <p:nvPr/>
        </p:nvSpPr>
        <p:spPr>
          <a:xfrm>
            <a:off x="8229600" y="4511040"/>
            <a:ext cx="914400" cy="914400"/>
          </a:xfrm>
          <a:prstGeom prst="ellipse">
            <a:avLst/>
          </a:prstGeom>
          <a:solidFill>
            <a:srgbClr val="F4A300"/>
          </a:solidFill>
          <a:ln w="12700">
            <a:solidFill>
              <a:srgbClr val="F4A3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0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30768" y="4712208"/>
            <a:ext cx="512064" cy="512064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9265920" y="420624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000" b="1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উপযোগ সৃষ্টি</a:t>
            </a:r>
            <a:endParaRPr lang="en-US" sz="2000" dirty="0"/>
          </a:p>
        </p:txBody>
      </p:sp>
      <p:sp>
        <p:nvSpPr>
          <p:cNvPr id="32" name="Text 24"/>
          <p:cNvSpPr txBox="1"/>
          <p:nvPr/>
        </p:nvSpPr>
        <p:spPr>
          <a:xfrm>
            <a:off x="9265920" y="4998720"/>
            <a:ext cx="213360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867" dirty="0">
                <a:solidFill>
                  <a:srgbClr val="5A6E73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পণ্যের মূল্য বাড়ে</a:t>
            </a:r>
            <a:endParaRPr lang="en-US" sz="186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365760"/>
            <a:ext cx="10972800" cy="975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733" b="1" dirty="0" err="1"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আজকের</a:t>
            </a:r>
            <a:r>
              <a:rPr lang="en-US" sz="3733" b="1" dirty="0">
                <a:latin typeface="Nirmala UI" pitchFamily="34" charset="0"/>
                <a:ea typeface="Nirmala UI" pitchFamily="34" charset="-122"/>
                <a:cs typeface="Nirmala UI" pitchFamily="34" charset="-120"/>
              </a:rPr>
              <a:t> </a:t>
            </a:r>
            <a:r>
              <a:rPr lang="en-US" sz="3733" b="1" dirty="0" err="1"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ক্লাশ</a:t>
            </a:r>
            <a:r>
              <a:rPr lang="en-US" sz="3733" b="1" dirty="0">
                <a:latin typeface="Nirmala UI" pitchFamily="34" charset="0"/>
                <a:ea typeface="Nirmala UI" pitchFamily="34" charset="-122"/>
                <a:cs typeface="Nirmala UI" pitchFamily="34" charset="-120"/>
              </a:rPr>
              <a:t> </a:t>
            </a:r>
            <a:r>
              <a:rPr lang="en-US" sz="3733" b="1" dirty="0" err="1"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শেষে</a:t>
            </a:r>
            <a:r>
              <a:rPr lang="en-US" sz="3733" b="1" dirty="0">
                <a:latin typeface="Nirmala UI" pitchFamily="34" charset="0"/>
                <a:ea typeface="Nirmala UI" pitchFamily="34" charset="-122"/>
                <a:cs typeface="Nirmala UI" pitchFamily="34" charset="-120"/>
              </a:rPr>
              <a:t> </a:t>
            </a:r>
            <a:r>
              <a:rPr lang="en-US" sz="3733" b="1" dirty="0" err="1"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তোমরা</a:t>
            </a:r>
            <a:r>
              <a:rPr lang="en-US" sz="3733" b="1" dirty="0">
                <a:latin typeface="Nirmala UI" pitchFamily="34" charset="0"/>
                <a:ea typeface="Nirmala UI" pitchFamily="34" charset="-122"/>
                <a:cs typeface="Nirmala UI" pitchFamily="34" charset="-120"/>
              </a:rPr>
              <a:t> </a:t>
            </a:r>
            <a:r>
              <a:rPr lang="en-US" sz="3733" b="1" dirty="0" err="1"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শিখতে</a:t>
            </a:r>
            <a:r>
              <a:rPr lang="en-US" sz="3733" b="1" dirty="0">
                <a:latin typeface="Nirmala UI" pitchFamily="34" charset="0"/>
                <a:ea typeface="Nirmala UI" pitchFamily="34" charset="-122"/>
                <a:cs typeface="Nirmala UI" pitchFamily="34" charset="-120"/>
              </a:rPr>
              <a:t> </a:t>
            </a:r>
            <a:r>
              <a:rPr lang="en-US" sz="3733" b="1" dirty="0" err="1"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পারবে</a:t>
            </a:r>
            <a:r>
              <a:rPr lang="en-US" sz="3733" b="1" dirty="0">
                <a:latin typeface="Nirmala UI" pitchFamily="34" charset="0"/>
                <a:ea typeface="Nirmala UI" pitchFamily="34" charset="-122"/>
                <a:cs typeface="Nirmala UI" pitchFamily="34" charset="-120"/>
              </a:rPr>
              <a:t>…….</a:t>
            </a:r>
            <a:endParaRPr lang="en-US" sz="3733" dirty="0"/>
          </a:p>
        </p:txBody>
      </p:sp>
      <p:sp>
        <p:nvSpPr>
          <p:cNvPr id="3" name="Shape 1"/>
          <p:cNvSpPr/>
          <p:nvPr/>
        </p:nvSpPr>
        <p:spPr>
          <a:xfrm>
            <a:off x="609600" y="1706880"/>
            <a:ext cx="5364480" cy="188976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853440" y="2133600"/>
            <a:ext cx="1036320" cy="1036320"/>
          </a:xfrm>
          <a:prstGeom prst="ellipse">
            <a:avLst/>
          </a:prstGeom>
          <a:solidFill>
            <a:srgbClr val="1B7F8C"/>
          </a:solidFill>
          <a:ln w="12700">
            <a:solidFill>
              <a:srgbClr val="1B7F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431" y="2361591"/>
            <a:ext cx="580339" cy="580339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2133600" y="1950720"/>
            <a:ext cx="3657600" cy="1402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33" b="1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ব্যবসায়ের ধারণা ও উৎপত্তি বর্ণনা করতে</a:t>
            </a:r>
            <a:endParaRPr lang="en-US" sz="2133" dirty="0"/>
          </a:p>
        </p:txBody>
      </p:sp>
      <p:sp>
        <p:nvSpPr>
          <p:cNvPr id="7" name="Shape 4"/>
          <p:cNvSpPr/>
          <p:nvPr/>
        </p:nvSpPr>
        <p:spPr>
          <a:xfrm>
            <a:off x="6217920" y="1706880"/>
            <a:ext cx="5364480" cy="188976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6461760" y="2133600"/>
            <a:ext cx="1036320" cy="1036320"/>
          </a:xfrm>
          <a:prstGeom prst="ellipse">
            <a:avLst/>
          </a:prstGeom>
          <a:solidFill>
            <a:srgbClr val="E4572E"/>
          </a:solidFill>
          <a:ln w="12700">
            <a:solidFill>
              <a:srgbClr val="E457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9751" y="2361591"/>
            <a:ext cx="580339" cy="580339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741920" y="1950720"/>
            <a:ext cx="3657600" cy="1402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33" b="1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ব্যবসায়ের বৈশিষ্ট্য ব্যাখ্যা করতে</a:t>
            </a:r>
            <a:endParaRPr lang="en-US" sz="2133" dirty="0"/>
          </a:p>
        </p:txBody>
      </p:sp>
      <p:sp>
        <p:nvSpPr>
          <p:cNvPr id="11" name="Shape 7"/>
          <p:cNvSpPr/>
          <p:nvPr/>
        </p:nvSpPr>
        <p:spPr>
          <a:xfrm>
            <a:off x="609600" y="3901440"/>
            <a:ext cx="5364480" cy="188976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8"/>
          <p:cNvSpPr/>
          <p:nvPr/>
        </p:nvSpPr>
        <p:spPr>
          <a:xfrm>
            <a:off x="853440" y="4328160"/>
            <a:ext cx="1036320" cy="1036320"/>
          </a:xfrm>
          <a:prstGeom prst="ellipse">
            <a:avLst/>
          </a:prstGeom>
          <a:solidFill>
            <a:srgbClr val="F4A300"/>
          </a:solidFill>
          <a:ln w="12700">
            <a:solidFill>
              <a:srgbClr val="F4A3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431" y="4556151"/>
            <a:ext cx="580339" cy="580339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2133600" y="4145280"/>
            <a:ext cx="3657600" cy="1402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33" b="1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শিল্পের পাঁচ প্রকারভেদ উদাহরণসহ বলতে</a:t>
            </a:r>
            <a:endParaRPr lang="en-US" sz="2133" dirty="0"/>
          </a:p>
        </p:txBody>
      </p:sp>
      <p:sp>
        <p:nvSpPr>
          <p:cNvPr id="15" name="Shape 10"/>
          <p:cNvSpPr/>
          <p:nvPr/>
        </p:nvSpPr>
        <p:spPr>
          <a:xfrm>
            <a:off x="6217920" y="3901440"/>
            <a:ext cx="5364480" cy="188976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1"/>
          <p:cNvSpPr/>
          <p:nvPr/>
        </p:nvSpPr>
        <p:spPr>
          <a:xfrm>
            <a:off x="6461760" y="4328160"/>
            <a:ext cx="1036320" cy="1036320"/>
          </a:xfrm>
          <a:prstGeom prst="ellipse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89751" y="4556151"/>
            <a:ext cx="580339" cy="580339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7741920" y="4145280"/>
            <a:ext cx="3657600" cy="1402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33" b="1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বাণিজ্যের ধারণা ও সহায়ক কাজ ব্যাখ্যা করতে</a:t>
            </a:r>
            <a:endParaRPr lang="en-US" sz="213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365760"/>
            <a:ext cx="10972800" cy="975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267" b="1" dirty="0"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ব্যবসায়ের উৎপত্তি</a:t>
            </a:r>
            <a:endParaRPr lang="en-US" sz="4267" dirty="0"/>
          </a:p>
        </p:txBody>
      </p:sp>
      <p:sp>
        <p:nvSpPr>
          <p:cNvPr id="3" name="Shape 1"/>
          <p:cNvSpPr/>
          <p:nvPr/>
        </p:nvSpPr>
        <p:spPr>
          <a:xfrm>
            <a:off x="609600" y="1950720"/>
            <a:ext cx="2438400" cy="26822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1219200" y="2194560"/>
            <a:ext cx="1219200" cy="1219200"/>
          </a:xfrm>
          <a:prstGeom prst="ellipse">
            <a:avLst/>
          </a:prstGeom>
          <a:solidFill>
            <a:srgbClr val="1B7F8C"/>
          </a:solidFill>
          <a:ln w="12700">
            <a:solidFill>
              <a:srgbClr val="1B7F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7424" y="2462784"/>
            <a:ext cx="682752" cy="68275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3657600"/>
            <a:ext cx="219456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2133" b="1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অভাববোধ</a:t>
            </a:r>
            <a:endParaRPr lang="en-US" sz="2133" dirty="0"/>
          </a:p>
        </p:txBody>
      </p:sp>
      <p:sp>
        <p:nvSpPr>
          <p:cNvPr id="7" name="Text 4"/>
          <p:cNvSpPr txBox="1"/>
          <p:nvPr/>
        </p:nvSpPr>
        <p:spPr>
          <a:xfrm>
            <a:off x="3048000" y="2926080"/>
            <a:ext cx="36576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400" dirty="0">
                <a:solidFill>
                  <a:srgbClr val="5A6E73"/>
                </a:solidFill>
              </a:rPr>
              <a:t>➜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3413760" y="1950720"/>
            <a:ext cx="2438400" cy="26822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4023360" y="2194560"/>
            <a:ext cx="1219200" cy="1219200"/>
          </a:xfrm>
          <a:prstGeom prst="ellipse">
            <a:avLst/>
          </a:prstGeom>
          <a:solidFill>
            <a:srgbClr val="F4A300"/>
          </a:solidFill>
          <a:ln w="12700">
            <a:solidFill>
              <a:srgbClr val="F4A3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1584" y="2462784"/>
            <a:ext cx="682752" cy="68275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3535680" y="3657600"/>
            <a:ext cx="219456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2133" b="1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উপার্জনের চেষ্টা</a:t>
            </a:r>
            <a:endParaRPr lang="en-US" sz="2133" dirty="0"/>
          </a:p>
        </p:txBody>
      </p:sp>
      <p:sp>
        <p:nvSpPr>
          <p:cNvPr id="12" name="Text 8"/>
          <p:cNvSpPr txBox="1"/>
          <p:nvPr/>
        </p:nvSpPr>
        <p:spPr>
          <a:xfrm>
            <a:off x="5852160" y="2926080"/>
            <a:ext cx="36576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400" dirty="0">
                <a:solidFill>
                  <a:srgbClr val="5A6E73"/>
                </a:solidFill>
              </a:rPr>
              <a:t>➜</a:t>
            </a:r>
            <a:endParaRPr lang="en-US" sz="2400" dirty="0"/>
          </a:p>
        </p:txBody>
      </p:sp>
      <p:sp>
        <p:nvSpPr>
          <p:cNvPr id="13" name="Shape 9"/>
          <p:cNvSpPr/>
          <p:nvPr/>
        </p:nvSpPr>
        <p:spPr>
          <a:xfrm>
            <a:off x="6217920" y="1950720"/>
            <a:ext cx="2438400" cy="26822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0"/>
          <p:cNvSpPr/>
          <p:nvPr/>
        </p:nvSpPr>
        <p:spPr>
          <a:xfrm>
            <a:off x="6827520" y="2194560"/>
            <a:ext cx="1219200" cy="1219200"/>
          </a:xfrm>
          <a:prstGeom prst="ellipse">
            <a:avLst/>
          </a:prstGeom>
          <a:solidFill>
            <a:srgbClr val="E4572E"/>
          </a:solidFill>
          <a:ln w="12700">
            <a:solidFill>
              <a:srgbClr val="E457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5744" y="2462784"/>
            <a:ext cx="682752" cy="682752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339840" y="3657600"/>
            <a:ext cx="219456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2133" b="1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অর্থনৈতিক কর্মকাণ্ড</a:t>
            </a:r>
            <a:endParaRPr lang="en-US" sz="2133" dirty="0"/>
          </a:p>
        </p:txBody>
      </p:sp>
      <p:sp>
        <p:nvSpPr>
          <p:cNvPr id="17" name="Text 12"/>
          <p:cNvSpPr txBox="1"/>
          <p:nvPr/>
        </p:nvSpPr>
        <p:spPr>
          <a:xfrm>
            <a:off x="8656320" y="2926080"/>
            <a:ext cx="36576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400" dirty="0">
                <a:solidFill>
                  <a:srgbClr val="5A6E73"/>
                </a:solidFill>
              </a:rPr>
              <a:t>➜</a:t>
            </a:r>
            <a:endParaRPr lang="en-US" sz="2400" dirty="0"/>
          </a:p>
        </p:txBody>
      </p:sp>
      <p:sp>
        <p:nvSpPr>
          <p:cNvPr id="18" name="Shape 13"/>
          <p:cNvSpPr/>
          <p:nvPr/>
        </p:nvSpPr>
        <p:spPr>
          <a:xfrm>
            <a:off x="9022080" y="1950720"/>
            <a:ext cx="2438400" cy="26822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4"/>
          <p:cNvSpPr/>
          <p:nvPr/>
        </p:nvSpPr>
        <p:spPr>
          <a:xfrm>
            <a:off x="9631680" y="2194560"/>
            <a:ext cx="1219200" cy="1219200"/>
          </a:xfrm>
          <a:prstGeom prst="ellipse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99904" y="2462784"/>
            <a:ext cx="682752" cy="682752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9144000" y="3657600"/>
            <a:ext cx="219456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2133" b="1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লেনদেন</a:t>
            </a:r>
            <a:endParaRPr lang="en-US" sz="2133" dirty="0"/>
          </a:p>
        </p:txBody>
      </p:sp>
      <p:sp>
        <p:nvSpPr>
          <p:cNvPr id="22" name="Shape 16"/>
          <p:cNvSpPr/>
          <p:nvPr/>
        </p:nvSpPr>
        <p:spPr>
          <a:xfrm>
            <a:off x="609600" y="4998720"/>
            <a:ext cx="10972800" cy="109728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Text 17"/>
          <p:cNvSpPr txBox="1"/>
          <p:nvPr/>
        </p:nvSpPr>
        <p:spPr>
          <a:xfrm>
            <a:off x="914400" y="5120640"/>
            <a:ext cx="1036320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ব্যবসায়ের উৎপত্তির মূলে ছিল মানুষের অভাববোধ। অভাব পূরণের জন্যই অর্থনৈতিক কর্মকাণ্ড ও লেনদেন শুরু হয়।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365760"/>
            <a:ext cx="10972800" cy="975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267" b="1" dirty="0"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ব্যবসায় কী?</a:t>
            </a:r>
            <a:endParaRPr lang="en-US" sz="4267" dirty="0"/>
          </a:p>
        </p:txBody>
      </p:sp>
      <p:sp>
        <p:nvSpPr>
          <p:cNvPr id="3" name="Shape 1"/>
          <p:cNvSpPr/>
          <p:nvPr/>
        </p:nvSpPr>
        <p:spPr>
          <a:xfrm>
            <a:off x="609600" y="1706880"/>
            <a:ext cx="10972800" cy="1645920"/>
          </a:xfrm>
          <a:prstGeom prst="roundRect">
            <a:avLst>
              <a:gd name="adj" fmla="val 8889"/>
            </a:avLst>
          </a:prstGeom>
          <a:solidFill>
            <a:srgbClr val="0B3C49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914400" y="1828800"/>
            <a:ext cx="10363200" cy="1402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667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মুনাফা অর্জনের উদ্দেশ্যে পণ্য ও সেবার উৎপাদন, ক্রয়-বিক্রয় ও বিতরণ সংক্রান্ত বৈধ অর্থনৈতিক কর্মকাণ্ডই ব্যবসায়।</a:t>
            </a:r>
            <a:endParaRPr lang="en-US" sz="2667" dirty="0"/>
          </a:p>
        </p:txBody>
      </p:sp>
      <p:sp>
        <p:nvSpPr>
          <p:cNvPr id="5" name="Shape 3"/>
          <p:cNvSpPr/>
          <p:nvPr/>
        </p:nvSpPr>
        <p:spPr>
          <a:xfrm>
            <a:off x="609600" y="3779520"/>
            <a:ext cx="2438400" cy="219456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341120" y="3962400"/>
            <a:ext cx="975360" cy="975360"/>
          </a:xfrm>
          <a:prstGeom prst="ellipse">
            <a:avLst/>
          </a:prstGeom>
          <a:solidFill>
            <a:srgbClr val="F4A300"/>
          </a:solidFill>
          <a:ln w="12700">
            <a:solidFill>
              <a:srgbClr val="F4A3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5700" y="4176980"/>
            <a:ext cx="546201" cy="546201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731520" y="5120640"/>
            <a:ext cx="219456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2133" b="1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মুনাফা</a:t>
            </a:r>
            <a:endParaRPr lang="en-US" sz="2133" dirty="0"/>
          </a:p>
        </p:txBody>
      </p:sp>
      <p:sp>
        <p:nvSpPr>
          <p:cNvPr id="9" name="Shape 6"/>
          <p:cNvSpPr/>
          <p:nvPr/>
        </p:nvSpPr>
        <p:spPr>
          <a:xfrm>
            <a:off x="3413760" y="3779520"/>
            <a:ext cx="2438400" cy="219456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4145280" y="3962400"/>
            <a:ext cx="975360" cy="975360"/>
          </a:xfrm>
          <a:prstGeom prst="ellipse">
            <a:avLst/>
          </a:prstGeom>
          <a:solidFill>
            <a:srgbClr val="1B7F8C"/>
          </a:solidFill>
          <a:ln w="12700">
            <a:solidFill>
              <a:srgbClr val="1B7F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9860" y="4176980"/>
            <a:ext cx="546201" cy="546201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535680" y="5120640"/>
            <a:ext cx="219456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2133" b="1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পণ্য ও সেবা</a:t>
            </a:r>
            <a:endParaRPr lang="en-US" sz="2133" dirty="0"/>
          </a:p>
        </p:txBody>
      </p:sp>
      <p:sp>
        <p:nvSpPr>
          <p:cNvPr id="13" name="Shape 9"/>
          <p:cNvSpPr/>
          <p:nvPr/>
        </p:nvSpPr>
        <p:spPr>
          <a:xfrm>
            <a:off x="6217920" y="3779520"/>
            <a:ext cx="2438400" cy="219456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0"/>
          <p:cNvSpPr/>
          <p:nvPr/>
        </p:nvSpPr>
        <p:spPr>
          <a:xfrm>
            <a:off x="6949440" y="3962400"/>
            <a:ext cx="975360" cy="975360"/>
          </a:xfrm>
          <a:prstGeom prst="ellipse">
            <a:avLst/>
          </a:prstGeom>
          <a:solidFill>
            <a:srgbClr val="E4572E"/>
          </a:solidFill>
          <a:ln w="12700">
            <a:solidFill>
              <a:srgbClr val="E457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4020" y="4176980"/>
            <a:ext cx="546201" cy="546201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339840" y="5120640"/>
            <a:ext cx="219456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2133" b="1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ক্রয়-বিক্রয়</a:t>
            </a:r>
            <a:endParaRPr lang="en-US" sz="2133" dirty="0"/>
          </a:p>
        </p:txBody>
      </p:sp>
      <p:sp>
        <p:nvSpPr>
          <p:cNvPr id="17" name="Shape 12"/>
          <p:cNvSpPr/>
          <p:nvPr/>
        </p:nvSpPr>
        <p:spPr>
          <a:xfrm>
            <a:off x="9022080" y="3779520"/>
            <a:ext cx="2438400" cy="219456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3"/>
          <p:cNvSpPr/>
          <p:nvPr/>
        </p:nvSpPr>
        <p:spPr>
          <a:xfrm>
            <a:off x="9753600" y="3962400"/>
            <a:ext cx="975360" cy="975360"/>
          </a:xfrm>
          <a:prstGeom prst="ellipse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68180" y="4176980"/>
            <a:ext cx="546201" cy="546201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9144000" y="5120640"/>
            <a:ext cx="219456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2133" b="1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বৈধতা</a:t>
            </a:r>
            <a:endParaRPr lang="en-US" sz="213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365760"/>
            <a:ext cx="10972800" cy="975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267" b="1" dirty="0"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ব্যবসায়ের প্রকারভেদ: এক নজরে</a:t>
            </a:r>
            <a:endParaRPr lang="en-US" sz="4267" dirty="0"/>
          </a:p>
        </p:txBody>
      </p:sp>
      <p:sp>
        <p:nvSpPr>
          <p:cNvPr id="3" name="Shape 1"/>
          <p:cNvSpPr/>
          <p:nvPr/>
        </p:nvSpPr>
        <p:spPr>
          <a:xfrm>
            <a:off x="4267200" y="1584960"/>
            <a:ext cx="3657600" cy="975360"/>
          </a:xfrm>
          <a:prstGeom prst="roundRect">
            <a:avLst>
              <a:gd name="adj" fmla="val 15000"/>
            </a:avLst>
          </a:prstGeom>
          <a:solidFill>
            <a:srgbClr val="0B3C49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4267200" y="1584960"/>
            <a:ext cx="3657600" cy="975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933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ব্যবসায়</a:t>
            </a:r>
            <a:endParaRPr lang="en-US" sz="2933" dirty="0"/>
          </a:p>
        </p:txBody>
      </p:sp>
      <p:sp>
        <p:nvSpPr>
          <p:cNvPr id="5" name="Shape 3"/>
          <p:cNvSpPr/>
          <p:nvPr/>
        </p:nvSpPr>
        <p:spPr>
          <a:xfrm>
            <a:off x="609600" y="3048000"/>
            <a:ext cx="3474720" cy="3048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706880" y="3230880"/>
            <a:ext cx="1219200" cy="1219200"/>
          </a:xfrm>
          <a:prstGeom prst="ellipse">
            <a:avLst/>
          </a:prstGeom>
          <a:solidFill>
            <a:srgbClr val="1B7F8C"/>
          </a:solidFill>
          <a:ln w="12700">
            <a:solidFill>
              <a:srgbClr val="1B7F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5104" y="3499104"/>
            <a:ext cx="682752" cy="682752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731520" y="4632960"/>
            <a:ext cx="323088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2933" b="1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শিল্প</a:t>
            </a:r>
            <a:endParaRPr lang="en-US" sz="2933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5242560"/>
            <a:ext cx="3230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867" dirty="0">
                <a:solidFill>
                  <a:srgbClr val="5A6E73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পণ্য উৎপাদনের বাহন</a:t>
            </a:r>
            <a:endParaRPr lang="en-US" sz="1867" dirty="0"/>
          </a:p>
        </p:txBody>
      </p:sp>
      <p:sp>
        <p:nvSpPr>
          <p:cNvPr id="10" name="Shape 7"/>
          <p:cNvSpPr/>
          <p:nvPr/>
        </p:nvSpPr>
        <p:spPr>
          <a:xfrm>
            <a:off x="4328160" y="3048000"/>
            <a:ext cx="3474720" cy="3048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5425440" y="3230880"/>
            <a:ext cx="1219200" cy="1219200"/>
          </a:xfrm>
          <a:prstGeom prst="ellipse">
            <a:avLst/>
          </a:prstGeom>
          <a:solidFill>
            <a:srgbClr val="F4A300"/>
          </a:solidFill>
          <a:ln w="12700">
            <a:solidFill>
              <a:srgbClr val="F4A3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3664" y="3499104"/>
            <a:ext cx="682752" cy="682752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450080" y="4632960"/>
            <a:ext cx="323088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2933" b="1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বাণিজ্য</a:t>
            </a:r>
            <a:endParaRPr lang="en-US" sz="2933" dirty="0"/>
          </a:p>
        </p:txBody>
      </p:sp>
      <p:sp>
        <p:nvSpPr>
          <p:cNvPr id="14" name="Text 10"/>
          <p:cNvSpPr txBox="1"/>
          <p:nvPr/>
        </p:nvSpPr>
        <p:spPr>
          <a:xfrm>
            <a:off x="4450080" y="5242560"/>
            <a:ext cx="3230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867" dirty="0">
                <a:solidFill>
                  <a:srgbClr val="5A6E73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পণ্য বণ্টনকারী শাখা</a:t>
            </a:r>
            <a:endParaRPr lang="en-US" sz="1867" dirty="0"/>
          </a:p>
        </p:txBody>
      </p:sp>
      <p:sp>
        <p:nvSpPr>
          <p:cNvPr id="15" name="Shape 11"/>
          <p:cNvSpPr/>
          <p:nvPr/>
        </p:nvSpPr>
        <p:spPr>
          <a:xfrm>
            <a:off x="8046720" y="3048000"/>
            <a:ext cx="3474720" cy="3048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2"/>
          <p:cNvSpPr/>
          <p:nvPr/>
        </p:nvSpPr>
        <p:spPr>
          <a:xfrm>
            <a:off x="9144000" y="3230880"/>
            <a:ext cx="1219200" cy="1219200"/>
          </a:xfrm>
          <a:prstGeom prst="ellipse">
            <a:avLst/>
          </a:prstGeom>
          <a:solidFill>
            <a:srgbClr val="E4572E"/>
          </a:solidFill>
          <a:ln w="12700">
            <a:solidFill>
              <a:srgbClr val="E457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2224" y="3499104"/>
            <a:ext cx="682752" cy="682752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8168640" y="4632960"/>
            <a:ext cx="323088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2933" b="1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সেবা</a:t>
            </a:r>
            <a:endParaRPr lang="en-US" sz="2933" dirty="0"/>
          </a:p>
        </p:txBody>
      </p:sp>
      <p:sp>
        <p:nvSpPr>
          <p:cNvPr id="19" name="Text 14"/>
          <p:cNvSpPr txBox="1"/>
          <p:nvPr/>
        </p:nvSpPr>
        <p:spPr>
          <a:xfrm>
            <a:off x="8168640" y="5242560"/>
            <a:ext cx="3230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867" dirty="0">
                <a:solidFill>
                  <a:srgbClr val="5A6E73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জীবনযাত্রা সহজ করে</a:t>
            </a:r>
            <a:endParaRPr lang="en-US" sz="186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365760"/>
            <a:ext cx="10972800" cy="975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267" b="1" dirty="0"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শিল্পের পাঁচ প্রকার</a:t>
            </a:r>
            <a:endParaRPr lang="en-US" sz="4267" dirty="0"/>
          </a:p>
        </p:txBody>
      </p:sp>
      <p:sp>
        <p:nvSpPr>
          <p:cNvPr id="3" name="Text 1"/>
          <p:cNvSpPr txBox="1"/>
          <p:nvPr/>
        </p:nvSpPr>
        <p:spPr>
          <a:xfrm>
            <a:off x="609600" y="140208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867" dirty="0"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যে প্রক্রিয়ায় প্রাকৃতিক সম্পদ আহরণ, কাঁচামালে রূপদান ও প্রক্রিয়াজাত করে মানুষের ব্যবহার-উপযোগী পণ্য তৈরি হয়, তাই শিল্প।</a:t>
            </a:r>
            <a:endParaRPr lang="en-US" sz="1867" dirty="0"/>
          </a:p>
        </p:txBody>
      </p:sp>
      <p:sp>
        <p:nvSpPr>
          <p:cNvPr id="4" name="Shape 2"/>
          <p:cNvSpPr/>
          <p:nvPr/>
        </p:nvSpPr>
        <p:spPr>
          <a:xfrm>
            <a:off x="609600" y="2499360"/>
            <a:ext cx="2072640" cy="359664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097280" y="2682240"/>
            <a:ext cx="1097280" cy="1097280"/>
          </a:xfrm>
          <a:prstGeom prst="ellipse">
            <a:avLst/>
          </a:prstGeom>
          <a:solidFill>
            <a:srgbClr val="1B7F8C"/>
          </a:solidFill>
          <a:ln w="12700">
            <a:solidFill>
              <a:srgbClr val="1B7F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8682" y="2923642"/>
            <a:ext cx="614477" cy="614477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70560" y="3901440"/>
            <a:ext cx="19507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2133" b="1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প্রজনন</a:t>
            </a:r>
            <a:endParaRPr lang="en-US" sz="2133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4572000"/>
            <a:ext cx="1828800" cy="1341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867" dirty="0">
                <a:solidFill>
                  <a:srgbClr val="5A6E73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নার্সারি, হ্যাচারি</a:t>
            </a:r>
            <a:endParaRPr lang="en-US" sz="1867" dirty="0"/>
          </a:p>
        </p:txBody>
      </p:sp>
      <p:sp>
        <p:nvSpPr>
          <p:cNvPr id="9" name="Shape 6"/>
          <p:cNvSpPr/>
          <p:nvPr/>
        </p:nvSpPr>
        <p:spPr>
          <a:xfrm>
            <a:off x="2828544" y="2499360"/>
            <a:ext cx="2072640" cy="359664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3316224" y="2682240"/>
            <a:ext cx="1097280" cy="1097280"/>
          </a:xfrm>
          <a:prstGeom prst="ellipse">
            <a:avLst/>
          </a:prstGeom>
          <a:solidFill>
            <a:srgbClr val="F4A300"/>
          </a:solidFill>
          <a:ln w="12700">
            <a:solidFill>
              <a:srgbClr val="F4A3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7626" y="2923642"/>
            <a:ext cx="614477" cy="614477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2889504" y="3901440"/>
            <a:ext cx="19507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2133" b="1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নিষ্কাশন</a:t>
            </a:r>
            <a:endParaRPr lang="en-US" sz="2133" dirty="0"/>
          </a:p>
        </p:txBody>
      </p:sp>
      <p:sp>
        <p:nvSpPr>
          <p:cNvPr id="13" name="Text 9"/>
          <p:cNvSpPr txBox="1"/>
          <p:nvPr/>
        </p:nvSpPr>
        <p:spPr>
          <a:xfrm>
            <a:off x="2950464" y="4572000"/>
            <a:ext cx="1828800" cy="1341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867" dirty="0">
                <a:solidFill>
                  <a:srgbClr val="5A6E73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খনিজ শিল্প</a:t>
            </a:r>
            <a:endParaRPr lang="en-US" sz="1867" dirty="0"/>
          </a:p>
        </p:txBody>
      </p:sp>
      <p:sp>
        <p:nvSpPr>
          <p:cNvPr id="14" name="Shape 10"/>
          <p:cNvSpPr/>
          <p:nvPr/>
        </p:nvSpPr>
        <p:spPr>
          <a:xfrm>
            <a:off x="5047488" y="2499360"/>
            <a:ext cx="2072640" cy="359664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5535168" y="2682240"/>
            <a:ext cx="1097280" cy="1097280"/>
          </a:xfrm>
          <a:prstGeom prst="ellipse">
            <a:avLst/>
          </a:prstGeom>
          <a:solidFill>
            <a:srgbClr val="E4572E"/>
          </a:solidFill>
          <a:ln w="12700">
            <a:solidFill>
              <a:srgbClr val="E457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6570" y="2923642"/>
            <a:ext cx="614477" cy="614477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5108448" y="3901440"/>
            <a:ext cx="19507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2133" b="1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নির্মাণ</a:t>
            </a:r>
            <a:endParaRPr lang="en-US" sz="2133" dirty="0"/>
          </a:p>
        </p:txBody>
      </p:sp>
      <p:sp>
        <p:nvSpPr>
          <p:cNvPr id="18" name="Text 13"/>
          <p:cNvSpPr txBox="1"/>
          <p:nvPr/>
        </p:nvSpPr>
        <p:spPr>
          <a:xfrm>
            <a:off x="5169408" y="4572000"/>
            <a:ext cx="1828800" cy="1341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867" dirty="0">
                <a:solidFill>
                  <a:srgbClr val="5A6E73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রাস্তাঘাট, সেতু</a:t>
            </a:r>
            <a:endParaRPr lang="en-US" sz="1867" dirty="0"/>
          </a:p>
        </p:txBody>
      </p:sp>
      <p:sp>
        <p:nvSpPr>
          <p:cNvPr id="19" name="Shape 14"/>
          <p:cNvSpPr/>
          <p:nvPr/>
        </p:nvSpPr>
        <p:spPr>
          <a:xfrm>
            <a:off x="7266432" y="2499360"/>
            <a:ext cx="2072640" cy="359664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5"/>
          <p:cNvSpPr/>
          <p:nvPr/>
        </p:nvSpPr>
        <p:spPr>
          <a:xfrm>
            <a:off x="7754112" y="2682240"/>
            <a:ext cx="1097280" cy="1097280"/>
          </a:xfrm>
          <a:prstGeom prst="ellipse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95514" y="2923642"/>
            <a:ext cx="614477" cy="614477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7327392" y="3901440"/>
            <a:ext cx="19507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2133" b="1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উৎপাদন</a:t>
            </a:r>
            <a:endParaRPr lang="en-US" sz="2133" dirty="0"/>
          </a:p>
        </p:txBody>
      </p:sp>
      <p:sp>
        <p:nvSpPr>
          <p:cNvPr id="23" name="Text 17"/>
          <p:cNvSpPr txBox="1"/>
          <p:nvPr/>
        </p:nvSpPr>
        <p:spPr>
          <a:xfrm>
            <a:off x="7388352" y="4572000"/>
            <a:ext cx="1828800" cy="1341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867" dirty="0">
                <a:solidFill>
                  <a:srgbClr val="5A6E73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বস্ত্রশিল্প</a:t>
            </a:r>
            <a:endParaRPr lang="en-US" sz="1867" dirty="0"/>
          </a:p>
        </p:txBody>
      </p:sp>
      <p:sp>
        <p:nvSpPr>
          <p:cNvPr id="24" name="Shape 18"/>
          <p:cNvSpPr/>
          <p:nvPr/>
        </p:nvSpPr>
        <p:spPr>
          <a:xfrm>
            <a:off x="9485376" y="2499360"/>
            <a:ext cx="2072640" cy="359664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19"/>
          <p:cNvSpPr/>
          <p:nvPr/>
        </p:nvSpPr>
        <p:spPr>
          <a:xfrm>
            <a:off x="9973056" y="2682240"/>
            <a:ext cx="1097280" cy="1097280"/>
          </a:xfrm>
          <a:prstGeom prst="ellipse">
            <a:avLst/>
          </a:prstGeom>
          <a:solidFill>
            <a:srgbClr val="1B7F8C"/>
          </a:solidFill>
          <a:ln w="12700">
            <a:solidFill>
              <a:srgbClr val="1B7F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14458" y="2923642"/>
            <a:ext cx="614477" cy="614477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9546336" y="3901440"/>
            <a:ext cx="19507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2133" b="1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সেবা</a:t>
            </a:r>
            <a:endParaRPr lang="en-US" sz="2133" dirty="0"/>
          </a:p>
        </p:txBody>
      </p:sp>
      <p:sp>
        <p:nvSpPr>
          <p:cNvPr id="28" name="Text 21"/>
          <p:cNvSpPr txBox="1"/>
          <p:nvPr/>
        </p:nvSpPr>
        <p:spPr>
          <a:xfrm>
            <a:off x="9607296" y="4572000"/>
            <a:ext cx="1828800" cy="1341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867" dirty="0">
                <a:solidFill>
                  <a:srgbClr val="5A6E73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বিদ্যুৎ, ব্যাংকিং, স্বাস্থ্য</a:t>
            </a:r>
            <a:endParaRPr lang="en-US" sz="186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365760"/>
            <a:ext cx="10972800" cy="975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267" b="1" dirty="0" err="1"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প্রত্যেক</a:t>
            </a:r>
            <a:r>
              <a:rPr lang="en-US" sz="4267" b="1" dirty="0">
                <a:latin typeface="Nirmala UI" pitchFamily="34" charset="0"/>
                <a:ea typeface="Nirmala UI" pitchFamily="34" charset="-122"/>
                <a:cs typeface="Nirmala UI" pitchFamily="34" charset="-120"/>
              </a:rPr>
              <a:t> শিল্পের ৫টি উদাহরণ</a:t>
            </a:r>
            <a:endParaRPr lang="en-US" sz="4267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/>
        </p:nvGraphicFramePr>
        <p:xfrm>
          <a:off x="609600" y="1584960"/>
          <a:ext cx="10972800" cy="3657600"/>
        </p:xfrm>
        <a:graphic>
          <a:graphicData uri="http://schemas.openxmlformats.org/drawingml/2006/table">
            <a:tbl>
              <a:tblPr/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100" b="1" dirty="0">
                          <a:solidFill>
                            <a:srgbClr val="FFFFFF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প্রজনন</a:t>
                      </a:r>
                      <a:endParaRPr lang="en-US" sz="21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4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100" b="1" dirty="0">
                          <a:solidFill>
                            <a:srgbClr val="FFFFFF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নিষ্কাশন</a:t>
                      </a:r>
                      <a:endParaRPr lang="en-US" sz="21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4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100" b="1" dirty="0">
                          <a:solidFill>
                            <a:srgbClr val="FFFFFF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নির্মাণ</a:t>
                      </a:r>
                      <a:endParaRPr lang="en-US" sz="21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4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100" b="1" dirty="0">
                          <a:solidFill>
                            <a:srgbClr val="FFFFFF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উৎপাদন</a:t>
                      </a:r>
                      <a:endParaRPr lang="en-US" sz="21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4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100" b="1" dirty="0">
                          <a:solidFill>
                            <a:srgbClr val="FFFFFF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সেবামূলক</a:t>
                      </a:r>
                      <a:endParaRPr lang="en-US" sz="21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900" dirty="0">
                          <a:solidFill>
                            <a:srgbClr val="1B2B30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নার্সারি</a:t>
                      </a:r>
                      <a:endParaRPr lang="en-US" sz="19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900" dirty="0">
                          <a:solidFill>
                            <a:srgbClr val="1B2B30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খনিজশিল্প</a:t>
                      </a:r>
                      <a:endParaRPr lang="en-US" sz="19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900" dirty="0">
                          <a:solidFill>
                            <a:srgbClr val="1B2B30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রাস্তাঘাট</a:t>
                      </a:r>
                      <a:endParaRPr lang="en-US" sz="19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900" dirty="0">
                          <a:solidFill>
                            <a:srgbClr val="1B2B30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বস্ত্রশিল্প</a:t>
                      </a:r>
                      <a:endParaRPr lang="en-US" sz="19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900" dirty="0">
                          <a:solidFill>
                            <a:srgbClr val="1B2B30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বিদ্যুৎ</a:t>
                      </a:r>
                      <a:endParaRPr lang="en-US" sz="19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900" dirty="0">
                          <a:solidFill>
                            <a:srgbClr val="5A6E73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২.</a:t>
                      </a:r>
                      <a:endParaRPr lang="en-US" sz="19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900" dirty="0">
                          <a:solidFill>
                            <a:srgbClr val="5A6E73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২.</a:t>
                      </a:r>
                      <a:endParaRPr lang="en-US" sz="19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900" dirty="0">
                          <a:solidFill>
                            <a:srgbClr val="5A6E73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২.</a:t>
                      </a:r>
                      <a:endParaRPr lang="en-US" sz="19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900" dirty="0">
                          <a:solidFill>
                            <a:srgbClr val="5A6E73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২.</a:t>
                      </a:r>
                      <a:endParaRPr lang="en-US" sz="19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900" dirty="0">
                          <a:solidFill>
                            <a:srgbClr val="5A6E73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২.</a:t>
                      </a:r>
                      <a:endParaRPr lang="en-US" sz="19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900" dirty="0">
                          <a:solidFill>
                            <a:srgbClr val="5A6E73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৩.</a:t>
                      </a:r>
                      <a:endParaRPr lang="en-US" sz="19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900" dirty="0">
                          <a:solidFill>
                            <a:srgbClr val="5A6E73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৩.</a:t>
                      </a:r>
                      <a:endParaRPr lang="en-US" sz="19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900" dirty="0">
                          <a:solidFill>
                            <a:srgbClr val="5A6E73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৩.</a:t>
                      </a:r>
                      <a:endParaRPr lang="en-US" sz="19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900" dirty="0">
                          <a:solidFill>
                            <a:srgbClr val="5A6E73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৩.</a:t>
                      </a:r>
                      <a:endParaRPr lang="en-US" sz="19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900" dirty="0">
                          <a:solidFill>
                            <a:srgbClr val="5A6E73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৩.</a:t>
                      </a:r>
                      <a:endParaRPr lang="en-US" sz="19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900" dirty="0">
                          <a:solidFill>
                            <a:srgbClr val="5A6E73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৪.</a:t>
                      </a:r>
                      <a:endParaRPr lang="en-US" sz="19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900" dirty="0">
                          <a:solidFill>
                            <a:srgbClr val="5A6E73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৪.</a:t>
                      </a:r>
                      <a:endParaRPr lang="en-US" sz="19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900" dirty="0">
                          <a:solidFill>
                            <a:srgbClr val="5A6E73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৪.</a:t>
                      </a:r>
                      <a:endParaRPr lang="en-US" sz="19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900" dirty="0">
                          <a:solidFill>
                            <a:srgbClr val="5A6E73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৪.</a:t>
                      </a:r>
                      <a:endParaRPr lang="en-US" sz="19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900" dirty="0">
                          <a:solidFill>
                            <a:srgbClr val="5A6E73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৪.</a:t>
                      </a:r>
                      <a:endParaRPr lang="en-US" sz="19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900" dirty="0">
                          <a:solidFill>
                            <a:srgbClr val="5A6E73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৫.</a:t>
                      </a:r>
                      <a:endParaRPr lang="en-US" sz="19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900" dirty="0">
                          <a:solidFill>
                            <a:srgbClr val="5A6E73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৫.</a:t>
                      </a:r>
                      <a:endParaRPr lang="en-US" sz="19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900" dirty="0">
                          <a:solidFill>
                            <a:srgbClr val="5A6E73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৫.</a:t>
                      </a:r>
                      <a:endParaRPr lang="en-US" sz="19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900" dirty="0">
                          <a:solidFill>
                            <a:srgbClr val="5A6E73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৫.</a:t>
                      </a:r>
                      <a:endParaRPr lang="en-US" sz="19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900" dirty="0">
                          <a:solidFill>
                            <a:srgbClr val="5A6E73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৫.</a:t>
                      </a:r>
                      <a:endParaRPr lang="en-US" sz="19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609600" y="5486400"/>
            <a:ext cx="109728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2133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Think-Pair-Share: ১ মিনিট একা ভাবো ➜ ২ মিনিট জোড়ায় ➜ ২ মিনিট শেয়ার</a:t>
            </a:r>
            <a:endParaRPr lang="en-US" sz="2133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365760"/>
            <a:ext cx="10972800" cy="975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267" b="1" dirty="0"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বাণিজ্য (Commerce)</a:t>
            </a:r>
            <a:endParaRPr lang="en-US" sz="4267" dirty="0"/>
          </a:p>
        </p:txBody>
      </p:sp>
      <p:sp>
        <p:nvSpPr>
          <p:cNvPr id="3" name="Shape 1"/>
          <p:cNvSpPr/>
          <p:nvPr/>
        </p:nvSpPr>
        <p:spPr>
          <a:xfrm>
            <a:off x="609600" y="1584960"/>
            <a:ext cx="5242560" cy="4511040"/>
          </a:xfrm>
          <a:prstGeom prst="roundRect">
            <a:avLst>
              <a:gd name="adj" fmla="val 3243"/>
            </a:avLst>
          </a:prstGeom>
          <a:solidFill>
            <a:srgbClr val="0B3C49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914400" y="1828800"/>
            <a:ext cx="463296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000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ব্যবসায়ের পণ্য বা সেবা বণ্টনকারী শাখা।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উৎপাদকের কাছে কাঁচামাল এবং ভোক্তার কাছে পণ্য-সেবা পৌঁছানোর সব কার্যক্রমই বাণিজ্য।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আধুনিক কালে একে Business to Business (B2B)-ও বলা হয়।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6217920" y="1584960"/>
            <a:ext cx="536448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2400" b="1" dirty="0"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বাণিজ্যের সহায়ক (অঙ্গ)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217920" y="2194560"/>
            <a:ext cx="5364480" cy="670560"/>
          </a:xfrm>
          <a:prstGeom prst="roundRect">
            <a:avLst>
              <a:gd name="adj" fmla="val 21818"/>
            </a:avLst>
          </a:prstGeom>
          <a:solidFill>
            <a:srgbClr val="FFFFFF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6339840" y="2267712"/>
            <a:ext cx="524256" cy="524256"/>
          </a:xfrm>
          <a:prstGeom prst="ellipse">
            <a:avLst/>
          </a:prstGeom>
          <a:solidFill>
            <a:srgbClr val="1B7F8C"/>
          </a:solidFill>
          <a:ln w="12700">
            <a:solidFill>
              <a:srgbClr val="1B7F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5176" y="2383048"/>
            <a:ext cx="293584" cy="293584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7071360" y="2194560"/>
            <a:ext cx="4389120" cy="670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পরিবহন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217920" y="2974848"/>
            <a:ext cx="5364480" cy="670560"/>
          </a:xfrm>
          <a:prstGeom prst="roundRect">
            <a:avLst>
              <a:gd name="adj" fmla="val 21818"/>
            </a:avLst>
          </a:prstGeom>
          <a:solidFill>
            <a:srgbClr val="FFFFFF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6339840" y="3048000"/>
            <a:ext cx="524256" cy="524256"/>
          </a:xfrm>
          <a:prstGeom prst="ellipse">
            <a:avLst/>
          </a:prstGeom>
          <a:solidFill>
            <a:srgbClr val="F4A300"/>
          </a:solidFill>
          <a:ln w="12700">
            <a:solidFill>
              <a:srgbClr val="F4A3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5176" y="3163336"/>
            <a:ext cx="293584" cy="293584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7071360" y="2974848"/>
            <a:ext cx="4389120" cy="670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গুদামজাতকরণ</a:t>
            </a:r>
            <a:endParaRPr lang="en-US" sz="2000" dirty="0"/>
          </a:p>
        </p:txBody>
      </p:sp>
      <p:sp>
        <p:nvSpPr>
          <p:cNvPr id="14" name="Shape 10"/>
          <p:cNvSpPr/>
          <p:nvPr/>
        </p:nvSpPr>
        <p:spPr>
          <a:xfrm>
            <a:off x="6217920" y="3755136"/>
            <a:ext cx="5364480" cy="670560"/>
          </a:xfrm>
          <a:prstGeom prst="roundRect">
            <a:avLst>
              <a:gd name="adj" fmla="val 21818"/>
            </a:avLst>
          </a:prstGeom>
          <a:solidFill>
            <a:srgbClr val="FFFFFF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6339840" y="3828288"/>
            <a:ext cx="524256" cy="524256"/>
          </a:xfrm>
          <a:prstGeom prst="ellipse">
            <a:avLst/>
          </a:prstGeom>
          <a:solidFill>
            <a:srgbClr val="E4572E"/>
          </a:solidFill>
          <a:ln w="12700">
            <a:solidFill>
              <a:srgbClr val="E457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5176" y="3943624"/>
            <a:ext cx="293584" cy="293584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7071360" y="3755136"/>
            <a:ext cx="4389120" cy="670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ব্যাংকিং</a:t>
            </a:r>
            <a:endParaRPr lang="en-US" sz="2000" dirty="0"/>
          </a:p>
        </p:txBody>
      </p:sp>
      <p:sp>
        <p:nvSpPr>
          <p:cNvPr id="18" name="Shape 13"/>
          <p:cNvSpPr/>
          <p:nvPr/>
        </p:nvSpPr>
        <p:spPr>
          <a:xfrm>
            <a:off x="6217920" y="4535424"/>
            <a:ext cx="5364480" cy="670560"/>
          </a:xfrm>
          <a:prstGeom prst="roundRect">
            <a:avLst>
              <a:gd name="adj" fmla="val 21818"/>
            </a:avLst>
          </a:prstGeom>
          <a:solidFill>
            <a:srgbClr val="FFFFFF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4"/>
          <p:cNvSpPr/>
          <p:nvPr/>
        </p:nvSpPr>
        <p:spPr>
          <a:xfrm>
            <a:off x="6339840" y="4608576"/>
            <a:ext cx="524256" cy="524256"/>
          </a:xfrm>
          <a:prstGeom prst="ellipse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5176" y="4723912"/>
            <a:ext cx="293584" cy="293584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7071360" y="4535424"/>
            <a:ext cx="4389120" cy="670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বিমা</a:t>
            </a:r>
            <a:endParaRPr lang="en-US" sz="2000" dirty="0"/>
          </a:p>
        </p:txBody>
      </p:sp>
      <p:sp>
        <p:nvSpPr>
          <p:cNvPr id="22" name="Shape 16"/>
          <p:cNvSpPr/>
          <p:nvPr/>
        </p:nvSpPr>
        <p:spPr>
          <a:xfrm>
            <a:off x="6217920" y="5315712"/>
            <a:ext cx="5364480" cy="670560"/>
          </a:xfrm>
          <a:prstGeom prst="roundRect">
            <a:avLst>
              <a:gd name="adj" fmla="val 21818"/>
            </a:avLst>
          </a:prstGeom>
          <a:solidFill>
            <a:srgbClr val="FFFFFF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Shape 17"/>
          <p:cNvSpPr/>
          <p:nvPr/>
        </p:nvSpPr>
        <p:spPr>
          <a:xfrm>
            <a:off x="6339840" y="5388864"/>
            <a:ext cx="524256" cy="524256"/>
          </a:xfrm>
          <a:prstGeom prst="ellipse">
            <a:avLst/>
          </a:prstGeom>
          <a:solidFill>
            <a:srgbClr val="1B7F8C"/>
          </a:solidFill>
          <a:ln w="12700">
            <a:solidFill>
              <a:srgbClr val="1B7F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55176" y="5504200"/>
            <a:ext cx="293584" cy="293584"/>
          </a:xfrm>
          <a:prstGeom prst="rect">
            <a:avLst/>
          </a:prstGeom>
        </p:spPr>
      </p:pic>
      <p:sp>
        <p:nvSpPr>
          <p:cNvPr id="25" name="Text 18"/>
          <p:cNvSpPr txBox="1"/>
          <p:nvPr/>
        </p:nvSpPr>
        <p:spPr>
          <a:xfrm>
            <a:off x="7071360" y="5315712"/>
            <a:ext cx="4389120" cy="670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বিপণন ও বিজ্ঞাপন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365760"/>
            <a:ext cx="10972800" cy="975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267" b="1" dirty="0"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শিল্প বনাম বাণিজ্য বনাম সেবা</a:t>
            </a:r>
            <a:endParaRPr lang="en-US" sz="4267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/>
        </p:nvGraphicFramePr>
        <p:xfrm>
          <a:off x="609600" y="1706880"/>
          <a:ext cx="10972800" cy="3596640"/>
        </p:xfrm>
        <a:graphic>
          <a:graphicData uri="http://schemas.openxmlformats.org/drawingml/2006/table">
            <a:tbl>
              <a:tblPr/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6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26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26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705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100" b="1" dirty="0">
                          <a:solidFill>
                            <a:srgbClr val="FFFFFF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বিষয়</a:t>
                      </a:r>
                      <a:endParaRPr lang="en-US" sz="21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4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100" b="1" dirty="0">
                          <a:solidFill>
                            <a:srgbClr val="FFFFFF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শিল্প</a:t>
                      </a:r>
                      <a:endParaRPr lang="en-US" sz="21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4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100" b="1" dirty="0">
                          <a:solidFill>
                            <a:srgbClr val="FFFFFF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বাণিজ্য</a:t>
                      </a:r>
                      <a:endParaRPr lang="en-US" sz="21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4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100" b="1" dirty="0">
                          <a:solidFill>
                            <a:srgbClr val="FFFFFF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সেবা</a:t>
                      </a:r>
                      <a:endParaRPr lang="en-US" sz="21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53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900" dirty="0">
                          <a:solidFill>
                            <a:srgbClr val="1B2B30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কাজ</a:t>
                      </a:r>
                      <a:endParaRPr lang="en-US" sz="19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900" dirty="0">
                          <a:solidFill>
                            <a:srgbClr val="1B2B30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পণ্য তৈরি/আহরণ</a:t>
                      </a:r>
                      <a:endParaRPr lang="en-US" sz="19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900" dirty="0">
                          <a:solidFill>
                            <a:srgbClr val="1B2B30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পণ্য বণ্টন</a:t>
                      </a:r>
                      <a:endParaRPr lang="en-US" sz="19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900" dirty="0">
                          <a:solidFill>
                            <a:srgbClr val="1B2B30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সেবা প্রদান</a:t>
                      </a:r>
                      <a:endParaRPr lang="en-US" sz="19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53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900" dirty="0">
                          <a:solidFill>
                            <a:srgbClr val="1B2B30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উদাহরণ</a:t>
                      </a:r>
                      <a:endParaRPr lang="en-US" sz="19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900" dirty="0">
                          <a:solidFill>
                            <a:srgbClr val="1B2B30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বস্ত্রশিল্প</a:t>
                      </a:r>
                      <a:endParaRPr lang="en-US" sz="19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900" dirty="0">
                          <a:solidFill>
                            <a:srgbClr val="1B2B30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পাইকারি-খুচরা বিক্রয়</a:t>
                      </a:r>
                      <a:endParaRPr lang="en-US" sz="19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900" dirty="0">
                          <a:solidFill>
                            <a:srgbClr val="1B2B30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ব্যাংকিং, স্বাস্থ্য</a:t>
                      </a:r>
                      <a:endParaRPr lang="en-US" sz="19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53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900" dirty="0">
                          <a:solidFill>
                            <a:srgbClr val="1B2B30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ফল</a:t>
                      </a:r>
                      <a:endParaRPr lang="en-US" sz="19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F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900" dirty="0">
                          <a:solidFill>
                            <a:srgbClr val="1B2B30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উৎপাদিত পণ্য</a:t>
                      </a:r>
                      <a:endParaRPr lang="en-US" sz="19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900" dirty="0">
                          <a:solidFill>
                            <a:srgbClr val="1B2B30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ভোক্তার কাছে পণ্য</a:t>
                      </a:r>
                      <a:endParaRPr lang="en-US" sz="19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900" dirty="0">
                          <a:solidFill>
                            <a:srgbClr val="1B2B30"/>
                          </a:solidFill>
                          <a:latin typeface="Nirmala UI" pitchFamily="34" charset="0"/>
                          <a:ea typeface="Nirmala UI" pitchFamily="34" charset="-122"/>
                          <a:cs typeface="Nirmala UI" pitchFamily="34" charset="-120"/>
                        </a:rPr>
                        <a:t>জীবনযাত্রা সহজ</a:t>
                      </a:r>
                      <a:endParaRPr lang="en-US" sz="1900" dirty="0">
                        <a:latin typeface="Nirmala UI" charset="0"/>
                        <a:ea typeface="Nirmala UI" charset="0"/>
                        <a:cs typeface="Nirmala UI" charset="0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D0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365760"/>
            <a:ext cx="10972800" cy="975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267" b="1" dirty="0"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ভুল ধারণা ও সঠিক ধারণা</a:t>
            </a:r>
            <a:endParaRPr lang="en-US" sz="4267" dirty="0"/>
          </a:p>
        </p:txBody>
      </p:sp>
      <p:sp>
        <p:nvSpPr>
          <p:cNvPr id="3" name="Shape 1"/>
          <p:cNvSpPr/>
          <p:nvPr/>
        </p:nvSpPr>
        <p:spPr>
          <a:xfrm>
            <a:off x="609600" y="1645920"/>
            <a:ext cx="5120640" cy="1219200"/>
          </a:xfrm>
          <a:prstGeom prst="roundRect">
            <a:avLst>
              <a:gd name="adj" fmla="val 12000"/>
            </a:avLst>
          </a:prstGeom>
          <a:solidFill>
            <a:srgbClr val="FDECE6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096000" y="1645920"/>
            <a:ext cx="5486400" cy="1219200"/>
          </a:xfrm>
          <a:prstGeom prst="roundRect">
            <a:avLst>
              <a:gd name="adj" fmla="val 12000"/>
            </a:avLst>
          </a:prstGeom>
          <a:solidFill>
            <a:srgbClr val="E4F5EE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0" y="1914144"/>
            <a:ext cx="670560" cy="670560"/>
          </a:xfrm>
          <a:prstGeom prst="ellipse">
            <a:avLst/>
          </a:prstGeom>
          <a:solidFill>
            <a:srgbClr val="E4572E"/>
          </a:solidFill>
          <a:ln w="12700">
            <a:solidFill>
              <a:srgbClr val="E457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044" y="2061668"/>
            <a:ext cx="375513" cy="375513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6217920" y="1914144"/>
            <a:ext cx="670560" cy="670560"/>
          </a:xfrm>
          <a:prstGeom prst="ellipse">
            <a:avLst/>
          </a:prstGeom>
          <a:solidFill>
            <a:srgbClr val="2E9E6B"/>
          </a:solidFill>
          <a:ln w="12700">
            <a:solidFill>
              <a:srgbClr val="2E9E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5444" y="2061668"/>
            <a:ext cx="375513" cy="375513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584960" y="1645920"/>
            <a:ext cx="4023360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b="1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শুধু দোকানদারি করাই ব্যবসায়।</a:t>
            </a:r>
            <a:endParaRPr lang="en-US" sz="1867" dirty="0"/>
          </a:p>
        </p:txBody>
      </p:sp>
      <p:sp>
        <p:nvSpPr>
          <p:cNvPr id="10" name="Text 6"/>
          <p:cNvSpPr txBox="1"/>
          <p:nvPr/>
        </p:nvSpPr>
        <p:spPr>
          <a:xfrm>
            <a:off x="7071360" y="1645920"/>
            <a:ext cx="4389120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কারখানায় উৎপাদন, বাণিজ্য ও সেবাও ব্যবসায়ের অংশ।</a:t>
            </a:r>
            <a:endParaRPr lang="en-US" sz="1867" dirty="0"/>
          </a:p>
        </p:txBody>
      </p:sp>
      <p:sp>
        <p:nvSpPr>
          <p:cNvPr id="11" name="Shape 7"/>
          <p:cNvSpPr/>
          <p:nvPr/>
        </p:nvSpPr>
        <p:spPr>
          <a:xfrm>
            <a:off x="609600" y="3108960"/>
            <a:ext cx="5120640" cy="1219200"/>
          </a:xfrm>
          <a:prstGeom prst="roundRect">
            <a:avLst>
              <a:gd name="adj" fmla="val 12000"/>
            </a:avLst>
          </a:prstGeom>
          <a:solidFill>
            <a:srgbClr val="FDECE6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8"/>
          <p:cNvSpPr/>
          <p:nvPr/>
        </p:nvSpPr>
        <p:spPr>
          <a:xfrm>
            <a:off x="6096000" y="3108960"/>
            <a:ext cx="5486400" cy="1219200"/>
          </a:xfrm>
          <a:prstGeom prst="roundRect">
            <a:avLst>
              <a:gd name="adj" fmla="val 12000"/>
            </a:avLst>
          </a:prstGeom>
          <a:solidFill>
            <a:srgbClr val="E4F5EE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9"/>
          <p:cNvSpPr/>
          <p:nvPr/>
        </p:nvSpPr>
        <p:spPr>
          <a:xfrm>
            <a:off x="731520" y="3377184"/>
            <a:ext cx="670560" cy="670560"/>
          </a:xfrm>
          <a:prstGeom prst="ellipse">
            <a:avLst/>
          </a:prstGeom>
          <a:solidFill>
            <a:srgbClr val="E4572E"/>
          </a:solidFill>
          <a:ln w="12700">
            <a:solidFill>
              <a:srgbClr val="E457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044" y="3524708"/>
            <a:ext cx="375513" cy="375513"/>
          </a:xfrm>
          <a:prstGeom prst="rect">
            <a:avLst/>
          </a:prstGeom>
        </p:spPr>
      </p:pic>
      <p:sp>
        <p:nvSpPr>
          <p:cNvPr id="15" name="Shape 10"/>
          <p:cNvSpPr/>
          <p:nvPr/>
        </p:nvSpPr>
        <p:spPr>
          <a:xfrm>
            <a:off x="6217920" y="3377184"/>
            <a:ext cx="670560" cy="670560"/>
          </a:xfrm>
          <a:prstGeom prst="ellipse">
            <a:avLst/>
          </a:prstGeom>
          <a:solidFill>
            <a:srgbClr val="2E9E6B"/>
          </a:solidFill>
          <a:ln w="12700">
            <a:solidFill>
              <a:srgbClr val="2E9E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5444" y="3524708"/>
            <a:ext cx="375513" cy="375513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584960" y="3108960"/>
            <a:ext cx="4023360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b="1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বাণিজ্য আর ব্যবসায় একই জিনিস।</a:t>
            </a:r>
            <a:endParaRPr lang="en-US" sz="1867" dirty="0"/>
          </a:p>
        </p:txBody>
      </p:sp>
      <p:sp>
        <p:nvSpPr>
          <p:cNvPr id="18" name="Text 12"/>
          <p:cNvSpPr txBox="1"/>
          <p:nvPr/>
        </p:nvSpPr>
        <p:spPr>
          <a:xfrm>
            <a:off x="7071360" y="3108960"/>
            <a:ext cx="4389120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বাণিজ্য ব্যবসায়ের একটি শাখা, যা পণ্য-সেবা বণ্টন করে।</a:t>
            </a:r>
            <a:endParaRPr lang="en-US" sz="1867" dirty="0"/>
          </a:p>
        </p:txBody>
      </p:sp>
      <p:sp>
        <p:nvSpPr>
          <p:cNvPr id="19" name="Shape 13"/>
          <p:cNvSpPr/>
          <p:nvPr/>
        </p:nvSpPr>
        <p:spPr>
          <a:xfrm>
            <a:off x="609600" y="4572000"/>
            <a:ext cx="5120640" cy="1219200"/>
          </a:xfrm>
          <a:prstGeom prst="roundRect">
            <a:avLst>
              <a:gd name="adj" fmla="val 12000"/>
            </a:avLst>
          </a:prstGeom>
          <a:solidFill>
            <a:srgbClr val="FDECE6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4"/>
          <p:cNvSpPr/>
          <p:nvPr/>
        </p:nvSpPr>
        <p:spPr>
          <a:xfrm>
            <a:off x="6096000" y="4572000"/>
            <a:ext cx="5486400" cy="1219200"/>
          </a:xfrm>
          <a:prstGeom prst="roundRect">
            <a:avLst>
              <a:gd name="adj" fmla="val 12000"/>
            </a:avLst>
          </a:prstGeom>
          <a:solidFill>
            <a:srgbClr val="E4F5EE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5"/>
          <p:cNvSpPr/>
          <p:nvPr/>
        </p:nvSpPr>
        <p:spPr>
          <a:xfrm>
            <a:off x="731520" y="4840224"/>
            <a:ext cx="670560" cy="670560"/>
          </a:xfrm>
          <a:prstGeom prst="ellipse">
            <a:avLst/>
          </a:prstGeom>
          <a:solidFill>
            <a:srgbClr val="E4572E"/>
          </a:solidFill>
          <a:ln w="12700">
            <a:solidFill>
              <a:srgbClr val="E457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044" y="4987748"/>
            <a:ext cx="375513" cy="375513"/>
          </a:xfrm>
          <a:prstGeom prst="rect">
            <a:avLst/>
          </a:prstGeom>
        </p:spPr>
      </p:pic>
      <p:sp>
        <p:nvSpPr>
          <p:cNvPr id="23" name="Shape 16"/>
          <p:cNvSpPr/>
          <p:nvPr/>
        </p:nvSpPr>
        <p:spPr>
          <a:xfrm>
            <a:off x="6217920" y="4840224"/>
            <a:ext cx="670560" cy="670560"/>
          </a:xfrm>
          <a:prstGeom prst="ellipse">
            <a:avLst/>
          </a:prstGeom>
          <a:solidFill>
            <a:srgbClr val="2E9E6B"/>
          </a:solidFill>
          <a:ln w="12700">
            <a:solidFill>
              <a:srgbClr val="2E9E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4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5444" y="4987748"/>
            <a:ext cx="375513" cy="375513"/>
          </a:xfrm>
          <a:prstGeom prst="rect">
            <a:avLst/>
          </a:prstGeom>
        </p:spPr>
      </p:pic>
      <p:sp>
        <p:nvSpPr>
          <p:cNvPr id="25" name="Text 17"/>
          <p:cNvSpPr txBox="1"/>
          <p:nvPr/>
        </p:nvSpPr>
        <p:spPr>
          <a:xfrm>
            <a:off x="1584960" y="4572000"/>
            <a:ext cx="4023360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b="1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ব্যবসায়ে শুধু লাভই হয়।</a:t>
            </a:r>
            <a:endParaRPr lang="en-US" sz="1867" dirty="0"/>
          </a:p>
        </p:txBody>
      </p:sp>
      <p:sp>
        <p:nvSpPr>
          <p:cNvPr id="26" name="Text 18"/>
          <p:cNvSpPr txBox="1"/>
          <p:nvPr/>
        </p:nvSpPr>
        <p:spPr>
          <a:xfrm>
            <a:off x="7071360" y="4572000"/>
            <a:ext cx="4389120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ঝুঁকি আছে, তাই লোকসানও হতে পারে।</a:t>
            </a:r>
            <a:endParaRPr lang="en-US" sz="186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365760"/>
            <a:ext cx="10972800" cy="975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267" b="1" dirty="0"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কেস স্টাডি: সুমির পাউরুটি ব্যবসায়</a:t>
            </a:r>
            <a:endParaRPr lang="en-US" sz="4267" dirty="0"/>
          </a:p>
        </p:txBody>
      </p:sp>
      <p:sp>
        <p:nvSpPr>
          <p:cNvPr id="3" name="Text 1"/>
          <p:cNvSpPr txBox="1"/>
          <p:nvPr/>
        </p:nvSpPr>
        <p:spPr>
          <a:xfrm>
            <a:off x="8778240" y="548640"/>
            <a:ext cx="280416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/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09600" y="1584960"/>
            <a:ext cx="10972800" cy="207264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914400" y="1706880"/>
            <a:ext cx="103632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33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সুমি ময়দা কিনে নিজের বেকারিতে পাউরুটি তৈরি করেন। কিছু পাউরুটি নিজের দোকানে বেচেন, বাকিটা ভ্যানে করে আশপাশের দোকানে পাঠান এবং নিজের ছোট ক্যাফেতে চা-নাশতা পরিবেশন করেন।</a:t>
            </a:r>
            <a:endParaRPr lang="en-US" sz="2133" dirty="0"/>
          </a:p>
        </p:txBody>
      </p:sp>
      <p:sp>
        <p:nvSpPr>
          <p:cNvPr id="6" name="Shape 4"/>
          <p:cNvSpPr/>
          <p:nvPr/>
        </p:nvSpPr>
        <p:spPr>
          <a:xfrm>
            <a:off x="609600" y="3962400"/>
            <a:ext cx="3474720" cy="207264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53440" y="4450080"/>
            <a:ext cx="975360" cy="975360"/>
          </a:xfrm>
          <a:prstGeom prst="ellipse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020" y="4664660"/>
            <a:ext cx="546201" cy="546201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2011680" y="4206240"/>
            <a:ext cx="19507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867" dirty="0">
                <a:solidFill>
                  <a:srgbClr val="5A6E73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পাউরুটি তৈরি</a:t>
            </a:r>
            <a:endParaRPr lang="en-US" sz="1867" dirty="0"/>
          </a:p>
        </p:txBody>
      </p:sp>
      <p:sp>
        <p:nvSpPr>
          <p:cNvPr id="10" name="Text 7"/>
          <p:cNvSpPr txBox="1"/>
          <p:nvPr/>
        </p:nvSpPr>
        <p:spPr>
          <a:xfrm>
            <a:off x="2011680" y="4815840"/>
            <a:ext cx="195072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133" b="1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কোন শিল্প?</a:t>
            </a:r>
            <a:endParaRPr lang="en-US" sz="2133" dirty="0"/>
          </a:p>
        </p:txBody>
      </p:sp>
      <p:sp>
        <p:nvSpPr>
          <p:cNvPr id="11" name="Shape 8"/>
          <p:cNvSpPr/>
          <p:nvPr/>
        </p:nvSpPr>
        <p:spPr>
          <a:xfrm>
            <a:off x="4328160" y="3962400"/>
            <a:ext cx="3474720" cy="207264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4572000" y="4450080"/>
            <a:ext cx="975360" cy="975360"/>
          </a:xfrm>
          <a:prstGeom prst="ellipse">
            <a:avLst/>
          </a:prstGeom>
          <a:solidFill>
            <a:srgbClr val="F4A300"/>
          </a:solidFill>
          <a:ln w="12700">
            <a:solidFill>
              <a:srgbClr val="F4A3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6580" y="4664660"/>
            <a:ext cx="546201" cy="546201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5730240" y="4206240"/>
            <a:ext cx="19507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867" dirty="0">
                <a:solidFill>
                  <a:srgbClr val="5A6E73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ভ্যানে পাঠানো</a:t>
            </a:r>
            <a:endParaRPr lang="en-US" sz="1867" dirty="0"/>
          </a:p>
        </p:txBody>
      </p:sp>
      <p:sp>
        <p:nvSpPr>
          <p:cNvPr id="15" name="Text 11"/>
          <p:cNvSpPr txBox="1"/>
          <p:nvPr/>
        </p:nvSpPr>
        <p:spPr>
          <a:xfrm>
            <a:off x="5730240" y="4815840"/>
            <a:ext cx="195072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133" b="1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কোন শাখা?</a:t>
            </a:r>
            <a:endParaRPr lang="en-US" sz="2133" dirty="0"/>
          </a:p>
        </p:txBody>
      </p:sp>
      <p:sp>
        <p:nvSpPr>
          <p:cNvPr id="16" name="Shape 12"/>
          <p:cNvSpPr/>
          <p:nvPr/>
        </p:nvSpPr>
        <p:spPr>
          <a:xfrm>
            <a:off x="8046720" y="3962400"/>
            <a:ext cx="3474720" cy="207264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3"/>
          <p:cNvSpPr/>
          <p:nvPr/>
        </p:nvSpPr>
        <p:spPr>
          <a:xfrm>
            <a:off x="8290560" y="4450080"/>
            <a:ext cx="975360" cy="975360"/>
          </a:xfrm>
          <a:prstGeom prst="ellipse">
            <a:avLst/>
          </a:prstGeom>
          <a:solidFill>
            <a:srgbClr val="E4572E"/>
          </a:solidFill>
          <a:ln w="12700">
            <a:solidFill>
              <a:srgbClr val="E457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5140" y="4664660"/>
            <a:ext cx="546201" cy="546201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9448800" y="4206240"/>
            <a:ext cx="19507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867" dirty="0">
                <a:solidFill>
                  <a:srgbClr val="5A6E73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ক্যাফে</a:t>
            </a:r>
            <a:endParaRPr lang="en-US" sz="1867" dirty="0"/>
          </a:p>
        </p:txBody>
      </p:sp>
      <p:sp>
        <p:nvSpPr>
          <p:cNvPr id="20" name="Text 15"/>
          <p:cNvSpPr txBox="1"/>
          <p:nvPr/>
        </p:nvSpPr>
        <p:spPr>
          <a:xfrm>
            <a:off x="9448800" y="4815840"/>
            <a:ext cx="195072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133" b="1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কী ধরনের সেবা?</a:t>
            </a:r>
            <a:endParaRPr lang="en-US" sz="213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365760"/>
            <a:ext cx="10972800" cy="975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267" b="1" dirty="0"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চিন্তার প্রশ্ন</a:t>
            </a:r>
            <a:endParaRPr lang="en-US" sz="4267" dirty="0"/>
          </a:p>
        </p:txBody>
      </p:sp>
      <p:sp>
        <p:nvSpPr>
          <p:cNvPr id="3" name="Shape 1"/>
          <p:cNvSpPr/>
          <p:nvPr/>
        </p:nvSpPr>
        <p:spPr>
          <a:xfrm>
            <a:off x="609600" y="1645920"/>
            <a:ext cx="10972800" cy="1219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792480" y="1950720"/>
            <a:ext cx="1706880" cy="609600"/>
          </a:xfrm>
          <a:prstGeom prst="roundRect">
            <a:avLst>
              <a:gd name="adj" fmla="val 20000"/>
            </a:avLst>
          </a:prstGeom>
          <a:solidFill>
            <a:srgbClr val="1B7F8C"/>
          </a:solidFill>
          <a:ln w="12700">
            <a:solidFill>
              <a:srgbClr val="1B7F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792480" y="1950720"/>
            <a:ext cx="170688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সহজ</a:t>
            </a:r>
            <a:endParaRPr lang="en-US" sz="1867" dirty="0"/>
          </a:p>
        </p:txBody>
      </p:sp>
      <p:sp>
        <p:nvSpPr>
          <p:cNvPr id="6" name="Text 4"/>
          <p:cNvSpPr txBox="1"/>
          <p:nvPr/>
        </p:nvSpPr>
        <p:spPr>
          <a:xfrm>
            <a:off x="2804160" y="1645920"/>
            <a:ext cx="8534400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33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ব্যবসায়ের উৎপত্তির মূলে কী ছিল?</a:t>
            </a:r>
            <a:endParaRPr lang="en-US" sz="2133" dirty="0"/>
          </a:p>
        </p:txBody>
      </p:sp>
      <p:sp>
        <p:nvSpPr>
          <p:cNvPr id="7" name="Shape 5"/>
          <p:cNvSpPr/>
          <p:nvPr/>
        </p:nvSpPr>
        <p:spPr>
          <a:xfrm>
            <a:off x="609600" y="3108960"/>
            <a:ext cx="10972800" cy="1219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792480" y="3413760"/>
            <a:ext cx="1706880" cy="609600"/>
          </a:xfrm>
          <a:prstGeom prst="roundRect">
            <a:avLst>
              <a:gd name="adj" fmla="val 20000"/>
            </a:avLst>
          </a:prstGeom>
          <a:solidFill>
            <a:srgbClr val="F4A300"/>
          </a:solidFill>
          <a:ln w="12700">
            <a:solidFill>
              <a:srgbClr val="F4A3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792480" y="3413760"/>
            <a:ext cx="170688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বিশ্লেষণ</a:t>
            </a:r>
            <a:endParaRPr lang="en-US" sz="1867" dirty="0"/>
          </a:p>
        </p:txBody>
      </p:sp>
      <p:sp>
        <p:nvSpPr>
          <p:cNvPr id="10" name="Text 8"/>
          <p:cNvSpPr txBox="1"/>
          <p:nvPr/>
        </p:nvSpPr>
        <p:spPr>
          <a:xfrm>
            <a:off x="2804160" y="3108960"/>
            <a:ext cx="8534400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33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বাণিজ্য ছাড়া শিল্পের উৎপাদিত পণ্য ভোক্তার কাছে পৌঁছাতে কী সমস্যা হতো?</a:t>
            </a:r>
            <a:endParaRPr lang="en-US" sz="2133" dirty="0"/>
          </a:p>
        </p:txBody>
      </p:sp>
      <p:sp>
        <p:nvSpPr>
          <p:cNvPr id="11" name="Shape 9"/>
          <p:cNvSpPr/>
          <p:nvPr/>
        </p:nvSpPr>
        <p:spPr>
          <a:xfrm>
            <a:off x="609600" y="4572000"/>
            <a:ext cx="10972800" cy="1219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792480" y="4876800"/>
            <a:ext cx="1706880" cy="609600"/>
          </a:xfrm>
          <a:prstGeom prst="roundRect">
            <a:avLst>
              <a:gd name="adj" fmla="val 20000"/>
            </a:avLst>
          </a:prstGeom>
          <a:solidFill>
            <a:srgbClr val="E4572E"/>
          </a:solidFill>
          <a:ln w="12700">
            <a:solidFill>
              <a:srgbClr val="E457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92480" y="4876800"/>
            <a:ext cx="170688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প্রয়োগ</a:t>
            </a:r>
            <a:endParaRPr lang="en-US" sz="1867" dirty="0"/>
          </a:p>
        </p:txBody>
      </p:sp>
      <p:sp>
        <p:nvSpPr>
          <p:cNvPr id="14" name="Text 12"/>
          <p:cNvSpPr txBox="1"/>
          <p:nvPr/>
        </p:nvSpPr>
        <p:spPr>
          <a:xfrm>
            <a:off x="2804160" y="4572000"/>
            <a:ext cx="8534400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33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তোমার এলাকার একটি প্রতিষ্ঠানকে শিল্প, বাণিজ্য বা সেবায় ভাগ করো এবং কারণ বলো।</a:t>
            </a:r>
            <a:endParaRPr lang="en-US" sz="213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365760"/>
            <a:ext cx="10972800" cy="975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267" b="1" dirty="0"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৫টি MCQ</a:t>
            </a:r>
            <a:endParaRPr lang="en-US" sz="4267" dirty="0"/>
          </a:p>
        </p:txBody>
      </p:sp>
      <p:sp>
        <p:nvSpPr>
          <p:cNvPr id="3" name="Shape 1"/>
          <p:cNvSpPr/>
          <p:nvPr/>
        </p:nvSpPr>
        <p:spPr>
          <a:xfrm>
            <a:off x="609600" y="1524000"/>
            <a:ext cx="10972800" cy="792480"/>
          </a:xfrm>
          <a:prstGeom prst="roundRect">
            <a:avLst>
              <a:gd name="adj" fmla="val 18462"/>
            </a:avLst>
          </a:prstGeom>
          <a:solidFill>
            <a:srgbClr val="FFFFFF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853440" y="1524000"/>
            <a:ext cx="1048512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১. ব্যবসায়ের উৎপত্তির মূলে কী?  (ক) অভাববোধ  (খ) প্রতিযোগিতা  (গ) প্রযুক্তি  (ঘ) বিজ্ঞাপন</a:t>
            </a:r>
            <a:endParaRPr lang="en-US" sz="1867" dirty="0"/>
          </a:p>
        </p:txBody>
      </p:sp>
      <p:sp>
        <p:nvSpPr>
          <p:cNvPr id="5" name="Shape 3"/>
          <p:cNvSpPr/>
          <p:nvPr/>
        </p:nvSpPr>
        <p:spPr>
          <a:xfrm>
            <a:off x="609600" y="2438400"/>
            <a:ext cx="10972800" cy="792480"/>
          </a:xfrm>
          <a:prstGeom prst="roundRect">
            <a:avLst>
              <a:gd name="adj" fmla="val 18462"/>
            </a:avLst>
          </a:prstGeom>
          <a:solidFill>
            <a:srgbClr val="FFFFFF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853440" y="2438400"/>
            <a:ext cx="1048512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২. নার্সারি কোন শিল্পের উদাহরণ?  (ক) নিষ্কাশন  (খ) প্রজনন  (গ) নির্মাণ  (ঘ) উৎপাদন</a:t>
            </a:r>
            <a:endParaRPr lang="en-US" sz="1867" dirty="0"/>
          </a:p>
        </p:txBody>
      </p:sp>
      <p:sp>
        <p:nvSpPr>
          <p:cNvPr id="7" name="Shape 5"/>
          <p:cNvSpPr/>
          <p:nvPr/>
        </p:nvSpPr>
        <p:spPr>
          <a:xfrm>
            <a:off x="609600" y="3352800"/>
            <a:ext cx="10972800" cy="792480"/>
          </a:xfrm>
          <a:prstGeom prst="roundRect">
            <a:avLst>
              <a:gd name="adj" fmla="val 18462"/>
            </a:avLst>
          </a:prstGeom>
          <a:solidFill>
            <a:srgbClr val="FFFFFF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853440" y="3352800"/>
            <a:ext cx="1048512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৩. খনিজ শিল্প কোন ধরনের শিল্প?  (ক) নির্মাণ  (খ) সেবা  (গ) প্রজনন  (ঘ) নিষ্কাশন</a:t>
            </a:r>
            <a:endParaRPr lang="en-US" sz="1867" dirty="0"/>
          </a:p>
        </p:txBody>
      </p:sp>
      <p:sp>
        <p:nvSpPr>
          <p:cNvPr id="9" name="Shape 7"/>
          <p:cNvSpPr/>
          <p:nvPr/>
        </p:nvSpPr>
        <p:spPr>
          <a:xfrm>
            <a:off x="609600" y="4267200"/>
            <a:ext cx="10972800" cy="792480"/>
          </a:xfrm>
          <a:prstGeom prst="roundRect">
            <a:avLst>
              <a:gd name="adj" fmla="val 18462"/>
            </a:avLst>
          </a:prstGeom>
          <a:solidFill>
            <a:srgbClr val="FFFFFF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853440" y="4267200"/>
            <a:ext cx="1048512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৪. বাণিজ্য ব্যবসায়ের কোন শাখা?  (ক) পণ্য বণ্টনকারী  (খ) পণ্য উৎপাদনকারী  (গ) কাঁচামাল আহরণকারী  (ঘ) নির্মাণকারী</a:t>
            </a:r>
            <a:endParaRPr lang="en-US" sz="1867" dirty="0"/>
          </a:p>
        </p:txBody>
      </p:sp>
      <p:sp>
        <p:nvSpPr>
          <p:cNvPr id="11" name="Shape 9"/>
          <p:cNvSpPr/>
          <p:nvPr/>
        </p:nvSpPr>
        <p:spPr>
          <a:xfrm>
            <a:off x="609600" y="5181600"/>
            <a:ext cx="10972800" cy="792480"/>
          </a:xfrm>
          <a:prstGeom prst="roundRect">
            <a:avLst>
              <a:gd name="adj" fmla="val 18462"/>
            </a:avLst>
          </a:prstGeom>
          <a:solidFill>
            <a:srgbClr val="FFFFFF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853440" y="5181600"/>
            <a:ext cx="1048512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dirty="0">
                <a:solidFill>
                  <a:srgbClr val="1B2B3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৫. কোনটি বাণিজ্যের সহায়ক?  (ক) খনি  (খ) নার্সারি  (গ) বিমা  (ঘ) বস্ত্রশিল্প</a:t>
            </a:r>
            <a:endParaRPr lang="en-US" sz="186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09600" y="365760"/>
            <a:ext cx="10972800" cy="975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267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উত্তর ও সারসংক্ষেপ</a:t>
            </a:r>
            <a:endParaRPr lang="en-US" sz="4267" dirty="0"/>
          </a:p>
        </p:txBody>
      </p:sp>
      <p:sp>
        <p:nvSpPr>
          <p:cNvPr id="3" name="Text 1"/>
          <p:cNvSpPr txBox="1"/>
          <p:nvPr/>
        </p:nvSpPr>
        <p:spPr>
          <a:xfrm>
            <a:off x="609600" y="1584960"/>
            <a:ext cx="74371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১. (ক) অভাববোধ — পাঠ্যবই: ব্যবসায়ের উৎপত্তির মূলে ছিল অভাববোধ।</a:t>
            </a:r>
            <a:endParaRPr lang="en-US" sz="1867" dirty="0"/>
          </a:p>
        </p:txBody>
      </p:sp>
      <p:sp>
        <p:nvSpPr>
          <p:cNvPr id="4" name="Text 2"/>
          <p:cNvSpPr txBox="1"/>
          <p:nvPr/>
        </p:nvSpPr>
        <p:spPr>
          <a:xfrm>
            <a:off x="609600" y="2255520"/>
            <a:ext cx="74371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২. (খ) প্রজনন — নার্সারি/হ্যাচারি প্রজনন শিল্প।</a:t>
            </a:r>
            <a:endParaRPr lang="en-US" sz="1867" dirty="0"/>
          </a:p>
        </p:txBody>
      </p:sp>
      <p:sp>
        <p:nvSpPr>
          <p:cNvPr id="5" name="Text 3"/>
          <p:cNvSpPr txBox="1"/>
          <p:nvPr/>
        </p:nvSpPr>
        <p:spPr>
          <a:xfrm>
            <a:off x="609600" y="2926080"/>
            <a:ext cx="74371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৩. (ঘ) নিষ্কাশন — ভূগর্ভ থেকে সম্পদ আহরণ।</a:t>
            </a:r>
            <a:endParaRPr lang="en-US" sz="1867" dirty="0"/>
          </a:p>
        </p:txBody>
      </p:sp>
      <p:sp>
        <p:nvSpPr>
          <p:cNvPr id="6" name="Text 4"/>
          <p:cNvSpPr txBox="1"/>
          <p:nvPr/>
        </p:nvSpPr>
        <p:spPr>
          <a:xfrm>
            <a:off x="609600" y="3596640"/>
            <a:ext cx="74371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৪. (ক) পণ্য বণ্টনকারী শাখা।</a:t>
            </a:r>
            <a:endParaRPr lang="en-US" sz="1867" dirty="0"/>
          </a:p>
        </p:txBody>
      </p:sp>
      <p:sp>
        <p:nvSpPr>
          <p:cNvPr id="7" name="Text 5"/>
          <p:cNvSpPr txBox="1"/>
          <p:nvPr/>
        </p:nvSpPr>
        <p:spPr>
          <a:xfrm>
            <a:off x="609600" y="4267200"/>
            <a:ext cx="74371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৫. (গ) বিমা — বাণিজ্যের সহায়ক অঙ্গ।</a:t>
            </a:r>
            <a:endParaRPr lang="en-US" sz="1867" dirty="0"/>
          </a:p>
        </p:txBody>
      </p:sp>
      <p:sp>
        <p:nvSpPr>
          <p:cNvPr id="8" name="Shape 6"/>
          <p:cNvSpPr/>
          <p:nvPr/>
        </p:nvSpPr>
        <p:spPr>
          <a:xfrm>
            <a:off x="8412480" y="1584960"/>
            <a:ext cx="3583902" cy="4145280"/>
          </a:xfrm>
          <a:prstGeom prst="roundRect">
            <a:avLst>
              <a:gd name="adj" fmla="val 4615"/>
            </a:avLst>
          </a:prstGeom>
          <a:solidFill>
            <a:srgbClr val="1B7F8C"/>
          </a:solidFill>
          <a:ln w="12700">
            <a:solidFill>
              <a:srgbClr val="D5E4E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9570720" y="1828800"/>
            <a:ext cx="853440" cy="853440"/>
          </a:xfrm>
          <a:prstGeom prst="ellipse">
            <a:avLst/>
          </a:prstGeom>
          <a:solidFill>
            <a:srgbClr val="F4A300"/>
          </a:solidFill>
          <a:ln w="12700">
            <a:solidFill>
              <a:srgbClr val="F4A3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8478" y="2016558"/>
            <a:ext cx="477927" cy="477927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8595360" y="2865120"/>
            <a:ext cx="3401022" cy="2804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       </a:t>
            </a:r>
            <a:r>
              <a:rPr lang="en-US" sz="2400" b="1" u="sng" dirty="0" err="1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আজ</a:t>
            </a:r>
            <a:r>
              <a:rPr lang="en-US" sz="2400" b="1" u="sng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 </a:t>
            </a:r>
            <a:r>
              <a:rPr lang="en-US" sz="2400" b="1" u="sng" dirty="0" err="1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শিখলাম</a:t>
            </a:r>
            <a:endParaRPr lang="en-US" sz="2400" b="1" u="sng" dirty="0">
              <a:solidFill>
                <a:srgbClr val="FFFFFF"/>
              </a:solidFill>
              <a:latin typeface="Nirmala UI" pitchFamily="34" charset="0"/>
              <a:ea typeface="Nirmala UI" pitchFamily="34" charset="-122"/>
              <a:cs typeface="Nirmala UI" pitchFamily="34" charset="-120"/>
            </a:endParaRPr>
          </a:p>
          <a:p>
            <a:endParaRPr lang="en-US" sz="2400" b="1" u="sng" dirty="0"/>
          </a:p>
          <a:p>
            <a:r>
              <a:rPr lang="en-US" sz="2400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• অভাব থেকে ব্যবসায়</a:t>
            </a:r>
            <a:endParaRPr lang="en-US" sz="2400" dirty="0"/>
          </a:p>
          <a:p>
            <a:r>
              <a:rPr lang="en-US" sz="2400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• ব্যবসায়ের বৈশিষ্ট্য</a:t>
            </a:r>
            <a:endParaRPr lang="en-US" sz="2400" dirty="0"/>
          </a:p>
          <a:p>
            <a:r>
              <a:rPr lang="en-US" sz="2400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• শিল্পের ৫ প্রকার</a:t>
            </a:r>
            <a:endParaRPr lang="en-US" sz="2400" dirty="0"/>
          </a:p>
          <a:p>
            <a:r>
              <a:rPr lang="en-US" sz="2400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• বাণিজ্য ও সহায়ক</a:t>
            </a:r>
            <a:endParaRPr lang="en-US" sz="2400" dirty="0"/>
          </a:p>
        </p:txBody>
      </p:sp>
      <p:sp>
        <p:nvSpPr>
          <p:cNvPr id="12" name="Text 9"/>
          <p:cNvSpPr txBox="1"/>
          <p:nvPr/>
        </p:nvSpPr>
        <p:spPr>
          <a:xfrm>
            <a:off x="609600" y="5181600"/>
            <a:ext cx="7437120" cy="975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867" b="1" dirty="0">
                <a:solidFill>
                  <a:srgbClr val="F4A30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বাড়ির কাজ: নিজের এলাকার ৫টি ব্যবসায় প্রতিষ্ঠানকে শিল্প/বাণিজ্য/সেবায় ভাগ করে লেখো।</a:t>
            </a:r>
            <a:endParaRPr lang="en-US" sz="186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jor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jorn" id="{121AC9A9-9DF1-410F-980B-228D05632962}" vid="{661A2AC3-DE07-4883-A618-4B52B678F5E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Bjorn</Template>
  <TotalTime>7</TotalTime>
  <Words>2310</Words>
  <Application>Microsoft Office PowerPoint</Application>
  <PresentationFormat>Widescreen</PresentationFormat>
  <Paragraphs>200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Neue Haas Grotesk Text Pro</vt:lpstr>
      <vt:lpstr>Nirmala UI</vt:lpstr>
      <vt:lpstr>System Font Regular</vt:lpstr>
      <vt:lpstr>Bjorn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Golam Rashul</dc:creator>
  <cp:lastModifiedBy>Golam Rashul</cp:lastModifiedBy>
  <cp:revision>2</cp:revision>
  <dcterms:created xsi:type="dcterms:W3CDTF">2026-10-25T07:32:17Z</dcterms:created>
  <dcterms:modified xsi:type="dcterms:W3CDTF">2026-10-25T07:40:51Z</dcterms:modified>
</cp:coreProperties>
</file>