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73" r:id="rId2"/>
    <p:sldId id="274" r:id="rId3"/>
    <p:sldId id="275" r:id="rId4"/>
    <p:sldId id="276" r:id="rId5"/>
    <p:sldId id="277" r:id="rId6"/>
    <p:sldId id="257" r:id="rId7"/>
    <p:sldId id="258" r:id="rId8"/>
    <p:sldId id="259" r:id="rId9"/>
    <p:sldId id="279" r:id="rId10"/>
    <p:sldId id="260" r:id="rId11"/>
    <p:sldId id="272" r:id="rId12"/>
    <p:sldId id="286" r:id="rId13"/>
    <p:sldId id="261" r:id="rId14"/>
    <p:sldId id="284" r:id="rId15"/>
    <p:sldId id="262" r:id="rId16"/>
    <p:sldId id="265" r:id="rId17"/>
    <p:sldId id="266" r:id="rId18"/>
    <p:sldId id="288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N05hHzTj9N1nK+4kN9Czaw" hashData="FwLL8JPqowfPMHuzkwVSuU9QanE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02" autoAdjust="0"/>
    <p:restoredTop sz="94660"/>
  </p:normalViewPr>
  <p:slideViewPr>
    <p:cSldViewPr>
      <p:cViewPr>
        <p:scale>
          <a:sx n="70" d="100"/>
          <a:sy n="70" d="100"/>
        </p:scale>
        <p:origin x="-82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6F11-380C-47C3-8209-230BA80C4006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9347-E0F7-41F3-8598-A791A1460D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9347-E0F7-41F3-8598-A791A1460D8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296FF7-2D25-4047-B89B-DA197251CDC3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B0E4DA-7DBC-486D-B331-36D830BC6DFF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2115A6-6ACD-48B5-B0E8-E18F5C61F4F4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046C3B-A0C7-4F65-9BCB-1256C77C8EC0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3A24FF-9916-4D45-AEEA-E8CE93D0DEC4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EA4CC-1B44-4318-83A8-710946FB6969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00EEE-1911-4AAB-8425-0A38A68E1DD0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07CD2E-DEF6-4995-A269-2EC0423A8211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319213-09E6-4A6A-87B1-266D7DD59FAD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6537F-711E-4264-83DA-5613881E2F7F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3C2DF4-6794-4929-840B-788E14385754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EB1C14-6A4D-4824-8E65-02D17667D64F}" type="datetime1">
              <a:rPr lang="en-US" smtClean="0"/>
              <a:pPr/>
              <a:t>10/24/2026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2279809"/>
            <a:ext cx="70104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endParaRPr lang="en-US" sz="13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828800"/>
            <a:ext cx="8305800" cy="40626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মোঃ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মিজানুর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রহমান</a:t>
            </a:r>
            <a:endParaRPr lang="en-US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অনার্স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হিসাববিজ্ঞান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সহকারী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ব্যবসায়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শিক্ষা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আর.আর.টেক্সটাইল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মিলস্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উচ্চ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বিদ্যালয়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।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miz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1905000"/>
            <a:ext cx="1905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533400"/>
            <a:ext cx="8229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4800" b="1" spc="50" dirty="0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4800" b="1" spc="50" dirty="0" smtClean="0">
              <a:ln w="11430">
                <a:solidFill>
                  <a:srgbClr val="7030A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1752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বাংলাদেশ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ও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বিশ্বপরিচয়</a:t>
            </a:r>
            <a:endParaRPr lang="en-US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: ১০ম</a:t>
            </a: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পঞ্চম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৫০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pic>
        <p:nvPicPr>
          <p:cNvPr id="5" name="Picture 4" descr="bgs 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819400"/>
            <a:ext cx="2305050" cy="2677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362200"/>
            <a:ext cx="3429000" cy="251460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362200"/>
            <a:ext cx="3276600" cy="251460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1"/>
            <a:ext cx="8001000" cy="1834158"/>
          </a:xfrm>
          <a:prstGeom prst="wav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শিরোনা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081278"/>
            <a:ext cx="80772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n-IN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বাংলাদেশের প্রাকৃতিক সম্পদ ও পানিসম্পদ ব্যবস্থাপনা</a:t>
            </a:r>
            <a:endParaRPr lang="en-US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586335"/>
            <a:ext cx="7848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প্রাকৃতিক সম্পদের ধারণা ব্যাখ্যা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77724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3429000"/>
            <a:ext cx="78486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বাংলাদেশ ও দক্ষিণ এশিয়ার দেশগুলোর প্রাকৃতিক সম্পদের তুলনা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5720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পানি ও খাদ্য নিরাপত্তায় পানিসম্পদ ব্যবস্থাপনার গুরুত্ব বর্ণনা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73349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b="1" dirty="0" smtClean="0">
                <a:solidFill>
                  <a:srgbClr val="7030A0"/>
                </a:solidFill>
              </a:rPr>
              <a:t>এই পাঠ শেষে শিক্ষার্থীরা...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6388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s-IN" sz="2400" dirty="0" smtClean="0"/>
              <a:t>পরিবেশ রক্ষায় সচেতনতা বৃদ্ধিতে নিজেদের ভূমিকা চিহ্নিত করতে পারবে।</a:t>
            </a:r>
            <a:endParaRPr lang="as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533400"/>
            <a:ext cx="8305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4000" b="1" dirty="0" smtClean="0"/>
              <a:t>প্রাকৃতিক সম্পদের ধারণা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1981200"/>
            <a:ext cx="8458200" cy="22621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/>
              <a:t> </a:t>
            </a:r>
            <a:r>
              <a:rPr lang="as-IN" sz="2400" b="1" dirty="0" smtClean="0"/>
              <a:t>প্রকৃতি থেকে প্রাপ্ত সম্পদ:</a:t>
            </a:r>
            <a:r>
              <a:rPr lang="as-IN" sz="2400" dirty="0" smtClean="0"/>
              <a:t> মাটি, পানি, বনভূমি, সৌরতাপ, মৎস্য, খনিজ ইত্যাদি।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/>
              <a:t> </a:t>
            </a:r>
            <a:r>
              <a:rPr lang="as-IN" sz="2400" b="1" dirty="0" smtClean="0"/>
              <a:t>গুরুত্ব:</a:t>
            </a:r>
            <a:r>
              <a:rPr lang="as-IN" sz="2400" dirty="0" smtClean="0"/>
              <a:t> জীবনধারণ ও অর্থনৈতিক উন্নয়নে এসব সম্পদের ভূমিকা অপরিসীম।</a:t>
            </a:r>
            <a:endParaRPr lang="as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133600"/>
            <a:ext cx="7924800" cy="3916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আঞ্চলিক মিল:</a:t>
            </a:r>
            <a:r>
              <a:rPr lang="as-IN" sz="2800" dirty="0" smtClean="0"/>
              <a:t> ভারত, বাংলাদেশ, মিয়ানমার ও নেপালের প্রাকৃতিক সম্পদ প্রায় একই ধরনের।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উৎপাদন:</a:t>
            </a:r>
            <a:r>
              <a:rPr lang="as-IN" sz="2800" dirty="0" smtClean="0"/>
              <a:t> ধান, আলু, পাট, গম, ভুট্টা ও সরিষা।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ভৌগোলিক প্রভাব:</a:t>
            </a:r>
            <a:r>
              <a:rPr lang="as-IN" sz="2800" dirty="0" smtClean="0"/>
              <a:t> নদী বিধৌত উর্বর অঞ্চলে ফসল ভালো হয়; পাহাড়ি অঞ্চলে (সিলেট ও উত্তরবঙ্গ) চা বাগান বিখ্যাত।</a:t>
            </a:r>
            <a:endParaRPr lang="as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 smtClean="0"/>
              <a:t>দক্ষিণ এশিয়ার প্রেক্ষাপটে কৃষিজ সম্পদ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866" y="4074994"/>
            <a:ext cx="8077200" cy="13311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s-IN" sz="2800" dirty="0" smtClean="0"/>
              <a:t>তোমার দেখা বা পরিচিত ৫টি প্রাকৃতিক সম্পদের নাম একটি তালিকায় লেখো।</a:t>
            </a:r>
            <a:endParaRPr lang="as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304800"/>
            <a:ext cx="4876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একক কাজ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5867400"/>
            <a:ext cx="28956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৩ মিনিট</a:t>
            </a:r>
            <a:endParaRPr lang="en-US" sz="28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 descr="single work.jpg"/>
          <p:cNvPicPr>
            <a:picLocks noChangeAspect="1"/>
          </p:cNvPicPr>
          <p:nvPr/>
        </p:nvPicPr>
        <p:blipFill>
          <a:blip r:embed="rId3"/>
          <a:srcRect r="5833"/>
          <a:stretch>
            <a:fillRect/>
          </a:stretch>
        </p:blipFill>
        <p:spPr>
          <a:xfrm>
            <a:off x="2590800" y="1295400"/>
            <a:ext cx="4267200" cy="2473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668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বনজ ও মৎস্য সম্পদ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8534400" cy="33239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বনজ সম্পদ:</a:t>
            </a:r>
            <a:r>
              <a:rPr lang="as-IN" sz="2800" dirty="0" smtClean="0"/>
              <a:t> উষ্ণ ও আর্দ্র জলবায়ুর কারণে চিরহরিৎ অরণ্য (পার্বত্য চট্টগ্রাম, ভারত ও মিয়ানমার)।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মৎস্য সম্পদ:</a:t>
            </a:r>
            <a:r>
              <a:rPr lang="as-IN" sz="2800" dirty="0" smtClean="0"/>
              <a:t> নদ-নদী, খাল-বিল ও বঙ্গোপসাগরের বিশাল ভাণ্ডার। মাছ চাষে বাংলাদেশ ও প্রতিবেশী দেশগুলো সমৃদ্ধ।</a:t>
            </a:r>
            <a:endParaRPr lang="as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0"/>
            <a:ext cx="76962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খনিজ:</a:t>
            </a:r>
            <a:r>
              <a:rPr lang="as-IN" sz="2800" dirty="0" smtClean="0"/>
              <a:t> পূর্বাঞ্চলীয় পাহাড়ে গ্যাস ও তেল; উত্তরাঞ্চলে কয়লা ও চুনাপাথর।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সৌরশক্তি:</a:t>
            </a:r>
            <a:r>
              <a:rPr lang="as-IN" sz="2800" dirty="0" smtClean="0"/>
              <a:t> নিরক্ষীয় অঞ্চলে অবস্থানের কারণে প্রচুর সৌরতাপ পাওয়া যায়।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/>
              <a:t>সম্ভাবনা:</a:t>
            </a:r>
            <a:r>
              <a:rPr lang="as-IN" sz="2800" dirty="0" smtClean="0"/>
              <a:t> আধুনিক প্রযুক্তির মাধ্যমে সৌরশক্তি ব্যবহার করে বিদ্যুৎ চাহিদা পূরণ সম্ভব।</a:t>
            </a:r>
            <a:endParaRPr lang="as-IN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76962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s-IN" sz="4000" b="1" dirty="0" smtClean="0"/>
              <a:t>খনিজ সম্পদ ও সৌরশক্তি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581400"/>
            <a:ext cx="8305800" cy="1708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dirty="0" smtClean="0"/>
              <a:t>"সৌরশক্তি কীভাবে আমাদের বিদ্যুৎ সমস্যার সমাধান করতে পারে?" — বিষয়টি নিয়ে পাশের বন্ধুর সাথে আলোচনা করো এবং ৩টি পয়েন্ট খাতায় লেখো।</a:t>
            </a:r>
            <a:endParaRPr lang="as-IN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3810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জোড়ায় কাজ</a:t>
            </a:r>
            <a:endParaRPr lang="en-US" sz="32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2895600" cy="365125"/>
          </a:xfrm>
        </p:spPr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5715000"/>
            <a:ext cx="342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C00000"/>
                </a:solidFill>
              </a:rPr>
              <a:t>সময়: ৫ মিনিট</a:t>
            </a:r>
          </a:p>
        </p:txBody>
      </p:sp>
      <p:pic>
        <p:nvPicPr>
          <p:cNvPr id="6" name="Picture 5" descr="jorai kaj.jpg"/>
          <p:cNvPicPr>
            <a:picLocks noChangeAspect="1"/>
          </p:cNvPicPr>
          <p:nvPr/>
        </p:nvPicPr>
        <p:blipFill>
          <a:blip r:embed="rId2"/>
          <a:srcRect r="5000"/>
          <a:stretch>
            <a:fillRect/>
          </a:stretch>
        </p:blipFill>
        <p:spPr>
          <a:xfrm>
            <a:off x="2590800" y="1143000"/>
            <a:ext cx="4038600" cy="232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600200"/>
            <a:ext cx="8305800" cy="26237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b="1" dirty="0" smtClean="0"/>
              <a:t>সংজ্ঞা:</a:t>
            </a:r>
            <a:r>
              <a:rPr lang="as-IN" sz="2800" dirty="0" smtClean="0"/>
              <a:t> পানির পরিকল্পিত প্রাপ্যতা ও ব্যবহার নিশ্চিত করাই হলো পানিসম্পদ ব্যবস্থাপনা।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/>
              <a:t>প্রয়োজনীয়তা:</a:t>
            </a:r>
            <a:r>
              <a:rPr lang="as-IN" sz="2800" dirty="0" smtClean="0"/>
              <a:t> কৃষি ও শিল্পের বিকাশ এবং পরিবেশের ভারসাম্য রক্ষায় এটি অপরিহার্য।</a:t>
            </a:r>
            <a:endParaRPr lang="as-IN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Mizan</a:t>
            </a:r>
            <a:r>
              <a:rPr lang="en-US" dirty="0" smtClean="0"/>
              <a:t> Sir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457200"/>
            <a:ext cx="82773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পানিসম্পদ ব্যবস্থাপনার ধারণা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1371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১. </a:t>
            </a:r>
            <a:r>
              <a:rPr lang="as-IN" sz="2800" b="1" dirty="0" smtClean="0"/>
              <a:t>পরিবেশ সংরক্ষণ:</a:t>
            </a:r>
            <a:r>
              <a:rPr lang="as-IN" sz="2800" dirty="0" smtClean="0"/>
              <a:t> জলাশয় রক্ষা ও সামাজিক আন্দোলন গড়ে তোলা। </a:t>
            </a:r>
            <a:r>
              <a:rPr lang="en-US" sz="2800" dirty="0" smtClean="0"/>
              <a:t>                                                            </a:t>
            </a:r>
            <a:r>
              <a:rPr lang="as-IN" sz="2800" dirty="0" smtClean="0"/>
              <a:t>২. </a:t>
            </a:r>
            <a:r>
              <a:rPr lang="as-IN" sz="2800" b="1" dirty="0" smtClean="0"/>
              <a:t>পানির সদ্ব্যবহার:</a:t>
            </a:r>
            <a:r>
              <a:rPr lang="as-IN" sz="2800" dirty="0" smtClean="0"/>
              <a:t> শুষ্ক মৌসুমে অপচয় রোধ। </a:t>
            </a:r>
            <a:r>
              <a:rPr lang="en-US" sz="2800" dirty="0" smtClean="0"/>
              <a:t>                    </a:t>
            </a:r>
            <a:r>
              <a:rPr lang="as-IN" sz="2800" dirty="0" smtClean="0"/>
              <a:t>৩. </a:t>
            </a:r>
            <a:r>
              <a:rPr lang="as-IN" sz="2800" b="1" dirty="0" smtClean="0"/>
              <a:t>নাব্যতা সংকট দূরীকরণ:</a:t>
            </a:r>
            <a:r>
              <a:rPr lang="as-IN" sz="2800" dirty="0" smtClean="0"/>
              <a:t> নদী খনন ও পলি অপসারণ। </a:t>
            </a:r>
            <a:r>
              <a:rPr lang="en-US" sz="2800" dirty="0" smtClean="0"/>
              <a:t>                                                                    </a:t>
            </a:r>
            <a:r>
              <a:rPr lang="as-IN" sz="2800" dirty="0" smtClean="0"/>
              <a:t>৪. </a:t>
            </a:r>
            <a:r>
              <a:rPr lang="as-IN" sz="2800" b="1" dirty="0" smtClean="0"/>
              <a:t>রিজার্ভার খনন:</a:t>
            </a:r>
            <a:r>
              <a:rPr lang="as-IN" sz="2800" dirty="0" smtClean="0"/>
              <a:t> বৃষ্টির পানি সংরক্ষণের ব্যবস্থা করা।</a:t>
            </a:r>
            <a:endParaRPr lang="as-IN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457200"/>
            <a:ext cx="85344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2800" b="1" dirty="0" smtClean="0"/>
              <a:t>পানি ও খাদ্য নিরাপত্তায় গুরুত্বপূর্ণ পদক্ষেপ (পার্ট-১)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600200"/>
            <a:ext cx="868680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dirty="0" smtClean="0"/>
              <a:t>৫. </a:t>
            </a:r>
            <a:r>
              <a:rPr lang="as-IN" sz="2400" b="1" dirty="0" smtClean="0"/>
              <a:t>দখল ও দূষণ রোধ:</a:t>
            </a:r>
            <a:r>
              <a:rPr lang="as-IN" sz="2400" dirty="0" smtClean="0"/>
              <a:t> নদী দখলকারী ও দূষণকারীদের বিরুদ্ধে ব্যবস্থা গ্রহণ। </a:t>
            </a:r>
            <a:r>
              <a:rPr lang="en-US" sz="2400" dirty="0" smtClean="0"/>
              <a:t>                                                              </a:t>
            </a:r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৬. </a:t>
            </a:r>
            <a:r>
              <a:rPr lang="as-IN" sz="2400" b="1" dirty="0" smtClean="0"/>
              <a:t>লবণাক্ততা দূরীকরণ:</a:t>
            </a:r>
            <a:r>
              <a:rPr lang="as-IN" sz="2400" dirty="0" smtClean="0"/>
              <a:t> উপকূলীয় অঞ্চলে মিঠা পানির প্রবাহ নিশ্চিত করা এবং পানি কূটনীতি। 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৭. </a:t>
            </a:r>
            <a:r>
              <a:rPr lang="as-IN" sz="2400" b="1" dirty="0" smtClean="0"/>
              <a:t>নদী ভাঙন রোধ:</a:t>
            </a:r>
            <a:r>
              <a:rPr lang="as-IN" sz="2400" dirty="0" smtClean="0"/>
              <a:t> ড্রেজিং ও বাঁধ নির্মাণের মাধ্যমে নদীর প্রবাহ ঠিক রাখা। 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৮. </a:t>
            </a:r>
            <a:r>
              <a:rPr lang="as-IN" sz="2400" b="1" dirty="0" smtClean="0"/>
              <a:t>পরিমিত সার ব্যবহার:</a:t>
            </a:r>
            <a:r>
              <a:rPr lang="as-IN" sz="2400" dirty="0" smtClean="0"/>
              <a:t> অতিরিক্ত কীটনাশক ব্যবহার রোধ করে পানি দূষণ কমানো।</a:t>
            </a:r>
            <a:endParaRPr lang="as-IN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304800"/>
            <a:ext cx="8305800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 smtClean="0"/>
              <a:t>পানি ও খাদ্য নিরাপত্তায় গুরুত্বপূর্ণ পদক্ষেপ (পার্ট-২)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371600"/>
            <a:ext cx="8229600" cy="28161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গ্রুপ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ক 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কৃষি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):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 বাংলাদেশে কৃষিজ ফলন বৃদ্ধিতে মাটির গুণাগুণ ও পানির ভূমিকা আলোচনা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গ্রুপ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খ 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ব্যবস্থাপনা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):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 নদী দখল ও দূষণ রোধে তোমাদের এলাকায় কী কী পদক্ষেপ নেওয়া যেতে পারে তার একটি তালিকা তৈরি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04800"/>
            <a:ext cx="8077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দলীয় কাজ 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86400" y="6019800"/>
            <a:ext cx="28956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</a:rPr>
              <a:t>১০</a:t>
            </a: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 মিনিট</a:t>
            </a:r>
            <a:endParaRPr lang="en-US" sz="24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5" descr="group work.jpg"/>
          <p:cNvPicPr>
            <a:picLocks noChangeAspect="1"/>
          </p:cNvPicPr>
          <p:nvPr/>
        </p:nvPicPr>
        <p:blipFill>
          <a:blip r:embed="rId2"/>
          <a:srcRect r="5833"/>
          <a:stretch>
            <a:fillRect/>
          </a:stretch>
        </p:blipFill>
        <p:spPr>
          <a:xfrm>
            <a:off x="914400" y="4395304"/>
            <a:ext cx="3657600" cy="2120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76400"/>
            <a:ext cx="853440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১. দক্ষিণ এশিয়ার কোন কোন দেশে চা উৎপাদন ভালো হয়? </a:t>
            </a:r>
            <a:endParaRPr lang="en-US" sz="2400" dirty="0" smtClean="0"/>
          </a:p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২. বাংলাদেশের খনিজ সম্পদের ভাণ্ডার কোন অঞ্চলে বেশি দেখা যায়? </a:t>
            </a:r>
            <a:endParaRPr lang="en-US" sz="2400" dirty="0" smtClean="0"/>
          </a:p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৩. পানি ব্যবস্থাপনা বলতে কী বোঝো? </a:t>
            </a:r>
            <a:endParaRPr lang="en-US" sz="2400" dirty="0" smtClean="0"/>
          </a:p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৪. অতিরিক্ত সার ও কীটনাশক ব্যবহারের ফলে পানির কী ক্ষতি হয়?</a:t>
            </a:r>
            <a:endParaRPr lang="en-US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096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মূল্যায়ন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143000"/>
            <a:ext cx="8534400" cy="5170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000" b="1" dirty="0" smtClean="0"/>
              <a:t>১. উত্তর:</a:t>
            </a:r>
            <a:r>
              <a:rPr lang="as-IN" sz="2000" dirty="0" smtClean="0"/>
              <a:t> ভারত (বিশেষ করে ভারতের পূর্বাঞ্চল) এবং বাংলাদেশে চা উৎপাদন ভালো হয়।</a:t>
            </a:r>
          </a:p>
          <a:p>
            <a:pPr algn="just">
              <a:lnSpc>
                <a:spcPct val="150000"/>
              </a:lnSpc>
            </a:pPr>
            <a:r>
              <a:rPr lang="as-IN" sz="2000" b="1" dirty="0" smtClean="0"/>
              <a:t>২. উত্তর:</a:t>
            </a:r>
            <a:r>
              <a:rPr lang="as-IN" sz="2000" dirty="0" smtClean="0"/>
              <a:t> বাংলাদেশের পূর্বাঞ্চলীয় পাহাড়ি জেলাসমূহে প্রাকৃতিক গ্যাস ও তেলের ভাণ্ডার বেশি এবং উত্তরাঞ্চলে কয়লা ও চুনাপাথরসহ বিভিন্ন খনিজ সম্পদের সন্ধান পাওয়া গেছে।</a:t>
            </a:r>
          </a:p>
          <a:p>
            <a:pPr algn="just">
              <a:lnSpc>
                <a:spcPct val="150000"/>
              </a:lnSpc>
            </a:pPr>
            <a:r>
              <a:rPr lang="as-IN" sz="2000" b="1" dirty="0" smtClean="0"/>
              <a:t>৩. উত্তর:</a:t>
            </a:r>
            <a:r>
              <a:rPr lang="as-IN" sz="2000" dirty="0" smtClean="0"/>
              <a:t> পানির পরিকল্পিত প্রাপ্যতা এবং পানির সুশৃঙ্খল ব্যবহার নিশ্চিত করাকেই পানিসম্পদ ব্যবস্থাপনা বলা হয়। অর্থাৎ, সকল কাজে পানির সঠিক বণ্টন এবং অপচয় রোধ করাই এর মূল উদ্দেশ্য।</a:t>
            </a:r>
          </a:p>
          <a:p>
            <a:pPr algn="just">
              <a:lnSpc>
                <a:spcPct val="150000"/>
              </a:lnSpc>
            </a:pPr>
            <a:r>
              <a:rPr lang="as-IN" sz="2000" b="1" dirty="0" smtClean="0"/>
              <a:t>৪. উত্তর:</a:t>
            </a:r>
            <a:r>
              <a:rPr lang="as-IN" sz="2000" dirty="0" smtClean="0"/>
              <a:t> অতিরিক্ত সার ও কীটনাশক বৃষ্টির পানির সাথে মিশে নদী, নালা ও জলাশয়ে পড়ে পানিকে দূষিত করে। এর ফলে পানির ভারসাম্য নষ্ট হয় এবং মাছসহ জলজ প্রাণীর অস্তিত্ব বিপন্ন হয়ে পড়ে।</a:t>
            </a:r>
            <a:endParaRPr lang="as-IN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286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উত্তরমালা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বাড়ির কাজ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371601"/>
            <a:ext cx="6096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57200" y="3810000"/>
            <a:ext cx="8305800" cy="22159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as-IN" sz="2400" dirty="0" smtClean="0"/>
              <a:t>"পানির অপচয় রোধ ও পরিবেশ সংরক্ষণে একজন শিক্ষার্থী হিসেবে তোমার করণীয় কী?" — এই বিষয়ে একটি সংক্ষিপ্ত অনুচ্ছেদ লিখে আনবে।</a:t>
            </a:r>
            <a:endParaRPr lang="as-IN" sz="24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8601"/>
            <a:ext cx="6858000" cy="1161633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বাড়ির কাজ </a:t>
            </a:r>
            <a:endParaRPr lang="en-US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Mizan</a:t>
            </a:r>
            <a:r>
              <a:rPr lang="en-US" dirty="0" smtClean="0"/>
              <a:t> Sir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2514600"/>
            <a:ext cx="52578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ধন্যবাদ</a:t>
            </a:r>
            <a:endParaRPr lang="en-US" sz="11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508</TotalTime>
  <Words>755</Words>
  <Application>Microsoft Office PowerPoint</Application>
  <PresentationFormat>On-screen Show (4:3)</PresentationFormat>
  <Paragraphs>89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332</cp:revision>
  <dcterms:created xsi:type="dcterms:W3CDTF">2026-03-11T13:01:56Z</dcterms:created>
  <dcterms:modified xsi:type="dcterms:W3CDTF">2026-10-23T18:33:49Z</dcterms:modified>
</cp:coreProperties>
</file>