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E1C472-E8BE-4434-91E9-E00F8AAC2886}"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295421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1C472-E8BE-4434-91E9-E00F8AAC2886}"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434660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E1C472-E8BE-4434-91E9-E00F8AAC2886}"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1389615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E1C472-E8BE-4434-91E9-E00F8AAC2886}"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562918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E1C472-E8BE-4434-91E9-E00F8AAC2886}" type="datetimeFigureOut">
              <a:rPr lang="en-US" smtClean="0"/>
              <a:t>10/25/2026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267282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E1C472-E8BE-4434-91E9-E00F8AAC2886}" type="datetimeFigureOut">
              <a:rPr lang="en-US" smtClean="0"/>
              <a:t>10/25/2026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4147571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E1C472-E8BE-4434-91E9-E00F8AAC2886}" type="datetimeFigureOut">
              <a:rPr lang="en-US" smtClean="0"/>
              <a:t>10/25/2026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2384442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E1C472-E8BE-4434-91E9-E00F8AAC2886}"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2082940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E1C472-E8BE-4434-91E9-E00F8AAC2886}"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738098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1C472-E8BE-4434-91E9-E00F8AAC2886}"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1791738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1C472-E8BE-4434-91E9-E00F8AAC2886}"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358832-52FA-4568-B800-AEFAF4712AC1}" type="slidenum">
              <a:rPr lang="en-US" smtClean="0"/>
              <a:t>‹#›</a:t>
            </a:fld>
            <a:endParaRPr lang="en-US"/>
          </a:p>
        </p:txBody>
      </p:sp>
    </p:spTree>
    <p:extLst>
      <p:ext uri="{BB962C8B-B14F-4D97-AF65-F5344CB8AC3E}">
        <p14:creationId xmlns:p14="http://schemas.microsoft.com/office/powerpoint/2010/main" val="1522489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E1C472-E8BE-4434-91E9-E00F8AAC2886}" type="datetimeFigureOut">
              <a:rPr lang="en-US" smtClean="0"/>
              <a:t>10/25/2026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358832-52FA-4568-B800-AEFAF4712AC1}" type="slidenum">
              <a:rPr lang="en-US" smtClean="0"/>
              <a:t>‹#›</a:t>
            </a:fld>
            <a:endParaRPr lang="en-US"/>
          </a:p>
        </p:txBody>
      </p:sp>
    </p:spTree>
    <p:extLst>
      <p:ext uri="{BB962C8B-B14F-4D97-AF65-F5344CB8AC3E}">
        <p14:creationId xmlns:p14="http://schemas.microsoft.com/office/powerpoint/2010/main" val="1154395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f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4222" y="0"/>
            <a:ext cx="5981075" cy="5267404"/>
          </a:xfrm>
          <a:prstGeom prst="ellipse">
            <a:avLst/>
          </a:prstGeom>
          <a:ln>
            <a:noFill/>
          </a:ln>
          <a:effectLst>
            <a:softEdge rad="11250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5297" y="1349116"/>
            <a:ext cx="4572000" cy="4572000"/>
          </a:xfrm>
          <a:prstGeom prst="rect">
            <a:avLst/>
          </a:prstGeom>
        </p:spPr>
      </p:pic>
      <p:sp>
        <p:nvSpPr>
          <p:cNvPr id="8" name="TextBox 7"/>
          <p:cNvSpPr txBox="1"/>
          <p:nvPr/>
        </p:nvSpPr>
        <p:spPr>
          <a:xfrm>
            <a:off x="2548328" y="5267404"/>
            <a:ext cx="7435121" cy="1569660"/>
          </a:xfrm>
          <a:prstGeom prst="rect">
            <a:avLst/>
          </a:prstGeom>
          <a:noFill/>
        </p:spPr>
        <p:txBody>
          <a:bodyPr wrap="square" rtlCol="0">
            <a:spAutoFit/>
          </a:bodyPr>
          <a:lstStyle/>
          <a:p>
            <a:pPr algn="ctr"/>
            <a:r>
              <a:rPr lang="en-US" sz="9600" dirty="0" err="1" smtClean="0">
                <a:solidFill>
                  <a:srgbClr val="92D050"/>
                </a:solidFill>
                <a:latin typeface="NikoshBAN" panose="02000000000000000000" pitchFamily="2" charset="0"/>
                <a:cs typeface="NikoshBAN" panose="02000000000000000000" pitchFamily="2" charset="0"/>
              </a:rPr>
              <a:t>শুভেচ্ছা</a:t>
            </a:r>
            <a:r>
              <a:rPr lang="en-US" sz="9600" dirty="0" smtClean="0">
                <a:solidFill>
                  <a:srgbClr val="92D050"/>
                </a:solidFill>
                <a:latin typeface="NikoshBAN" panose="02000000000000000000" pitchFamily="2" charset="0"/>
                <a:cs typeface="NikoshBAN" panose="02000000000000000000" pitchFamily="2" charset="0"/>
              </a:rPr>
              <a:t> </a:t>
            </a:r>
            <a:r>
              <a:rPr lang="en-US" sz="9600" dirty="0" err="1" smtClean="0">
                <a:solidFill>
                  <a:srgbClr val="92D050"/>
                </a:solidFill>
                <a:latin typeface="NikoshBAN" panose="02000000000000000000" pitchFamily="2" charset="0"/>
                <a:cs typeface="NikoshBAN" panose="02000000000000000000" pitchFamily="2" charset="0"/>
              </a:rPr>
              <a:t>সকলকে</a:t>
            </a:r>
            <a:r>
              <a:rPr lang="en-US" sz="9600" dirty="0" smtClean="0">
                <a:solidFill>
                  <a:srgbClr val="92D050"/>
                </a:solidFill>
                <a:latin typeface="NikoshBAN" panose="02000000000000000000" pitchFamily="2" charset="0"/>
                <a:cs typeface="NikoshBAN" panose="02000000000000000000" pitchFamily="2" charset="0"/>
              </a:rPr>
              <a:t>  </a:t>
            </a:r>
            <a:endParaRPr lang="en-US" sz="9600" dirty="0">
              <a:solidFill>
                <a:srgbClr val="92D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82696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bn-IN" sz="9600" dirty="0" smtClean="0">
                <a:solidFill>
                  <a:srgbClr val="00B050"/>
                </a:solidFill>
                <a:latin typeface="NikoshBAN" panose="02000000000000000000" pitchFamily="2" charset="0"/>
                <a:cs typeface="NikoshBAN" panose="02000000000000000000" pitchFamily="2" charset="0"/>
              </a:rPr>
              <a:t>পরিচিতি</a:t>
            </a:r>
            <a:endParaRPr lang="en-US" sz="9600" dirty="0">
              <a:solidFill>
                <a:srgbClr val="00B050"/>
              </a:solidFill>
              <a:latin typeface="NikoshBAN" panose="02000000000000000000" pitchFamily="2" charset="0"/>
              <a:cs typeface="NikoshBAN" panose="02000000000000000000" pitchFamily="2" charset="0"/>
            </a:endParaRPr>
          </a:p>
        </p:txBody>
      </p:sp>
      <p:sp>
        <p:nvSpPr>
          <p:cNvPr id="3" name="Content Placeholder 2"/>
          <p:cNvSpPr>
            <a:spLocks noGrp="1"/>
          </p:cNvSpPr>
          <p:nvPr>
            <p:ph sz="half" idx="1"/>
          </p:nvPr>
        </p:nvSpPr>
        <p:spPr>
          <a:xfrm>
            <a:off x="343523" y="1690688"/>
            <a:ext cx="5978578" cy="4351338"/>
          </a:xfrm>
        </p:spPr>
        <p:txBody>
          <a:bodyPr>
            <a:normAutofit/>
          </a:bodyPr>
          <a:lstStyle/>
          <a:p>
            <a:r>
              <a:rPr lang="bn-IN" sz="4000" dirty="0" smtClean="0">
                <a:solidFill>
                  <a:srgbClr val="0070C0"/>
                </a:solidFill>
                <a:latin typeface="NikoshBAN" panose="02000000000000000000" pitchFamily="2" charset="0"/>
                <a:cs typeface="NikoshBAN" panose="02000000000000000000" pitchFamily="2" charset="0"/>
              </a:rPr>
              <a:t>সোনালী মন্ডল(সহকারি শিক্ষক)</a:t>
            </a:r>
          </a:p>
          <a:p>
            <a:r>
              <a:rPr lang="bn-IN" sz="4000" dirty="0" smtClean="0">
                <a:solidFill>
                  <a:srgbClr val="0070C0"/>
                </a:solidFill>
                <a:latin typeface="NikoshBAN" panose="02000000000000000000" pitchFamily="2" charset="0"/>
                <a:cs typeface="NikoshBAN" panose="02000000000000000000" pitchFamily="2" charset="0"/>
              </a:rPr>
              <a:t>ব্যবসায় শিক্ষা শাখা</a:t>
            </a:r>
          </a:p>
          <a:p>
            <a:r>
              <a:rPr lang="bn-IN" sz="4000" dirty="0" smtClean="0">
                <a:solidFill>
                  <a:srgbClr val="0070C0"/>
                </a:solidFill>
                <a:latin typeface="NikoshBAN" panose="02000000000000000000" pitchFamily="2" charset="0"/>
                <a:cs typeface="NikoshBAN" panose="02000000000000000000" pitchFamily="2" charset="0"/>
              </a:rPr>
              <a:t>পিঠাভোগ,ডি,জি,সি মাঃ বিদ্যালয়</a:t>
            </a:r>
          </a:p>
          <a:p>
            <a:r>
              <a:rPr lang="bn-IN" sz="4000" dirty="0" smtClean="0">
                <a:solidFill>
                  <a:srgbClr val="0070C0"/>
                </a:solidFill>
                <a:latin typeface="NikoshBAN" panose="02000000000000000000" pitchFamily="2" charset="0"/>
                <a:cs typeface="NikoshBAN" panose="02000000000000000000" pitchFamily="2" charset="0"/>
              </a:rPr>
              <a:t>রূপসা,খুলনা। </a:t>
            </a:r>
            <a:endParaRPr lang="en-US" sz="4000" dirty="0">
              <a:solidFill>
                <a:srgbClr val="0070C0"/>
              </a:solidFill>
              <a:latin typeface="NikoshBAN" panose="02000000000000000000" pitchFamily="2" charset="0"/>
              <a:cs typeface="NikoshBAN" panose="02000000000000000000" pitchFamily="2" charset="0"/>
            </a:endParaRPr>
          </a:p>
        </p:txBody>
      </p:sp>
      <p:sp>
        <p:nvSpPr>
          <p:cNvPr id="4" name="Content Placeholder 3"/>
          <p:cNvSpPr>
            <a:spLocks noGrp="1"/>
          </p:cNvSpPr>
          <p:nvPr>
            <p:ph sz="half" idx="2"/>
          </p:nvPr>
        </p:nvSpPr>
        <p:spPr>
          <a:xfrm>
            <a:off x="6172199" y="1825625"/>
            <a:ext cx="5729991" cy="4351338"/>
          </a:xfrm>
        </p:spPr>
        <p:txBody>
          <a:bodyPr>
            <a:normAutofit/>
          </a:bodyPr>
          <a:lstStyle/>
          <a:p>
            <a:r>
              <a:rPr lang="bn-IN" sz="3200" dirty="0" smtClean="0">
                <a:solidFill>
                  <a:srgbClr val="0070C0"/>
                </a:solidFill>
              </a:rPr>
              <a:t> </a:t>
            </a:r>
            <a:r>
              <a:rPr lang="bn-IN" sz="4800" dirty="0" smtClean="0">
                <a:solidFill>
                  <a:srgbClr val="0070C0"/>
                </a:solidFill>
                <a:latin typeface="NikoshBAN" panose="02000000000000000000" pitchFamily="2" charset="0"/>
                <a:cs typeface="NikoshBAN" panose="02000000000000000000" pitchFamily="2" charset="0"/>
              </a:rPr>
              <a:t>শ্রেণিঃ৬ষ্ঠ</a:t>
            </a:r>
          </a:p>
          <a:p>
            <a:r>
              <a:rPr lang="bn-IN" sz="4800" dirty="0" smtClean="0">
                <a:solidFill>
                  <a:srgbClr val="0070C0"/>
                </a:solidFill>
                <a:latin typeface="NikoshBAN" panose="02000000000000000000" pitchFamily="2" charset="0"/>
                <a:cs typeface="NikoshBAN" panose="02000000000000000000" pitchFamily="2" charset="0"/>
              </a:rPr>
              <a:t>বিষয়ঃবাংলা ২য় পত্র</a:t>
            </a:r>
          </a:p>
          <a:p>
            <a:r>
              <a:rPr lang="bn-IN" sz="4800" dirty="0" smtClean="0">
                <a:solidFill>
                  <a:srgbClr val="0070C0"/>
                </a:solidFill>
                <a:latin typeface="NikoshBAN" panose="02000000000000000000" pitchFamily="2" charset="0"/>
                <a:cs typeface="NikoshBAN" panose="02000000000000000000" pitchFamily="2" charset="0"/>
              </a:rPr>
              <a:t>আজকের পাঠঃবিরাম চিহ্ন</a:t>
            </a:r>
            <a:endParaRPr lang="en-US" sz="4800" dirty="0">
              <a:solidFill>
                <a:srgbClr val="0070C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79842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000"/>
                                        <p:tgtEl>
                                          <p:spTgt spid="4">
                                            <p:txEl>
                                              <p:pRg st="0" end="0"/>
                                            </p:txEl>
                                          </p:spTgt>
                                        </p:tgtEl>
                                      </p:cBhvr>
                                    </p:animEffect>
                                    <p:anim calcmode="lin" valueType="num">
                                      <p:cBhvr>
                                        <p:cTn id="3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4">
                                            <p:txEl>
                                              <p:pRg st="1" end="1"/>
                                            </p:txEl>
                                          </p:spTgt>
                                        </p:tgtEl>
                                        <p:attrNameLst>
                                          <p:attrName>style.visibility</p:attrName>
                                        </p:attrNameLst>
                                      </p:cBhvr>
                                      <p:to>
                                        <p:strVal val="visible"/>
                                      </p:to>
                                    </p:set>
                                    <p:animEffect transition="in" filter="fade">
                                      <p:cBhvr>
                                        <p:cTn id="36" dur="1000"/>
                                        <p:tgtEl>
                                          <p:spTgt spid="4">
                                            <p:txEl>
                                              <p:pRg st="1" end="1"/>
                                            </p:txEl>
                                          </p:spTgt>
                                        </p:tgtEl>
                                      </p:cBhvr>
                                    </p:animEffect>
                                    <p:anim calcmode="lin" valueType="num">
                                      <p:cBhvr>
                                        <p:cTn id="3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4">
                                            <p:txEl>
                                              <p:pRg st="1" end="1"/>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animEffect transition="in" filter="fade">
                                      <p:cBhvr>
                                        <p:cTn id="41" dur="1000"/>
                                        <p:tgtEl>
                                          <p:spTgt spid="4">
                                            <p:txEl>
                                              <p:pRg st="2" end="2"/>
                                            </p:txEl>
                                          </p:spTgt>
                                        </p:tgtEl>
                                      </p:cBhvr>
                                    </p:animEffect>
                                    <p:anim calcmode="lin" valueType="num">
                                      <p:cBhvr>
                                        <p:cTn id="4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9901" y="554636"/>
            <a:ext cx="11107712" cy="3816429"/>
          </a:xfrm>
          <a:prstGeom prst="rect">
            <a:avLst/>
          </a:prstGeom>
          <a:noFill/>
        </p:spPr>
        <p:txBody>
          <a:bodyPr wrap="square" rtlCol="0">
            <a:spAutoFit/>
          </a:bodyPr>
          <a:lstStyle/>
          <a:p>
            <a:pPr algn="ctr"/>
            <a:r>
              <a:rPr lang="en-US" sz="6600" dirty="0" err="1" smtClean="0">
                <a:solidFill>
                  <a:srgbClr val="0070C0"/>
                </a:solidFill>
                <a:latin typeface="NikoshBAN" panose="02000000000000000000" pitchFamily="2" charset="0"/>
                <a:cs typeface="NikoshBAN" panose="02000000000000000000" pitchFamily="2" charset="0"/>
              </a:rPr>
              <a:t>এই</a:t>
            </a:r>
            <a:r>
              <a:rPr lang="en-US" sz="6600" dirty="0" smtClean="0">
                <a:solidFill>
                  <a:srgbClr val="0070C0"/>
                </a:solidFill>
                <a:latin typeface="NikoshBAN" panose="02000000000000000000" pitchFamily="2" charset="0"/>
                <a:cs typeface="NikoshBAN" panose="02000000000000000000" pitchFamily="2" charset="0"/>
              </a:rPr>
              <a:t> </a:t>
            </a:r>
            <a:r>
              <a:rPr lang="en-US" sz="6600" dirty="0" err="1" smtClean="0">
                <a:solidFill>
                  <a:srgbClr val="0070C0"/>
                </a:solidFill>
                <a:latin typeface="NikoshBAN" panose="02000000000000000000" pitchFamily="2" charset="0"/>
                <a:cs typeface="NikoshBAN" panose="02000000000000000000" pitchFamily="2" charset="0"/>
              </a:rPr>
              <a:t>পাঠশেষে</a:t>
            </a:r>
            <a:r>
              <a:rPr lang="en-US" sz="6600" dirty="0" smtClean="0">
                <a:solidFill>
                  <a:srgbClr val="0070C0"/>
                </a:solidFill>
                <a:latin typeface="NikoshBAN" panose="02000000000000000000" pitchFamily="2" charset="0"/>
                <a:cs typeface="NikoshBAN" panose="02000000000000000000" pitchFamily="2" charset="0"/>
              </a:rPr>
              <a:t> </a:t>
            </a:r>
            <a:r>
              <a:rPr lang="en-US" sz="6600" dirty="0" err="1" smtClean="0">
                <a:solidFill>
                  <a:srgbClr val="0070C0"/>
                </a:solidFill>
                <a:latin typeface="NikoshBAN" panose="02000000000000000000" pitchFamily="2" charset="0"/>
                <a:cs typeface="NikoshBAN" panose="02000000000000000000" pitchFamily="2" charset="0"/>
              </a:rPr>
              <a:t>শিক্ষার্থীরা</a:t>
            </a:r>
            <a:r>
              <a:rPr lang="en-US" sz="6600" dirty="0" smtClean="0">
                <a:solidFill>
                  <a:srgbClr val="0070C0"/>
                </a:solidFill>
                <a:latin typeface="NikoshBAN" panose="02000000000000000000" pitchFamily="2" charset="0"/>
                <a:cs typeface="NikoshBAN" panose="02000000000000000000" pitchFamily="2" charset="0"/>
              </a:rPr>
              <a:t>______________</a:t>
            </a:r>
          </a:p>
          <a:p>
            <a:r>
              <a:rPr lang="en-US" sz="4400" dirty="0">
                <a:latin typeface="NikoshBAN" panose="02000000000000000000" pitchFamily="2" charset="0"/>
                <a:cs typeface="NikoshBAN" panose="02000000000000000000" pitchFamily="2" charset="0"/>
              </a:rPr>
              <a:t> </a:t>
            </a:r>
            <a:r>
              <a:rPr lang="en-US" sz="4400" dirty="0" smtClean="0">
                <a:latin typeface="NikoshBAN" panose="02000000000000000000" pitchFamily="2" charset="0"/>
                <a:cs typeface="NikoshBAN" panose="02000000000000000000" pitchFamily="2" charset="0"/>
              </a:rPr>
              <a:t>                     </a:t>
            </a:r>
            <a:r>
              <a:rPr lang="en-US" sz="4400" dirty="0" smtClean="0">
                <a:solidFill>
                  <a:srgbClr val="FF0000"/>
                </a:solidFill>
                <a:latin typeface="NikoshBAN" panose="02000000000000000000" pitchFamily="2" charset="0"/>
                <a:cs typeface="NikoshBAN" panose="02000000000000000000" pitchFamily="2" charset="0"/>
              </a:rPr>
              <a:t>১।বিরামচিহ্ন </a:t>
            </a:r>
            <a:r>
              <a:rPr lang="en-US" sz="4400" dirty="0" err="1" smtClean="0">
                <a:solidFill>
                  <a:srgbClr val="FF0000"/>
                </a:solidFill>
                <a:latin typeface="NikoshBAN" panose="02000000000000000000" pitchFamily="2" charset="0"/>
                <a:cs typeface="NikoshBAN" panose="02000000000000000000" pitchFamily="2" charset="0"/>
              </a:rPr>
              <a:t>কাকে</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বলে</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তা</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বলতে</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পারবে</a:t>
            </a:r>
            <a:r>
              <a:rPr lang="en-US" sz="4400" dirty="0" smtClean="0">
                <a:solidFill>
                  <a:srgbClr val="FF0000"/>
                </a:solidFill>
                <a:latin typeface="NikoshBAN" panose="02000000000000000000" pitchFamily="2" charset="0"/>
                <a:cs typeface="NikoshBAN" panose="02000000000000000000" pitchFamily="2" charset="0"/>
              </a:rPr>
              <a:t>।</a:t>
            </a:r>
          </a:p>
          <a:p>
            <a:r>
              <a:rPr lang="en-US" sz="4400" dirty="0">
                <a:solidFill>
                  <a:srgbClr val="FF0000"/>
                </a:solidFill>
                <a:latin typeface="NikoshBAN" panose="02000000000000000000" pitchFamily="2" charset="0"/>
                <a:cs typeface="NikoshBAN" panose="02000000000000000000" pitchFamily="2" charset="0"/>
              </a:rPr>
              <a:t> </a:t>
            </a:r>
            <a:r>
              <a:rPr lang="en-US" sz="4400" dirty="0" smtClean="0">
                <a:solidFill>
                  <a:srgbClr val="FF0000"/>
                </a:solidFill>
                <a:latin typeface="NikoshBAN" panose="02000000000000000000" pitchFamily="2" charset="0"/>
                <a:cs typeface="NikoshBAN" panose="02000000000000000000" pitchFamily="2" charset="0"/>
              </a:rPr>
              <a:t>                     ২।বিরামচিহ্নের </a:t>
            </a:r>
            <a:r>
              <a:rPr lang="en-US" sz="4400" dirty="0" err="1" smtClean="0">
                <a:solidFill>
                  <a:srgbClr val="FF0000"/>
                </a:solidFill>
                <a:latin typeface="NikoshBAN" panose="02000000000000000000" pitchFamily="2" charset="0"/>
                <a:cs typeface="NikoshBAN" panose="02000000000000000000" pitchFamily="2" charset="0"/>
              </a:rPr>
              <a:t>পরিচয়</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তুলে</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ধরতে</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পারবে</a:t>
            </a:r>
            <a:r>
              <a:rPr lang="en-US" sz="4400" dirty="0" smtClean="0">
                <a:solidFill>
                  <a:srgbClr val="FF0000"/>
                </a:solidFill>
                <a:latin typeface="NikoshBAN" panose="02000000000000000000" pitchFamily="2" charset="0"/>
                <a:cs typeface="NikoshBAN" panose="02000000000000000000" pitchFamily="2" charset="0"/>
              </a:rPr>
              <a:t>।</a:t>
            </a:r>
          </a:p>
          <a:p>
            <a:r>
              <a:rPr lang="en-US" sz="4400" dirty="0">
                <a:solidFill>
                  <a:srgbClr val="FF0000"/>
                </a:solidFill>
                <a:latin typeface="NikoshBAN" panose="02000000000000000000" pitchFamily="2" charset="0"/>
                <a:cs typeface="NikoshBAN" panose="02000000000000000000" pitchFamily="2" charset="0"/>
              </a:rPr>
              <a:t> </a:t>
            </a:r>
            <a:r>
              <a:rPr lang="en-US" sz="4400" dirty="0" smtClean="0">
                <a:solidFill>
                  <a:srgbClr val="FF0000"/>
                </a:solidFill>
                <a:latin typeface="NikoshBAN" panose="02000000000000000000" pitchFamily="2" charset="0"/>
                <a:cs typeface="NikoshBAN" panose="02000000000000000000" pitchFamily="2" charset="0"/>
              </a:rPr>
              <a:t>                    ৩।বিরামচিহ্নের </a:t>
            </a:r>
            <a:r>
              <a:rPr lang="en-US" sz="4400" dirty="0" err="1" smtClean="0">
                <a:solidFill>
                  <a:srgbClr val="FF0000"/>
                </a:solidFill>
                <a:latin typeface="NikoshBAN" panose="02000000000000000000" pitchFamily="2" charset="0"/>
                <a:cs typeface="NikoshBAN" panose="02000000000000000000" pitchFamily="2" charset="0"/>
              </a:rPr>
              <a:t>ব্যবহারবিধি</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উদাহরণ</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বলতে</a:t>
            </a:r>
            <a:r>
              <a:rPr lang="en-US" sz="4400" dirty="0" smtClean="0">
                <a:solidFill>
                  <a:srgbClr val="FF0000"/>
                </a:solidFill>
                <a:latin typeface="NikoshBAN" panose="02000000000000000000" pitchFamily="2" charset="0"/>
                <a:cs typeface="NikoshBAN" panose="02000000000000000000" pitchFamily="2" charset="0"/>
              </a:rPr>
              <a:t> </a:t>
            </a:r>
            <a:r>
              <a:rPr lang="en-US" sz="4400" dirty="0" err="1" smtClean="0">
                <a:solidFill>
                  <a:srgbClr val="FF0000"/>
                </a:solidFill>
                <a:latin typeface="NikoshBAN" panose="02000000000000000000" pitchFamily="2" charset="0"/>
                <a:cs typeface="NikoshBAN" panose="02000000000000000000" pitchFamily="2" charset="0"/>
              </a:rPr>
              <a:t>পারবে</a:t>
            </a:r>
            <a:r>
              <a:rPr lang="en-US" sz="4400" dirty="0" smtClean="0">
                <a:solidFill>
                  <a:srgbClr val="FF0000"/>
                </a:solidFill>
                <a:latin typeface="NikoshBAN" panose="02000000000000000000" pitchFamily="2" charset="0"/>
                <a:cs typeface="NikoshBAN" panose="02000000000000000000" pitchFamily="2" charset="0"/>
              </a:rPr>
              <a:t>।</a:t>
            </a:r>
            <a:endParaRPr lang="en-US" sz="44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11669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55957"/>
            <a:ext cx="11797259" cy="2800767"/>
          </a:xfrm>
          <a:prstGeom prst="rect">
            <a:avLst/>
          </a:prstGeom>
          <a:noFill/>
        </p:spPr>
        <p:txBody>
          <a:bodyPr wrap="square" rtlCol="0">
            <a:spAutoFit/>
          </a:bodyPr>
          <a:lstStyle/>
          <a:p>
            <a:pPr algn="ctr"/>
            <a:r>
              <a:rPr lang="bn-IN" sz="9600" dirty="0" smtClean="0">
                <a:solidFill>
                  <a:srgbClr val="7030A0"/>
                </a:solidFill>
                <a:latin typeface="NikoshBAN" panose="02000000000000000000" pitchFamily="2" charset="0"/>
                <a:cs typeface="NikoshBAN" panose="02000000000000000000" pitchFamily="2" charset="0"/>
              </a:rPr>
              <a:t>আজকের পাঠ </a:t>
            </a:r>
          </a:p>
          <a:p>
            <a:pPr algn="ctr"/>
            <a:r>
              <a:rPr lang="bn-IN" sz="8000" dirty="0" smtClean="0">
                <a:solidFill>
                  <a:srgbClr val="FFC000"/>
                </a:solidFill>
                <a:latin typeface="NikoshBAN" panose="02000000000000000000" pitchFamily="2" charset="0"/>
                <a:cs typeface="NikoshBAN" panose="02000000000000000000" pitchFamily="2" charset="0"/>
              </a:rPr>
              <a:t>বিরাম চিহ্ন</a:t>
            </a:r>
            <a:endParaRPr lang="en-US" sz="8000" dirty="0">
              <a:solidFill>
                <a:srgbClr val="FFC00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8470" y="256393"/>
            <a:ext cx="2619375" cy="174307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354" y="4685859"/>
            <a:ext cx="2466975" cy="184785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71811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4302" y="419725"/>
            <a:ext cx="10598046" cy="5847755"/>
          </a:xfrm>
          <a:prstGeom prst="rect">
            <a:avLst/>
          </a:prstGeom>
          <a:noFill/>
        </p:spPr>
        <p:txBody>
          <a:bodyPr wrap="square" rtlCol="0">
            <a:spAutoFit/>
          </a:bodyPr>
          <a:lstStyle/>
          <a:p>
            <a:r>
              <a:rPr lang="bn-IN" sz="6600" b="1" i="1" dirty="0" smtClean="0">
                <a:solidFill>
                  <a:srgbClr val="FFC000"/>
                </a:solidFill>
                <a:latin typeface="NikoshBAN" panose="02000000000000000000" pitchFamily="2" charset="0"/>
                <a:cs typeface="NikoshBAN" panose="02000000000000000000" pitchFamily="2" charset="0"/>
              </a:rPr>
              <a:t>বিরামচিহ্ন কাকে বলে? উদাহরণ দাও।</a:t>
            </a:r>
          </a:p>
          <a:p>
            <a:r>
              <a:rPr lang="bn-IN" sz="4400" i="1" dirty="0">
                <a:solidFill>
                  <a:srgbClr val="002060"/>
                </a:solidFill>
                <a:latin typeface="NikoshBAN" panose="02000000000000000000" pitchFamily="2" charset="0"/>
                <a:cs typeface="NikoshBAN" panose="02000000000000000000" pitchFamily="2" charset="0"/>
              </a:rPr>
              <a:t> </a:t>
            </a:r>
            <a:r>
              <a:rPr lang="bn-IN" sz="4400" i="1" dirty="0" smtClean="0">
                <a:solidFill>
                  <a:srgbClr val="002060"/>
                </a:solidFill>
                <a:latin typeface="NikoshBAN" panose="02000000000000000000" pitchFamily="2" charset="0"/>
                <a:cs typeface="NikoshBAN" panose="02000000000000000000" pitchFamily="2" charset="0"/>
              </a:rPr>
              <a:t>       বিরাম মানে বিশ্রাম আর বিরতি মানে থামা। এককথায় বিরামচিহ্ন বলতে বিরতি নির্দেশক বোঝায়। সুতরাং বাক্যের অর্থ সুস্পষ্টভাবে বোঝাবার জন্য বাক্যের মধ্যে বা বাক্যের শেষে বিরতি দিতে হয় এবং লেখার সময় বাক্যের মধ্যে তা দেখানোর জন্য যেসব সাংকেতিক চিহ্ন ব্যবহার করা হয়,তাকে বিরামচিহ্ন বা যতিচিহ্ন বা ছেদচিহ্ন বলে। যেমনঃগাড়ি ওখানে থামিওনা,থামালে ক্ষতি হবে।  </a:t>
            </a:r>
            <a:endParaRPr lang="en-US" sz="4400" i="1"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9418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97089" y="36177"/>
            <a:ext cx="7869836" cy="923330"/>
          </a:xfrm>
          <a:prstGeom prst="rect">
            <a:avLst/>
          </a:prstGeom>
          <a:noFill/>
        </p:spPr>
        <p:txBody>
          <a:bodyPr wrap="square" rtlCol="0">
            <a:spAutoFit/>
          </a:bodyPr>
          <a:lstStyle/>
          <a:p>
            <a:pPr algn="ctr"/>
            <a:r>
              <a:rPr lang="en-US" sz="5400" dirty="0" err="1" smtClean="0">
                <a:solidFill>
                  <a:srgbClr val="00B050"/>
                </a:solidFill>
                <a:latin typeface="NikoshBAN" panose="02000000000000000000" pitchFamily="2" charset="0"/>
                <a:cs typeface="NikoshBAN" panose="02000000000000000000" pitchFamily="2" charset="0"/>
              </a:rPr>
              <a:t>বিরামচিহ্নের</a:t>
            </a:r>
            <a:r>
              <a:rPr lang="en-US" sz="5400" dirty="0" smtClean="0">
                <a:solidFill>
                  <a:srgbClr val="00B050"/>
                </a:solidFill>
                <a:latin typeface="NikoshBAN" panose="02000000000000000000" pitchFamily="2" charset="0"/>
                <a:cs typeface="NikoshBAN" panose="02000000000000000000" pitchFamily="2" charset="0"/>
              </a:rPr>
              <a:t> </a:t>
            </a:r>
            <a:r>
              <a:rPr lang="en-US" sz="5400" dirty="0" err="1" smtClean="0">
                <a:solidFill>
                  <a:srgbClr val="00B050"/>
                </a:solidFill>
                <a:latin typeface="NikoshBAN" panose="02000000000000000000" pitchFamily="2" charset="0"/>
                <a:cs typeface="NikoshBAN" panose="02000000000000000000" pitchFamily="2" charset="0"/>
              </a:rPr>
              <a:t>পরিচয়</a:t>
            </a:r>
            <a:endParaRPr lang="en-US" sz="5400" dirty="0">
              <a:solidFill>
                <a:srgbClr val="00B050"/>
              </a:solidFill>
              <a:latin typeface="NikoshBAN" panose="02000000000000000000" pitchFamily="2" charset="0"/>
              <a:cs typeface="NikoshBAN" panose="02000000000000000000" pitchFamily="2" charset="0"/>
            </a:endParaRPr>
          </a:p>
        </p:txBody>
      </p:sp>
      <p:graphicFrame>
        <p:nvGraphicFramePr>
          <p:cNvPr id="8" name="Table 7"/>
          <p:cNvGraphicFramePr>
            <a:graphicFrameLocks noGrp="1"/>
          </p:cNvGraphicFramePr>
          <p:nvPr>
            <p:extLst>
              <p:ext uri="{D42A27DB-BD31-4B8C-83A1-F6EECF244321}">
                <p14:modId xmlns:p14="http://schemas.microsoft.com/office/powerpoint/2010/main" val="4025223765"/>
              </p:ext>
            </p:extLst>
          </p:nvPr>
        </p:nvGraphicFramePr>
        <p:xfrm>
          <a:off x="164892" y="959507"/>
          <a:ext cx="11677337" cy="6278880"/>
        </p:xfrm>
        <a:graphic>
          <a:graphicData uri="http://schemas.openxmlformats.org/drawingml/2006/table">
            <a:tbl>
              <a:tblPr firstRow="1" bandRow="1">
                <a:tableStyleId>{5C22544A-7EE6-4342-B048-85BDC9FD1C3A}</a:tableStyleId>
              </a:tblPr>
              <a:tblGrid>
                <a:gridCol w="1288805">
                  <a:extLst>
                    <a:ext uri="{9D8B030D-6E8A-4147-A177-3AD203B41FA5}">
                      <a16:colId xmlns:a16="http://schemas.microsoft.com/office/drawing/2014/main" val="171921683"/>
                    </a:ext>
                  </a:extLst>
                </a:gridCol>
                <a:gridCol w="4428361">
                  <a:extLst>
                    <a:ext uri="{9D8B030D-6E8A-4147-A177-3AD203B41FA5}">
                      <a16:colId xmlns:a16="http://schemas.microsoft.com/office/drawing/2014/main" val="4139285270"/>
                    </a:ext>
                  </a:extLst>
                </a:gridCol>
                <a:gridCol w="1644634">
                  <a:extLst>
                    <a:ext uri="{9D8B030D-6E8A-4147-A177-3AD203B41FA5}">
                      <a16:colId xmlns:a16="http://schemas.microsoft.com/office/drawing/2014/main" val="2969778419"/>
                    </a:ext>
                  </a:extLst>
                </a:gridCol>
                <a:gridCol w="4315537">
                  <a:extLst>
                    <a:ext uri="{9D8B030D-6E8A-4147-A177-3AD203B41FA5}">
                      <a16:colId xmlns:a16="http://schemas.microsoft.com/office/drawing/2014/main" val="2915493008"/>
                    </a:ext>
                  </a:extLst>
                </a:gridCol>
              </a:tblGrid>
              <a:tr h="370840">
                <a:tc>
                  <a:txBody>
                    <a:bodyPr/>
                    <a:lstStyle/>
                    <a:p>
                      <a:r>
                        <a:rPr lang="bn-IN" sz="3200" dirty="0" smtClean="0">
                          <a:latin typeface="NikoshBAN" panose="02000000000000000000" pitchFamily="2" charset="0"/>
                          <a:cs typeface="NikoshBAN" panose="02000000000000000000" pitchFamily="2" charset="0"/>
                        </a:rPr>
                        <a:t>ক্রমিক নং</a:t>
                      </a:r>
                      <a:r>
                        <a:rPr lang="bn-IN" sz="3200" baseline="0" dirty="0" smtClean="0">
                          <a:latin typeface="NikoshBAN" panose="02000000000000000000" pitchFamily="2" charset="0"/>
                          <a:cs typeface="NikoshBAN" panose="02000000000000000000" pitchFamily="2" charset="0"/>
                        </a:rPr>
                        <a:t>           </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বিরামচিহ্নের</a:t>
                      </a:r>
                      <a:r>
                        <a:rPr lang="bn-IN" sz="3200" baseline="0" dirty="0" smtClean="0">
                          <a:latin typeface="NikoshBAN" panose="02000000000000000000" pitchFamily="2" charset="0"/>
                          <a:cs typeface="NikoshBAN" panose="02000000000000000000" pitchFamily="2" charset="0"/>
                        </a:rPr>
                        <a:t> নাম</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আকৃতি</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বিরতিকাল</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848467293"/>
                  </a:ext>
                </a:extLst>
              </a:tr>
              <a:tr h="370840">
                <a:tc>
                  <a:txBody>
                    <a:bodyPr/>
                    <a:lstStyle/>
                    <a:p>
                      <a:r>
                        <a:rPr lang="bn-IN" sz="3200" dirty="0" smtClean="0">
                          <a:latin typeface="NikoshBAN" panose="02000000000000000000" pitchFamily="2" charset="0"/>
                          <a:cs typeface="NikoshBAN" panose="02000000000000000000" pitchFamily="2" charset="0"/>
                        </a:rPr>
                        <a:t>১।                          </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কমা</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১(এক) বলতে যে সময়</a:t>
                      </a:r>
                      <a:r>
                        <a:rPr lang="bn-IN" sz="3200" baseline="0" dirty="0" smtClean="0">
                          <a:latin typeface="NikoshBAN" panose="02000000000000000000" pitchFamily="2" charset="0"/>
                          <a:cs typeface="NikoshBAN" panose="02000000000000000000" pitchFamily="2" charset="0"/>
                        </a:rPr>
                        <a:t> লাগে</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3284611656"/>
                  </a:ext>
                </a:extLst>
              </a:tr>
              <a:tr h="502949">
                <a:tc>
                  <a:txBody>
                    <a:bodyPr/>
                    <a:lstStyle/>
                    <a:p>
                      <a:r>
                        <a:rPr lang="bn-IN" sz="3200" dirty="0" smtClean="0">
                          <a:latin typeface="NikoshBAN" panose="02000000000000000000" pitchFamily="2" charset="0"/>
                          <a:cs typeface="NikoshBAN" panose="02000000000000000000" pitchFamily="2" charset="0"/>
                        </a:rPr>
                        <a:t>২।</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সেমিকোলন</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১(এক) বলার দ্বিগুণ সময়</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1591640637"/>
                  </a:ext>
                </a:extLst>
              </a:tr>
              <a:tr h="370840">
                <a:tc>
                  <a:txBody>
                    <a:bodyPr/>
                    <a:lstStyle/>
                    <a:p>
                      <a:r>
                        <a:rPr lang="bn-IN" sz="3200" dirty="0" smtClean="0">
                          <a:latin typeface="NikoshBAN" panose="02000000000000000000" pitchFamily="2" charset="0"/>
                          <a:cs typeface="NikoshBAN" panose="02000000000000000000" pitchFamily="2" charset="0"/>
                        </a:rPr>
                        <a:t>৩।</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দাঁড়ি বা পূর্ণচ্ছেদ</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এক সেকেন্ড</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2217141779"/>
                  </a:ext>
                </a:extLst>
              </a:tr>
              <a:tr h="453619">
                <a:tc>
                  <a:txBody>
                    <a:bodyPr/>
                    <a:lstStyle/>
                    <a:p>
                      <a:r>
                        <a:rPr lang="bn-IN" sz="3200" dirty="0" smtClean="0">
                          <a:latin typeface="NikoshBAN" panose="02000000000000000000" pitchFamily="2" charset="0"/>
                          <a:cs typeface="NikoshBAN" panose="02000000000000000000" pitchFamily="2" charset="0"/>
                        </a:rPr>
                        <a:t>৪।</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জিজ্ঞাসাচিহ্ন বা প্রশ্নচিহ্ন</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ঐ</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3952817094"/>
                  </a:ext>
                </a:extLst>
              </a:tr>
              <a:tr h="370840">
                <a:tc>
                  <a:txBody>
                    <a:bodyPr/>
                    <a:lstStyle/>
                    <a:p>
                      <a:r>
                        <a:rPr lang="bn-IN" sz="3200" dirty="0" smtClean="0">
                          <a:latin typeface="NikoshBAN" panose="02000000000000000000" pitchFamily="2" charset="0"/>
                          <a:cs typeface="NikoshBAN" panose="02000000000000000000" pitchFamily="2" charset="0"/>
                        </a:rPr>
                        <a:t>৫।</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বিস্ময়চিহ্ন</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ঐ</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2976655544"/>
                  </a:ext>
                </a:extLst>
              </a:tr>
              <a:tr h="370840">
                <a:tc>
                  <a:txBody>
                    <a:bodyPr/>
                    <a:lstStyle/>
                    <a:p>
                      <a:r>
                        <a:rPr lang="bn-IN" sz="3200" dirty="0" smtClean="0">
                          <a:latin typeface="NikoshBAN" panose="02000000000000000000" pitchFamily="2" charset="0"/>
                          <a:cs typeface="NikoshBAN" panose="02000000000000000000" pitchFamily="2" charset="0"/>
                        </a:rPr>
                        <a:t>৬।</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কোলন</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ঐ</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3440739567"/>
                  </a:ext>
                </a:extLst>
              </a:tr>
              <a:tr h="370840">
                <a:tc>
                  <a:txBody>
                    <a:bodyPr/>
                    <a:lstStyle/>
                    <a:p>
                      <a:r>
                        <a:rPr lang="bn-IN" sz="3200" dirty="0" smtClean="0">
                          <a:latin typeface="NikoshBAN" panose="02000000000000000000" pitchFamily="2" charset="0"/>
                          <a:cs typeface="NikoshBAN" panose="02000000000000000000" pitchFamily="2" charset="0"/>
                        </a:rPr>
                        <a:t>৭।</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ড্যাস</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_</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ঐ</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933373011"/>
                  </a:ext>
                </a:extLst>
              </a:tr>
              <a:tr h="370840">
                <a:tc>
                  <a:txBody>
                    <a:bodyPr/>
                    <a:lstStyle/>
                    <a:p>
                      <a:r>
                        <a:rPr lang="bn-IN" sz="3200" dirty="0" smtClean="0">
                          <a:latin typeface="NikoshBAN" panose="02000000000000000000" pitchFamily="2" charset="0"/>
                          <a:cs typeface="NikoshBAN" panose="02000000000000000000" pitchFamily="2" charset="0"/>
                        </a:rPr>
                        <a:t>৮।</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হাইফেন</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 _</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থামার প্রয়োজন নেই</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1874532834"/>
                  </a:ext>
                </a:extLst>
              </a:tr>
              <a:tr h="370840">
                <a:tc>
                  <a:txBody>
                    <a:bodyPr/>
                    <a:lstStyle/>
                    <a:p>
                      <a:r>
                        <a:rPr lang="bn-IN" sz="3200" dirty="0" smtClean="0">
                          <a:latin typeface="NikoshBAN" panose="02000000000000000000" pitchFamily="2" charset="0"/>
                          <a:cs typeface="NikoshBAN" panose="02000000000000000000" pitchFamily="2" charset="0"/>
                        </a:rPr>
                        <a:t>৯।</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লোপচিহ্ন বা</a:t>
                      </a:r>
                      <a:r>
                        <a:rPr lang="bn-IN" sz="3200" baseline="0" dirty="0" smtClean="0">
                          <a:latin typeface="NikoshBAN" panose="02000000000000000000" pitchFamily="2" charset="0"/>
                          <a:cs typeface="NikoshBAN" panose="02000000000000000000" pitchFamily="2" charset="0"/>
                        </a:rPr>
                        <a:t> ইলেক</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a:txBody>
                  <a:tcPr/>
                </a:tc>
                <a:tc>
                  <a:txBody>
                    <a:bodyPr/>
                    <a:lstStyle/>
                    <a:p>
                      <a:r>
                        <a:rPr lang="bn-IN" sz="3200" dirty="0" smtClean="0">
                          <a:latin typeface="NikoshBAN" panose="02000000000000000000" pitchFamily="2" charset="0"/>
                          <a:cs typeface="NikoshBAN" panose="02000000000000000000" pitchFamily="2" charset="0"/>
                        </a:rPr>
                        <a:t>ঐ</a:t>
                      </a:r>
                      <a:endParaRPr lang="en-US" sz="32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268862677"/>
                  </a:ext>
                </a:extLst>
              </a:tr>
            </a:tbl>
          </a:graphicData>
        </a:graphic>
      </p:graphicFrame>
    </p:spTree>
    <p:extLst>
      <p:ext uri="{BB962C8B-B14F-4D97-AF65-F5344CB8AC3E}">
        <p14:creationId xmlns:p14="http://schemas.microsoft.com/office/powerpoint/2010/main" val="1748427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646" y="524656"/>
            <a:ext cx="11167672" cy="4647426"/>
          </a:xfrm>
          <a:prstGeom prst="rect">
            <a:avLst/>
          </a:prstGeom>
          <a:noFill/>
        </p:spPr>
        <p:txBody>
          <a:bodyPr wrap="square" rtlCol="0">
            <a:spAutoFit/>
          </a:bodyPr>
          <a:lstStyle/>
          <a:p>
            <a:r>
              <a:rPr lang="bn-IN" sz="6600" b="1" dirty="0" smtClean="0">
                <a:solidFill>
                  <a:srgbClr val="00B0F0"/>
                </a:solidFill>
                <a:latin typeface="NikoshBAN" panose="02000000000000000000" pitchFamily="2" charset="0"/>
                <a:cs typeface="NikoshBAN" panose="02000000000000000000" pitchFamily="2" charset="0"/>
              </a:rPr>
              <a:t>বিরামচিহ্নের ব্যবহারঃ</a:t>
            </a:r>
          </a:p>
          <a:p>
            <a:r>
              <a:rPr lang="bn-IN" sz="5400" b="1" dirty="0" smtClean="0">
                <a:solidFill>
                  <a:srgbClr val="00B050"/>
                </a:solidFill>
                <a:latin typeface="NikoshBAN" panose="02000000000000000000" pitchFamily="2" charset="0"/>
                <a:cs typeface="NikoshBAN" panose="02000000000000000000" pitchFamily="2" charset="0"/>
              </a:rPr>
              <a:t>কমা----</a:t>
            </a:r>
          </a:p>
          <a:p>
            <a:r>
              <a:rPr lang="bn-IN" sz="4000" dirty="0">
                <a:latin typeface="NikoshBAN" panose="02000000000000000000" pitchFamily="2" charset="0"/>
                <a:cs typeface="NikoshBAN" panose="02000000000000000000" pitchFamily="2" charset="0"/>
              </a:rPr>
              <a:t> </a:t>
            </a:r>
            <a:r>
              <a:rPr lang="bn-IN" sz="4000" dirty="0" smtClean="0">
                <a:latin typeface="NikoshBAN" panose="02000000000000000000" pitchFamily="2" charset="0"/>
                <a:cs typeface="NikoshBAN" panose="02000000000000000000" pitchFamily="2" charset="0"/>
              </a:rPr>
              <a:t>        </a:t>
            </a:r>
            <a:r>
              <a:rPr lang="bn-IN" sz="4400" dirty="0" smtClean="0">
                <a:solidFill>
                  <a:srgbClr val="FFC000"/>
                </a:solidFill>
                <a:latin typeface="NikoshBAN" panose="02000000000000000000" pitchFamily="2" charset="0"/>
                <a:cs typeface="NikoshBAN" panose="02000000000000000000" pitchFamily="2" charset="0"/>
              </a:rPr>
              <a:t>সামান্য বিরতি নির্দেশ করে, শব্দ বর্গ ও অধীন বাক্যকে আলাদা করতে,সম্বোধন পদের পরে ,সর্বনাম পদ ব্যবহারে,মাসের তারিখ লিখতে কমা ব্যবহার করা হয়।যেমনঃসুখ চাও, সুখ পাবে পরিশ্রমে। নিপা, এদিকে তাকাও।</a:t>
            </a:r>
            <a:endParaRPr lang="en-US" sz="4400" dirty="0">
              <a:solidFill>
                <a:srgbClr val="FFC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1145313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4636" y="479685"/>
            <a:ext cx="11122702" cy="6001643"/>
          </a:xfrm>
          <a:prstGeom prst="rect">
            <a:avLst/>
          </a:prstGeom>
          <a:noFill/>
        </p:spPr>
        <p:txBody>
          <a:bodyPr wrap="square" rtlCol="0">
            <a:spAutoFit/>
          </a:bodyPr>
          <a:lstStyle/>
          <a:p>
            <a:r>
              <a:rPr lang="bn-IN" sz="6000" dirty="0" smtClean="0">
                <a:solidFill>
                  <a:srgbClr val="FFC000"/>
                </a:solidFill>
                <a:latin typeface="NikoshBAN" panose="02000000000000000000" pitchFamily="2" charset="0"/>
                <a:cs typeface="NikoshBAN" panose="02000000000000000000" pitchFamily="2" charset="0"/>
              </a:rPr>
              <a:t>সেমিকোলনঃ</a:t>
            </a:r>
          </a:p>
          <a:p>
            <a:r>
              <a:rPr lang="bn-IN" sz="4400" dirty="0">
                <a:solidFill>
                  <a:srgbClr val="00B0F0"/>
                </a:solidFill>
                <a:latin typeface="NikoshBAN" panose="02000000000000000000" pitchFamily="2" charset="0"/>
                <a:cs typeface="NikoshBAN" panose="02000000000000000000" pitchFamily="2" charset="0"/>
              </a:rPr>
              <a:t> </a:t>
            </a:r>
            <a:r>
              <a:rPr lang="bn-IN" sz="4400" dirty="0" smtClean="0">
                <a:solidFill>
                  <a:srgbClr val="00B0F0"/>
                </a:solidFill>
                <a:latin typeface="NikoshBAN" panose="02000000000000000000" pitchFamily="2" charset="0"/>
                <a:cs typeface="NikoshBAN" panose="02000000000000000000" pitchFamily="2" charset="0"/>
              </a:rPr>
              <a:t>              স্বাধীন অথচ ঘনিষ্ট ভাবে সম্পর্কিত একাধিক বাক্যকে এক বাক্যে পরিনত করার কাজে অথবা একই ধরনের বর্গকে পাশাপাশি সাজাতে সেমিকোলন ব্যবহত হয়। </a:t>
            </a:r>
            <a:r>
              <a:rPr lang="bn-IN" sz="4400" dirty="0" smtClean="0">
                <a:solidFill>
                  <a:srgbClr val="FF0000"/>
                </a:solidFill>
                <a:latin typeface="NikoshBAN" panose="02000000000000000000" pitchFamily="2" charset="0"/>
                <a:cs typeface="NikoshBAN" panose="02000000000000000000" pitchFamily="2" charset="0"/>
              </a:rPr>
              <a:t>যেমনঃ</a:t>
            </a:r>
            <a:r>
              <a:rPr lang="bn-IN" sz="4400" dirty="0" smtClean="0">
                <a:solidFill>
                  <a:srgbClr val="00B0F0"/>
                </a:solidFill>
                <a:latin typeface="NikoshBAN" panose="02000000000000000000" pitchFamily="2" charset="0"/>
                <a:cs typeface="NikoshBAN" panose="02000000000000000000" pitchFamily="2" charset="0"/>
              </a:rPr>
              <a:t>সোহাগ ক্রিকেট পছন্দ করে; আমি ফুটবল পছন্দ করি।</a:t>
            </a:r>
          </a:p>
          <a:p>
            <a:r>
              <a:rPr lang="bn-IN" sz="6000" dirty="0" smtClean="0">
                <a:solidFill>
                  <a:srgbClr val="92D050"/>
                </a:solidFill>
                <a:latin typeface="NikoshBAN" panose="02000000000000000000" pitchFamily="2" charset="0"/>
                <a:cs typeface="NikoshBAN" panose="02000000000000000000" pitchFamily="2" charset="0"/>
              </a:rPr>
              <a:t>দাঁড়িঃ</a:t>
            </a:r>
          </a:p>
          <a:p>
            <a:r>
              <a:rPr lang="bn-IN" sz="4400" dirty="0">
                <a:latin typeface="NikoshBAN" panose="02000000000000000000" pitchFamily="2" charset="0"/>
                <a:cs typeface="NikoshBAN" panose="02000000000000000000" pitchFamily="2" charset="0"/>
              </a:rPr>
              <a:t> </a:t>
            </a:r>
            <a:r>
              <a:rPr lang="bn-IN" sz="4400" dirty="0" smtClean="0">
                <a:latin typeface="NikoshBAN" panose="02000000000000000000" pitchFamily="2" charset="0"/>
                <a:cs typeface="NikoshBAN" panose="02000000000000000000" pitchFamily="2" charset="0"/>
              </a:rPr>
              <a:t>       </a:t>
            </a:r>
            <a:r>
              <a:rPr lang="bn-IN" sz="4400" dirty="0" smtClean="0">
                <a:solidFill>
                  <a:srgbClr val="0070C0"/>
                </a:solidFill>
                <a:latin typeface="NikoshBAN" panose="02000000000000000000" pitchFamily="2" charset="0"/>
                <a:cs typeface="NikoshBAN" panose="02000000000000000000" pitchFamily="2" charset="0"/>
              </a:rPr>
              <a:t>বাক্যরে সমাপ্তি বা পূর্ণ-বিরতি বোঝাতে বাক্যের শেষে দাঁড়ি বা পূর্ণচ্ছেদ ব্যবহার হয়।</a:t>
            </a:r>
            <a:r>
              <a:rPr lang="bn-IN" sz="4400" dirty="0" smtClean="0">
                <a:solidFill>
                  <a:srgbClr val="FF0000"/>
                </a:solidFill>
                <a:latin typeface="NikoshBAN" panose="02000000000000000000" pitchFamily="2" charset="0"/>
                <a:cs typeface="NikoshBAN" panose="02000000000000000000" pitchFamily="2" charset="0"/>
              </a:rPr>
              <a:t>যেমনঃ</a:t>
            </a:r>
            <a:r>
              <a:rPr lang="bn-IN" sz="4400" dirty="0" smtClean="0">
                <a:solidFill>
                  <a:srgbClr val="0070C0"/>
                </a:solidFill>
                <a:latin typeface="NikoshBAN" panose="02000000000000000000" pitchFamily="2" charset="0"/>
                <a:cs typeface="NikoshBAN" panose="02000000000000000000" pitchFamily="2" charset="0"/>
              </a:rPr>
              <a:t> দেশপ্রেম একটি বড় গুণ। </a:t>
            </a:r>
            <a:endParaRPr lang="en-US" sz="4400" dirty="0">
              <a:solidFill>
                <a:srgbClr val="0070C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959996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833" y="179249"/>
            <a:ext cx="11647358" cy="6894195"/>
          </a:xfrm>
          <a:prstGeom prst="rect">
            <a:avLst/>
          </a:prstGeom>
          <a:noFill/>
        </p:spPr>
        <p:txBody>
          <a:bodyPr wrap="square" rtlCol="0">
            <a:spAutoFit/>
          </a:bodyPr>
          <a:lstStyle/>
          <a:p>
            <a:r>
              <a:rPr lang="en-US" sz="5400" dirty="0" err="1" smtClean="0">
                <a:solidFill>
                  <a:srgbClr val="00B0F0"/>
                </a:solidFill>
                <a:latin typeface="NikoshBAN" panose="02000000000000000000" pitchFamily="2" charset="0"/>
                <a:cs typeface="NikoshBAN" panose="02000000000000000000" pitchFamily="2" charset="0"/>
              </a:rPr>
              <a:t>প্রশ্নচিহ্ন</a:t>
            </a:r>
            <a:r>
              <a:rPr lang="en-US" sz="5400" dirty="0" smtClean="0">
                <a:solidFill>
                  <a:srgbClr val="00B0F0"/>
                </a:solidFill>
                <a:latin typeface="NikoshBAN" panose="02000000000000000000" pitchFamily="2" charset="0"/>
                <a:cs typeface="NikoshBAN" panose="02000000000000000000" pitchFamily="2" charset="0"/>
              </a:rPr>
              <a:t> </a:t>
            </a:r>
            <a:r>
              <a:rPr lang="en-US" sz="5400" dirty="0" err="1" smtClean="0">
                <a:solidFill>
                  <a:srgbClr val="00B0F0"/>
                </a:solidFill>
                <a:latin typeface="NikoshBAN" panose="02000000000000000000" pitchFamily="2" charset="0"/>
                <a:cs typeface="NikoshBAN" panose="02000000000000000000" pitchFamily="2" charset="0"/>
              </a:rPr>
              <a:t>বা</a:t>
            </a:r>
            <a:r>
              <a:rPr lang="bn-IN" sz="5400" dirty="0" smtClean="0">
                <a:solidFill>
                  <a:srgbClr val="00B0F0"/>
                </a:solidFill>
                <a:latin typeface="NikoshBAN" panose="02000000000000000000" pitchFamily="2" charset="0"/>
                <a:cs typeface="NikoshBAN" panose="02000000000000000000" pitchFamily="2" charset="0"/>
              </a:rPr>
              <a:t> জিজ্ঞাসাচিহ্ন-</a:t>
            </a:r>
            <a:r>
              <a:rPr lang="bn-IN" sz="4000" dirty="0" smtClean="0">
                <a:latin typeface="NikoshBAN" panose="02000000000000000000" pitchFamily="2" charset="0"/>
                <a:cs typeface="NikoshBAN" panose="02000000000000000000" pitchFamily="2" charset="0"/>
              </a:rPr>
              <a:t>---</a:t>
            </a:r>
          </a:p>
          <a:p>
            <a:r>
              <a:rPr lang="bn-IN" sz="4000" dirty="0">
                <a:latin typeface="NikoshBAN" panose="02000000000000000000" pitchFamily="2" charset="0"/>
                <a:cs typeface="NikoshBAN" panose="02000000000000000000" pitchFamily="2" charset="0"/>
              </a:rPr>
              <a:t> </a:t>
            </a:r>
            <a:r>
              <a:rPr lang="bn-IN" sz="4000" dirty="0" smtClean="0">
                <a:latin typeface="NikoshBAN" panose="02000000000000000000" pitchFamily="2" charset="0"/>
                <a:cs typeface="NikoshBAN" panose="02000000000000000000" pitchFamily="2" charset="0"/>
              </a:rPr>
              <a:t>                প্রশ্ন বা জিজ্ঞাসা বোঝাতে প্রশ্ন বা জিজ্ঞাসাচিহ্ন ব্যবহার করা হয়। </a:t>
            </a:r>
            <a:r>
              <a:rPr lang="bn-IN" sz="4000" dirty="0" smtClean="0">
                <a:solidFill>
                  <a:srgbClr val="C00000"/>
                </a:solidFill>
                <a:latin typeface="NikoshBAN" panose="02000000000000000000" pitchFamily="2" charset="0"/>
                <a:cs typeface="NikoshBAN" panose="02000000000000000000" pitchFamily="2" charset="0"/>
              </a:rPr>
              <a:t>যেমনঃ</a:t>
            </a:r>
            <a:r>
              <a:rPr lang="bn-IN" sz="4000" dirty="0" smtClean="0">
                <a:latin typeface="NikoshBAN" panose="02000000000000000000" pitchFamily="2" charset="0"/>
                <a:cs typeface="NikoshBAN" panose="02000000000000000000" pitchFamily="2" charset="0"/>
              </a:rPr>
              <a:t> তোমার নাম কী ?</a:t>
            </a:r>
          </a:p>
          <a:p>
            <a:r>
              <a:rPr lang="bn-IN" sz="5400" dirty="0" smtClean="0">
                <a:solidFill>
                  <a:srgbClr val="7030A0"/>
                </a:solidFill>
                <a:latin typeface="NikoshBAN" panose="02000000000000000000" pitchFamily="2" charset="0"/>
                <a:cs typeface="NikoshBAN" panose="02000000000000000000" pitchFamily="2" charset="0"/>
              </a:rPr>
              <a:t>বিস্ময়চিহ্ন--</a:t>
            </a:r>
            <a:r>
              <a:rPr lang="bn-IN" sz="5400" dirty="0" smtClean="0">
                <a:latin typeface="NikoshBAN" panose="02000000000000000000" pitchFamily="2" charset="0"/>
                <a:cs typeface="NikoshBAN" panose="02000000000000000000" pitchFamily="2" charset="0"/>
              </a:rPr>
              <a:t>---</a:t>
            </a:r>
          </a:p>
          <a:p>
            <a:r>
              <a:rPr lang="bn-IN" sz="4000" dirty="0">
                <a:latin typeface="NikoshBAN" panose="02000000000000000000" pitchFamily="2" charset="0"/>
                <a:cs typeface="NikoshBAN" panose="02000000000000000000" pitchFamily="2" charset="0"/>
              </a:rPr>
              <a:t> </a:t>
            </a:r>
            <a:r>
              <a:rPr lang="bn-IN" sz="4000" dirty="0" smtClean="0">
                <a:latin typeface="NikoshBAN" panose="02000000000000000000" pitchFamily="2" charset="0"/>
                <a:cs typeface="NikoshBAN" panose="02000000000000000000" pitchFamily="2" charset="0"/>
              </a:rPr>
              <a:t>         হৃদয়াবেগ, বিস্ময়,ভীতি বা আনন্দ প্রকাশ করতে বিস্ময়চিহ্ন ব্যবহার করা হয়।</a:t>
            </a:r>
            <a:r>
              <a:rPr lang="bn-IN" sz="4000" dirty="0" smtClean="0">
                <a:solidFill>
                  <a:srgbClr val="C00000"/>
                </a:solidFill>
                <a:latin typeface="NikoshBAN" panose="02000000000000000000" pitchFamily="2" charset="0"/>
                <a:cs typeface="NikoshBAN" panose="02000000000000000000" pitchFamily="2" charset="0"/>
              </a:rPr>
              <a:t>যেমনঃ</a:t>
            </a:r>
            <a:r>
              <a:rPr lang="bn-IN" sz="4000" dirty="0" smtClean="0">
                <a:latin typeface="NikoshBAN" panose="02000000000000000000" pitchFamily="2" charset="0"/>
                <a:cs typeface="NikoshBAN" panose="02000000000000000000" pitchFamily="2" charset="0"/>
              </a:rPr>
              <a:t> আহা! কী চমৎকার দৃশ্য।</a:t>
            </a:r>
          </a:p>
          <a:p>
            <a:r>
              <a:rPr lang="bn-IN" sz="5400" dirty="0" smtClean="0">
                <a:solidFill>
                  <a:srgbClr val="7030A0"/>
                </a:solidFill>
                <a:latin typeface="NikoshBAN" panose="02000000000000000000" pitchFamily="2" charset="0"/>
                <a:cs typeface="NikoshBAN" panose="02000000000000000000" pitchFamily="2" charset="0"/>
              </a:rPr>
              <a:t>কোলন----</a:t>
            </a:r>
          </a:p>
          <a:p>
            <a:r>
              <a:rPr lang="bn-IN" sz="4000" dirty="0">
                <a:latin typeface="NikoshBAN" panose="02000000000000000000" pitchFamily="2" charset="0"/>
                <a:cs typeface="NikoshBAN" panose="02000000000000000000" pitchFamily="2" charset="0"/>
              </a:rPr>
              <a:t> </a:t>
            </a:r>
            <a:r>
              <a:rPr lang="bn-IN" sz="4000" dirty="0" smtClean="0">
                <a:latin typeface="NikoshBAN" panose="02000000000000000000" pitchFamily="2" charset="0"/>
                <a:cs typeface="NikoshBAN" panose="02000000000000000000" pitchFamily="2" charset="0"/>
              </a:rPr>
              <a:t>         একটি পূর্ণ বাক্যের পরে অন্য একটি বাক্যের অবতারনণা করতে হলে কোলন ব্যবহার করা হয়।</a:t>
            </a:r>
            <a:r>
              <a:rPr lang="bn-IN" sz="4000" dirty="0" smtClean="0">
                <a:solidFill>
                  <a:srgbClr val="C00000"/>
                </a:solidFill>
                <a:latin typeface="NikoshBAN" panose="02000000000000000000" pitchFamily="2" charset="0"/>
                <a:cs typeface="NikoshBAN" panose="02000000000000000000" pitchFamily="2" charset="0"/>
              </a:rPr>
              <a:t>যেমনঃ</a:t>
            </a:r>
            <a:r>
              <a:rPr lang="bn-IN" sz="4000" dirty="0" smtClean="0">
                <a:latin typeface="NikoshBAN" panose="02000000000000000000" pitchFamily="2" charset="0"/>
                <a:cs typeface="NikoshBAN" panose="02000000000000000000" pitchFamily="2" charset="0"/>
              </a:rPr>
              <a:t>বাংলাদেশে সমুদ্রবন্দরদুটি; চট্টগ্রাম ও মোংলা। </a:t>
            </a:r>
            <a:endParaRPr lang="en-US" sz="40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625884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4597" y="539646"/>
            <a:ext cx="11002780" cy="5016758"/>
          </a:xfrm>
          <a:prstGeom prst="rect">
            <a:avLst/>
          </a:prstGeom>
          <a:noFill/>
        </p:spPr>
        <p:txBody>
          <a:bodyPr wrap="square" rtlCol="0">
            <a:spAutoFit/>
          </a:bodyPr>
          <a:lstStyle/>
          <a:p>
            <a:r>
              <a:rPr lang="bn-IN" sz="8000" dirty="0" smtClean="0">
                <a:solidFill>
                  <a:srgbClr val="000099"/>
                </a:solidFill>
                <a:latin typeface="NikoshBAN" panose="02000000000000000000" pitchFamily="2" charset="0"/>
                <a:cs typeface="NikoshBAN" panose="02000000000000000000" pitchFamily="2" charset="0"/>
              </a:rPr>
              <a:t>মূল্যায়নঃ</a:t>
            </a:r>
          </a:p>
          <a:p>
            <a:r>
              <a:rPr lang="bn-IN" sz="4800" dirty="0">
                <a:latin typeface="NikoshBAN" panose="02000000000000000000" pitchFamily="2" charset="0"/>
                <a:cs typeface="NikoshBAN" panose="02000000000000000000" pitchFamily="2" charset="0"/>
              </a:rPr>
              <a:t> </a:t>
            </a:r>
            <a:r>
              <a:rPr lang="bn-IN" sz="4800" dirty="0" smtClean="0">
                <a:latin typeface="NikoshBAN" panose="02000000000000000000" pitchFamily="2" charset="0"/>
                <a:cs typeface="NikoshBAN" panose="02000000000000000000" pitchFamily="2" charset="0"/>
              </a:rPr>
              <a:t>          ১।দাঁড়ি চিহ্নের জন্য কত সময় থামতে হয়?</a:t>
            </a:r>
          </a:p>
          <a:p>
            <a:r>
              <a:rPr lang="bn-IN" sz="4800" dirty="0">
                <a:latin typeface="NikoshBAN" panose="02000000000000000000" pitchFamily="2" charset="0"/>
                <a:cs typeface="NikoshBAN" panose="02000000000000000000" pitchFamily="2" charset="0"/>
              </a:rPr>
              <a:t> </a:t>
            </a:r>
            <a:r>
              <a:rPr lang="bn-IN" sz="4800" dirty="0" smtClean="0">
                <a:latin typeface="NikoshBAN" panose="02000000000000000000" pitchFamily="2" charset="0"/>
                <a:cs typeface="NikoshBAN" panose="02000000000000000000" pitchFamily="2" charset="0"/>
              </a:rPr>
              <a:t>          ২।সম্বোধন পদের পরে কী বসে?</a:t>
            </a:r>
          </a:p>
          <a:p>
            <a:r>
              <a:rPr lang="bn-IN" sz="4800" dirty="0">
                <a:latin typeface="NikoshBAN" panose="02000000000000000000" pitchFamily="2" charset="0"/>
                <a:cs typeface="NikoshBAN" panose="02000000000000000000" pitchFamily="2" charset="0"/>
              </a:rPr>
              <a:t> </a:t>
            </a:r>
            <a:r>
              <a:rPr lang="bn-IN" sz="4800" dirty="0" smtClean="0">
                <a:latin typeface="NikoshBAN" panose="02000000000000000000" pitchFamily="2" charset="0"/>
                <a:cs typeface="NikoshBAN" panose="02000000000000000000" pitchFamily="2" charset="0"/>
              </a:rPr>
              <a:t>           ৩।বিরামচিহ্ন কাকে বলে?</a:t>
            </a:r>
          </a:p>
          <a:p>
            <a:r>
              <a:rPr lang="bn-IN" sz="4800" dirty="0">
                <a:latin typeface="NikoshBAN" panose="02000000000000000000" pitchFamily="2" charset="0"/>
                <a:cs typeface="NikoshBAN" panose="02000000000000000000" pitchFamily="2" charset="0"/>
              </a:rPr>
              <a:t> </a:t>
            </a:r>
            <a:r>
              <a:rPr lang="bn-IN" sz="4800" dirty="0" smtClean="0">
                <a:latin typeface="NikoshBAN" panose="02000000000000000000" pitchFamily="2" charset="0"/>
                <a:cs typeface="NikoshBAN" panose="02000000000000000000" pitchFamily="2" charset="0"/>
              </a:rPr>
              <a:t>            ৪।কমা অপেক্ষা বেশি বিরতির প্রয়োজন হলে কোন চিহ্ন বসে? </a:t>
            </a:r>
            <a:endParaRPr lang="en-US" sz="4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530019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4872" y="419725"/>
            <a:ext cx="11872210" cy="4431983"/>
          </a:xfrm>
          <a:prstGeom prst="rect">
            <a:avLst/>
          </a:prstGeom>
          <a:noFill/>
        </p:spPr>
        <p:txBody>
          <a:bodyPr wrap="square" rtlCol="0">
            <a:spAutoFit/>
          </a:bodyPr>
          <a:lstStyle/>
          <a:p>
            <a:pPr algn="ctr"/>
            <a:r>
              <a:rPr lang="bn-IN" sz="9600" b="1" dirty="0" smtClean="0">
                <a:solidFill>
                  <a:srgbClr val="92D050"/>
                </a:solidFill>
                <a:latin typeface="NikoshBAN" panose="02000000000000000000" pitchFamily="2" charset="0"/>
                <a:cs typeface="NikoshBAN" panose="02000000000000000000" pitchFamily="2" charset="0"/>
              </a:rPr>
              <a:t>বাড়ির কাজ</a:t>
            </a:r>
          </a:p>
          <a:p>
            <a:r>
              <a:rPr lang="bn-IN" sz="4400" dirty="0">
                <a:latin typeface="NikoshBAN" panose="02000000000000000000" pitchFamily="2" charset="0"/>
                <a:cs typeface="NikoshBAN" panose="02000000000000000000" pitchFamily="2" charset="0"/>
              </a:rPr>
              <a:t> </a:t>
            </a:r>
            <a:r>
              <a:rPr lang="bn-IN" sz="4400" dirty="0" smtClean="0">
                <a:latin typeface="NikoshBAN" panose="02000000000000000000" pitchFamily="2" charset="0"/>
                <a:cs typeface="NikoshBAN" panose="02000000000000000000" pitchFamily="2" charset="0"/>
              </a:rPr>
              <a:t>              যে শব্দকে ভালোবাসে খুব শব্দকে আদর করে যে খুব সুখ পায় সেই হতে পারে কবি কবিরে গোলাপের মতো সুন্দর সুন্দর কথা </a:t>
            </a:r>
            <a:r>
              <a:rPr lang="en-US" sz="4400" dirty="0" smtClean="0">
                <a:latin typeface="NikoshBAN" panose="02000000000000000000" pitchFamily="2" charset="0"/>
                <a:cs typeface="NikoshBAN" panose="02000000000000000000" pitchFamily="2" charset="0"/>
              </a:rPr>
              <a:t>ব</a:t>
            </a:r>
            <a:r>
              <a:rPr lang="bn-IN" sz="4400" dirty="0" smtClean="0">
                <a:latin typeface="NikoshBAN" panose="02000000000000000000" pitchFamily="2" charset="0"/>
                <a:cs typeface="NikoshBAN" panose="02000000000000000000" pitchFamily="2" charset="0"/>
              </a:rPr>
              <a:t>লেন </a:t>
            </a:r>
            <a:r>
              <a:rPr lang="bn-IN" sz="4400" dirty="0" smtClean="0">
                <a:latin typeface="NikoshBAN" panose="02000000000000000000" pitchFamily="2" charset="0"/>
                <a:cs typeface="NikoshBAN" panose="02000000000000000000" pitchFamily="2" charset="0"/>
              </a:rPr>
              <a:t>চাঁদের মতো স্বপ্ন দেখেন </a:t>
            </a:r>
          </a:p>
          <a:p>
            <a:r>
              <a:rPr lang="bn-IN" sz="4400" dirty="0">
                <a:latin typeface="NikoshBAN" panose="02000000000000000000" pitchFamily="2" charset="0"/>
                <a:cs typeface="NikoshBAN" panose="02000000000000000000" pitchFamily="2" charset="0"/>
              </a:rPr>
              <a:t> </a:t>
            </a:r>
            <a:r>
              <a:rPr lang="bn-IN" sz="4400" dirty="0" smtClean="0">
                <a:latin typeface="NikoshBAN" panose="02000000000000000000" pitchFamily="2" charset="0"/>
                <a:cs typeface="NikoshBAN" panose="02000000000000000000" pitchFamily="2" charset="0"/>
              </a:rPr>
              <a:t>                              </a:t>
            </a:r>
            <a:r>
              <a:rPr lang="bn-IN" sz="5400" dirty="0" smtClean="0">
                <a:solidFill>
                  <a:srgbClr val="FFC000"/>
                </a:solidFill>
                <a:latin typeface="NikoshBAN" panose="02000000000000000000" pitchFamily="2" charset="0"/>
                <a:cs typeface="NikoshBAN" panose="02000000000000000000" pitchFamily="2" charset="0"/>
              </a:rPr>
              <a:t>বিরামচিহ্নের প্রয়োগ দেখাও</a:t>
            </a:r>
            <a:r>
              <a:rPr lang="bn-IN" sz="5400" dirty="0" smtClean="0">
                <a:solidFill>
                  <a:srgbClr val="FFC000"/>
                </a:solidFill>
                <a:latin typeface="NikoshBAN" panose="02000000000000000000" pitchFamily="2" charset="0"/>
                <a:cs typeface="NikoshBAN" panose="02000000000000000000" pitchFamily="2" charset="0"/>
              </a:rPr>
              <a:t>।</a:t>
            </a:r>
            <a:r>
              <a:rPr lang="en-US" sz="5400" smtClean="0">
                <a:solidFill>
                  <a:srgbClr val="FFC000"/>
                </a:solidFill>
                <a:latin typeface="NikoshBAN" panose="02000000000000000000" pitchFamily="2" charset="0"/>
                <a:cs typeface="NikoshBAN" panose="02000000000000000000" pitchFamily="2" charset="0"/>
              </a:rPr>
              <a:t> </a:t>
            </a:r>
            <a:endParaRPr lang="en-US" sz="5400" dirty="0">
              <a:solidFill>
                <a:srgbClr val="FFC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7411674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01" y="142250"/>
            <a:ext cx="6445771" cy="431716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TextBox 2"/>
          <p:cNvSpPr txBox="1"/>
          <p:nvPr/>
        </p:nvSpPr>
        <p:spPr>
          <a:xfrm>
            <a:off x="5079168" y="4137923"/>
            <a:ext cx="4172262" cy="1569660"/>
          </a:xfrm>
          <a:prstGeom prst="rect">
            <a:avLst/>
          </a:prstGeom>
          <a:noFill/>
        </p:spPr>
        <p:txBody>
          <a:bodyPr wrap="square" rtlCol="0">
            <a:spAutoFit/>
          </a:bodyPr>
          <a:lstStyle/>
          <a:p>
            <a:r>
              <a:rPr lang="bn-IN" sz="9600" dirty="0" smtClean="0">
                <a:ln w="12700">
                  <a:solidFill>
                    <a:schemeClr val="tx2">
                      <a:lumMod val="75000"/>
                    </a:schemeClr>
                  </a:solidFill>
                  <a:prstDash val="solid"/>
                </a:ln>
                <a:solidFill>
                  <a:srgbClr val="7030A0"/>
                </a:solidFill>
                <a:effectLst>
                  <a:outerShdw dist="38100" dir="2640000" algn="bl" rotWithShape="0">
                    <a:schemeClr val="tx2">
                      <a:lumMod val="75000"/>
                    </a:schemeClr>
                  </a:outerShdw>
                </a:effectLst>
                <a:latin typeface="NikoshBAN" panose="02000000000000000000" pitchFamily="2" charset="0"/>
                <a:cs typeface="NikoshBAN" panose="02000000000000000000" pitchFamily="2" charset="0"/>
              </a:rPr>
              <a:t>ধন্যবাদ</a:t>
            </a:r>
            <a:endParaRPr lang="en-US" sz="9600" dirty="0">
              <a:solidFill>
                <a:srgbClr val="7030A0"/>
              </a:solidFill>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1430" y="4459417"/>
            <a:ext cx="2590800" cy="176212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0148002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437</Words>
  <Application>Microsoft Office PowerPoint</Application>
  <PresentationFormat>Widescreen</PresentationFormat>
  <Paragraphs>80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NikoshBAN</vt:lpstr>
      <vt:lpstr>Vrinda</vt:lpstr>
      <vt:lpstr>Office Theme</vt:lpstr>
      <vt:lpstr>PowerPoint Presentation</vt:lpstr>
      <vt:lpstr>পরিচিতি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SHAHARUKH SHIKDER</dc:creator>
  <cp:lastModifiedBy>MD SHAHARUKH SHIKDER</cp:lastModifiedBy>
  <cp:revision>42</cp:revision>
  <dcterms:created xsi:type="dcterms:W3CDTF">2026-08-28T13:56:24Z</dcterms:created>
  <dcterms:modified xsi:type="dcterms:W3CDTF">2026-10-25T05:00:45Z</dcterms:modified>
</cp:coreProperties>
</file>