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83" r:id="rId5"/>
    <p:sldId id="276" r:id="rId6"/>
    <p:sldId id="274" r:id="rId7"/>
    <p:sldId id="256" r:id="rId8"/>
    <p:sldId id="263" r:id="rId9"/>
    <p:sldId id="275" r:id="rId10"/>
    <p:sldId id="285" r:id="rId11"/>
    <p:sldId id="258" r:id="rId12"/>
    <p:sldId id="257" r:id="rId13"/>
    <p:sldId id="259" r:id="rId14"/>
    <p:sldId id="260" r:id="rId15"/>
    <p:sldId id="261" r:id="rId16"/>
    <p:sldId id="262" r:id="rId17"/>
    <p:sldId id="278" r:id="rId18"/>
    <p:sldId id="264" r:id="rId19"/>
    <p:sldId id="279" r:id="rId20"/>
    <p:sldId id="286" r:id="rId21"/>
    <p:sldId id="280" r:id="rId22"/>
    <p:sldId id="28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4" autoAdjust="0"/>
    <p:restoredTop sz="94128" autoAdjust="0"/>
  </p:normalViewPr>
  <p:slideViewPr>
    <p:cSldViewPr snapToGrid="0">
      <p:cViewPr>
        <p:scale>
          <a:sx n="76" d="100"/>
          <a:sy n="76" d="100"/>
        </p:scale>
        <p:origin x="-53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0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82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8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5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5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8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8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16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9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5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C784C-88E3-4659-8D0E-3D4F5B6EAB0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3B98-EF12-4393-B219-070DDAD3E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4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parvezallrounder2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12" Type="http://schemas.openxmlformats.org/officeDocument/2006/relationships/image" Target="../media/image24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png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3" y="94991"/>
            <a:ext cx="2497897" cy="24978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39" y="357356"/>
            <a:ext cx="3213524" cy="28697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3" y="0"/>
            <a:ext cx="1198984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3568" y="2279733"/>
            <a:ext cx="1136110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350723" y="1300958"/>
            <a:ext cx="10841277" cy="521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এ.এইচ</a:t>
            </a:r>
            <a:r>
              <a:rPr lang="en-US" sz="47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. </a:t>
            </a: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পারভেজ</a:t>
            </a:r>
            <a:endParaRPr lang="en-US" sz="4799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সহকারী</a:t>
            </a:r>
            <a:r>
              <a:rPr lang="en-US" sz="47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শিক্ষক</a:t>
            </a:r>
            <a:endParaRPr lang="en-US" sz="4799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কলাতলী</a:t>
            </a:r>
            <a:r>
              <a:rPr lang="en-US" sz="47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আদর্শ</a:t>
            </a:r>
            <a:r>
              <a:rPr lang="en-US" sz="47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উচ্চ</a:t>
            </a:r>
            <a:r>
              <a:rPr lang="en-US" sz="47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4799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বিদ্যালয়</a:t>
            </a:r>
            <a:endParaRPr lang="en-US" sz="4799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7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ID No-5478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7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E-mail No- </a:t>
            </a: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  <a:hlinkClick r:id="rId2"/>
              </a:rPr>
              <a:t>parvezallrounder2@gmail.com</a:t>
            </a:r>
            <a:endParaRPr lang="en-US" sz="4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Mobile No- 01788-556375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32133" y="341790"/>
            <a:ext cx="4546948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</a:rPr>
              <a:t>শিক্ষক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accent5">
                    <a:lumMod val="75000"/>
                  </a:schemeClr>
                </a:solidFill>
              </a:rPr>
              <a:t>পরিচিতি</a:t>
            </a:r>
            <a:endParaRPr lang="en-GB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1" y="0"/>
            <a:ext cx="12350663" cy="6976997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458" y="211757"/>
            <a:ext cx="2104372" cy="22285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057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/>
        </p:nvSpPr>
        <p:spPr>
          <a:xfrm>
            <a:off x="372459" y="2015171"/>
            <a:ext cx="8091732" cy="422765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বিষয়- বিজ্ঞান</a:t>
            </a:r>
          </a:p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bn-BD" sz="3600" b="1" dirty="0" smtClean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 –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ত্রয়োদশ</a:t>
            </a: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 smtClean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27069" y="659568"/>
            <a:ext cx="6036852" cy="1107996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</a:t>
            </a:r>
            <a:r>
              <a:rPr lang="en-US" sz="6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চিতি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190" y="1916482"/>
            <a:ext cx="3553913" cy="441402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2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7863" y="589935"/>
            <a:ext cx="9720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/>
              <a:t>ছবিগুলো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লক্ষ্য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কর</a:t>
            </a:r>
            <a:r>
              <a:rPr lang="en-US" sz="6000" b="1" dirty="0" smtClean="0"/>
              <a:t>…………</a:t>
            </a:r>
            <a:endParaRPr lang="en-US" sz="6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44" y="2084133"/>
            <a:ext cx="4023543" cy="24141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368" y="1816275"/>
            <a:ext cx="4637454" cy="2757142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1678488" y="4709787"/>
            <a:ext cx="6776581" cy="1866378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rgbClr val="002060"/>
                </a:solidFill>
              </a:rPr>
              <a:t>পুষ্টিকর</a:t>
            </a:r>
            <a:r>
              <a:rPr lang="en-US" sz="6600" dirty="0" smtClean="0">
                <a:solidFill>
                  <a:srgbClr val="002060"/>
                </a:solidFill>
              </a:rPr>
              <a:t>  </a:t>
            </a:r>
            <a:r>
              <a:rPr lang="en-US" sz="6600" dirty="0" err="1" smtClean="0">
                <a:solidFill>
                  <a:srgbClr val="002060"/>
                </a:solidFill>
              </a:rPr>
              <a:t>খাবার</a:t>
            </a:r>
            <a:endParaRPr lang="en-US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4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228" y="0"/>
            <a:ext cx="6196602" cy="4123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8"/>
          <a:stretch/>
        </p:blipFill>
        <p:spPr>
          <a:xfrm>
            <a:off x="319212" y="488514"/>
            <a:ext cx="4580908" cy="36811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17523" y="4647488"/>
            <a:ext cx="7252570" cy="14465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খাদ্য</a:t>
            </a:r>
            <a:r>
              <a:rPr lang="en-US" sz="88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ও </a:t>
            </a:r>
            <a:r>
              <a:rPr lang="en-US" sz="8800" b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পুষ্টি</a:t>
            </a:r>
            <a:endParaRPr lang="en-US" sz="88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5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3"/>
          <p:cNvSpPr>
            <a:spLocks noGrp="1"/>
          </p:cNvSpPr>
          <p:nvPr/>
        </p:nvSpPr>
        <p:spPr>
          <a:xfrm>
            <a:off x="1068385" y="4285417"/>
            <a:ext cx="9783768" cy="22549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q"/>
            </a:pPr>
            <a:endParaRPr lang="en-US" b="1" dirty="0" smtClean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বলতে পারবে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bn-BD" b="1" dirty="0" smtClean="0"/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/>
              <a:t>করতে পারবে  </a:t>
            </a:r>
            <a:r>
              <a:rPr lang="en-US" b="1" dirty="0" smtClean="0"/>
              <a:t>;</a:t>
            </a:r>
            <a:endParaRPr lang="bn-BD" b="1" dirty="0" smtClean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পুষ্টির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/>
              <a:t> করতে পারবে</a:t>
            </a:r>
            <a:r>
              <a:rPr lang="en-US" b="1" dirty="0"/>
              <a:t>।</a:t>
            </a:r>
            <a:endParaRPr lang="en-US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068385" y="569626"/>
            <a:ext cx="70860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/>
              <a:t>শিখনফল</a:t>
            </a:r>
            <a:endParaRPr lang="en-US" sz="6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572" y="1186799"/>
            <a:ext cx="2899191" cy="2760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05546" y="2129424"/>
            <a:ext cx="7098585" cy="15532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>
                <a:solidFill>
                  <a:srgbClr val="002060"/>
                </a:solidFill>
              </a:rPr>
              <a:t>এই</a:t>
            </a:r>
            <a:r>
              <a:rPr lang="en-US" sz="4400" b="1" dirty="0">
                <a:solidFill>
                  <a:srgbClr val="002060"/>
                </a:solidFill>
              </a:rPr>
              <a:t> </a:t>
            </a:r>
            <a:r>
              <a:rPr lang="en-US" sz="4400" b="1" dirty="0" err="1">
                <a:solidFill>
                  <a:srgbClr val="002060"/>
                </a:solidFill>
              </a:rPr>
              <a:t>পাঠ</a:t>
            </a:r>
            <a:r>
              <a:rPr lang="en-US" sz="4400" b="1" dirty="0">
                <a:solidFill>
                  <a:srgbClr val="002060"/>
                </a:solidFill>
              </a:rPr>
              <a:t> </a:t>
            </a:r>
            <a:r>
              <a:rPr lang="en-US" sz="4400" b="1" dirty="0" err="1">
                <a:solidFill>
                  <a:srgbClr val="002060"/>
                </a:solidFill>
              </a:rPr>
              <a:t>শেষে</a:t>
            </a:r>
            <a:r>
              <a:rPr lang="en-US" sz="4400" b="1" dirty="0">
                <a:solidFill>
                  <a:srgbClr val="002060"/>
                </a:solidFill>
              </a:rPr>
              <a:t> </a:t>
            </a:r>
            <a:r>
              <a:rPr lang="en-US" sz="4400" b="1" dirty="0" err="1">
                <a:solidFill>
                  <a:srgbClr val="002060"/>
                </a:solidFill>
              </a:rPr>
              <a:t>শিক্ষার্থীরা</a:t>
            </a:r>
            <a:r>
              <a:rPr lang="en-US" sz="4400" b="1" dirty="0">
                <a:solidFill>
                  <a:srgbClr val="002060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88343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823" y="4286470"/>
            <a:ext cx="119221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 smtClean="0"/>
              <a:t/>
            </a:r>
            <a:br>
              <a:rPr lang="as-IN" sz="4000" b="1" dirty="0" smtClean="0"/>
            </a:br>
            <a:r>
              <a:rPr lang="as-IN" sz="4000" b="1" dirty="0" smtClean="0"/>
              <a:t>যে সব বস্তু আমরা খাই এবং যা শরীরের শক্তি, বৃদ্ধি ও রোগপ্রতিরোধে সাহায্য করে তাকে খাদ্য বলে।</a:t>
            </a:r>
            <a:endParaRPr lang="en-US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3980142" y="486144"/>
            <a:ext cx="34804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6000" b="1" dirty="0" smtClean="0"/>
              <a:t>খাদ্য কী?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31" y="1600200"/>
            <a:ext cx="5378502" cy="32271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5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823" y="4286470"/>
            <a:ext cx="119221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 smtClean="0"/>
              <a:t/>
            </a:r>
            <a:br>
              <a:rPr lang="as-IN" sz="4000" b="1" dirty="0" smtClean="0"/>
            </a:br>
            <a:r>
              <a:rPr lang="as-IN" sz="4000" b="1" dirty="0" smtClean="0"/>
              <a:t>খাদ্যের উপাদানগুলো শরীরে গ্রহণ, হজম, শোষণ ও ব্যবহারের প্রক্রিয়াকে পুষ্টি বলে।</a:t>
            </a:r>
            <a:endParaRPr lang="en-US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2718147" y="486144"/>
            <a:ext cx="69519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6000" b="1" dirty="0" smtClean="0"/>
              <a:t>পুষ্টি কী?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655" y="1600200"/>
            <a:ext cx="5437532" cy="32271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9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7033" y="221226"/>
            <a:ext cx="3849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একক</a:t>
            </a:r>
            <a:r>
              <a:rPr lang="en-US" sz="4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</a:t>
            </a:r>
            <a:endParaRPr lang="en-US" sz="4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7975" y="454153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০১. </a:t>
            </a:r>
            <a:r>
              <a:rPr lang="en-US" sz="3200" b="1" dirty="0" err="1" smtClean="0"/>
              <a:t>খাদ্য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বলতে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কী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বুঝ</a:t>
            </a:r>
            <a:r>
              <a:rPr lang="en-US" sz="3200" b="1" dirty="0" smtClean="0"/>
              <a:t>?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252" y="1033897"/>
            <a:ext cx="3502265" cy="3502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048000" y="51816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০২.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পুষ্টি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বলতে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কী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</a:rPr>
              <a:t>বুঝ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1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93305" y="338203"/>
            <a:ext cx="6037545" cy="7139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B050"/>
                </a:solidFill>
              </a:rPr>
              <a:t>খাদ্যের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প্রকারভেদ</a:t>
            </a:r>
            <a:endParaRPr lang="en-US" sz="4400" dirty="0">
              <a:solidFill>
                <a:srgbClr val="00B05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39577" y="1432456"/>
            <a:ext cx="2253941" cy="1553228"/>
            <a:chOff x="639577" y="1307196"/>
            <a:chExt cx="2253941" cy="155322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577" y="1307198"/>
              <a:ext cx="976281" cy="155322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31310" y="1498216"/>
              <a:ext cx="1553227" cy="1171188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337382" y="1432456"/>
            <a:ext cx="2764876" cy="1640909"/>
            <a:chOff x="4337382" y="1197990"/>
            <a:chExt cx="2764876" cy="16409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382" y="1197990"/>
              <a:ext cx="1308806" cy="164090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8818" y="1197990"/>
              <a:ext cx="1393440" cy="1640909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8223385" y="1432456"/>
            <a:ext cx="2981024" cy="1553227"/>
            <a:chOff x="8204717" y="1179200"/>
            <a:chExt cx="2981024" cy="155322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4717" y="1179200"/>
              <a:ext cx="1377718" cy="155322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0692" y="1179200"/>
              <a:ext cx="1415049" cy="1534437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533105" y="3958229"/>
            <a:ext cx="2485668" cy="1615856"/>
            <a:chOff x="533105" y="3845492"/>
            <a:chExt cx="2485668" cy="16158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105" y="3845492"/>
              <a:ext cx="1189224" cy="161585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3039" y="3883070"/>
              <a:ext cx="1195734" cy="1478070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4337382" y="3995807"/>
            <a:ext cx="2463469" cy="1615855"/>
            <a:chOff x="4337381" y="3845493"/>
            <a:chExt cx="2463469" cy="161585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381" y="3845493"/>
              <a:ext cx="1186597" cy="161585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3978" y="3883070"/>
              <a:ext cx="1276872" cy="1578277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223385" y="4052173"/>
            <a:ext cx="2448790" cy="1427967"/>
            <a:chOff x="8223385" y="3770338"/>
            <a:chExt cx="2448790" cy="14279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3385" y="3770338"/>
              <a:ext cx="1214929" cy="1427967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4826" y="3770338"/>
              <a:ext cx="1207349" cy="1427967"/>
            </a:xfrm>
            <a:prstGeom prst="rect">
              <a:avLst/>
            </a:prstGeom>
          </p:spPr>
        </p:pic>
      </p:grpSp>
      <p:sp>
        <p:nvSpPr>
          <p:cNvPr id="24" name="Rectangle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2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616" y="426183"/>
            <a:ext cx="4764263" cy="584775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as-IN" sz="3200" b="1" dirty="0" smtClean="0">
                <a:solidFill>
                  <a:srgbClr val="7030A0"/>
                </a:solidFill>
              </a:rPr>
              <a:t>খাদ্যের প্রধান উপাদান</a:t>
            </a:r>
            <a:r>
              <a:rPr lang="en-US" sz="3200" b="1" dirty="0" smtClean="0">
                <a:solidFill>
                  <a:srgbClr val="7030A0"/>
                </a:solidFill>
              </a:rPr>
              <a:t>-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9608" y="5908997"/>
            <a:ext cx="107929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/>
              <a:t>এটি</a:t>
            </a:r>
            <a:r>
              <a:rPr lang="as-IN" sz="3200" b="1" dirty="0" smtClean="0"/>
              <a:t>– শক্তির প্রধান উৎস</a:t>
            </a:r>
            <a:r>
              <a:rPr lang="en-US" sz="3200" b="1" dirty="0" smtClean="0"/>
              <a:t>। </a:t>
            </a:r>
            <a:r>
              <a:rPr lang="as-IN" sz="3200" b="1" dirty="0" smtClean="0"/>
              <a:t>উদাহরণ: ভাত, রুটি, আলু, চিনি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3454923" y="1579789"/>
            <a:ext cx="60740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400" b="1" dirty="0" smtClean="0">
                <a:solidFill>
                  <a:srgbClr val="FFC000"/>
                </a:solidFill>
              </a:rPr>
              <a:t>শর্করা (কার্বোহাইড্রেট) </a:t>
            </a:r>
            <a:endParaRPr lang="en-US" sz="4400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" t="15347" r="5185" b="14524"/>
          <a:stretch/>
        </p:blipFill>
        <p:spPr>
          <a:xfrm>
            <a:off x="2413416" y="2327828"/>
            <a:ext cx="6370820" cy="3221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8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9607" y="5908997"/>
            <a:ext cx="11422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 smtClean="0"/>
              <a:t>দেহ গঠন ও ক্ষয় পূরণ করে</a:t>
            </a:r>
            <a:r>
              <a:rPr lang="en-US" sz="3200" b="1" dirty="0" smtClean="0"/>
              <a:t>। </a:t>
            </a:r>
            <a:r>
              <a:rPr lang="as-IN" sz="3200" b="1" dirty="0" smtClean="0"/>
              <a:t>উদাহরণ: মাছ, মাংস, ডাল, ডিম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3231714" y="1420255"/>
            <a:ext cx="672647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err="1" smtClean="0">
                <a:solidFill>
                  <a:schemeClr val="accent3">
                    <a:lumMod val="50000"/>
                  </a:schemeClr>
                </a:solidFill>
              </a:rPr>
              <a:t>আমিষ</a:t>
            </a:r>
            <a:r>
              <a:rPr lang="en-US" sz="6600" b="1" dirty="0" smtClean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as-IN" sz="6600" b="1" dirty="0" smtClean="0">
                <a:solidFill>
                  <a:schemeClr val="accent3">
                    <a:lumMod val="50000"/>
                  </a:schemeClr>
                </a:solidFill>
              </a:rPr>
              <a:t>প্রোটিন</a:t>
            </a:r>
            <a:r>
              <a:rPr lang="en-US" sz="66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93" y="2462945"/>
            <a:ext cx="6265279" cy="3221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8373" y="875889"/>
            <a:ext cx="4087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b="1" dirty="0" smtClean="0">
                <a:solidFill>
                  <a:srgbClr val="7030A0"/>
                </a:solidFill>
              </a:rPr>
              <a:t>খাদ্যের প্রধান উপাদান</a:t>
            </a:r>
            <a:r>
              <a:rPr lang="en-US" sz="2800" b="1" dirty="0" smtClean="0">
                <a:solidFill>
                  <a:srgbClr val="7030A0"/>
                </a:solidFill>
              </a:rPr>
              <a:t>…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4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4343" y="5864026"/>
            <a:ext cx="107929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 smtClean="0"/>
              <a:t>শক্তি সঞ্চয় ও তাপ নিয়ন্ত্রণ</a:t>
            </a:r>
            <a:r>
              <a:rPr lang="en-US" sz="3200" b="1" dirty="0" smtClean="0"/>
              <a:t>। </a:t>
            </a:r>
            <a:r>
              <a:rPr lang="as-IN" sz="3200" b="1" dirty="0" smtClean="0"/>
              <a:t>উদাহরণ: তেল, ঘি, বাদাম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4572000" y="1430522"/>
            <a:ext cx="5599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</a:rPr>
              <a:t>স্নেহ</a:t>
            </a:r>
            <a:r>
              <a:rPr lang="en-US" sz="4800" b="1" dirty="0" smtClean="0">
                <a:solidFill>
                  <a:srgbClr val="C00000"/>
                </a:solidFill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</a:rPr>
              <a:t>বা</a:t>
            </a:r>
            <a:r>
              <a:rPr lang="en-US" sz="4800" b="1" dirty="0" smtClean="0">
                <a:solidFill>
                  <a:srgbClr val="C00000"/>
                </a:solidFill>
              </a:rPr>
              <a:t> </a:t>
            </a:r>
            <a:r>
              <a:rPr lang="as-IN" sz="4800" b="1" dirty="0" smtClean="0">
                <a:solidFill>
                  <a:srgbClr val="C00000"/>
                </a:solidFill>
              </a:rPr>
              <a:t>চর্বি (ফ্যাট)</a:t>
            </a: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715" y="2430050"/>
            <a:ext cx="4766031" cy="27029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8373" y="875889"/>
            <a:ext cx="4612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b="1" dirty="0" smtClean="0">
                <a:solidFill>
                  <a:srgbClr val="7030A0"/>
                </a:solidFill>
              </a:rPr>
              <a:t>খাদ্যের প্রধান উপাদান</a:t>
            </a:r>
            <a:r>
              <a:rPr lang="en-US" sz="3200" b="1" dirty="0" smtClean="0">
                <a:solidFill>
                  <a:srgbClr val="7030A0"/>
                </a:solidFill>
              </a:rPr>
              <a:t>…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4872" y="5851295"/>
            <a:ext cx="116173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 smtClean="0"/>
              <a:t>রোগ প্রতিরোধ ও শরীর সুস্থ রাখে</a:t>
            </a:r>
            <a:r>
              <a:rPr lang="en-US" sz="3200" b="1" dirty="0" smtClean="0"/>
              <a:t> । </a:t>
            </a:r>
            <a:r>
              <a:rPr lang="as-IN" sz="3200" b="1" dirty="0" smtClean="0"/>
              <a:t>উদাহরণ: ফল, শাকসবজি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5053041" y="1159879"/>
            <a:ext cx="61221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 smtClean="0">
                <a:solidFill>
                  <a:schemeClr val="accent2">
                    <a:lumMod val="75000"/>
                  </a:schemeClr>
                </a:solidFill>
              </a:rPr>
              <a:t>খাদ্যপ্রাণ</a:t>
            </a:r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as-IN" sz="5400" b="1" dirty="0" smtClean="0">
                <a:solidFill>
                  <a:schemeClr val="accent2">
                    <a:lumMod val="75000"/>
                  </a:schemeClr>
                </a:solidFill>
              </a:rPr>
              <a:t>ভিটামিন</a:t>
            </a:r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8373" y="875889"/>
            <a:ext cx="4087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b="1" dirty="0" smtClean="0">
                <a:solidFill>
                  <a:srgbClr val="7030A0"/>
                </a:solidFill>
              </a:rPr>
              <a:t>খাদ্যের প্রধান উপাদান</a:t>
            </a:r>
            <a:r>
              <a:rPr lang="en-US" sz="2800" b="1" dirty="0" smtClean="0">
                <a:solidFill>
                  <a:srgbClr val="7030A0"/>
                </a:solidFill>
              </a:rPr>
              <a:t>…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352" y="2264703"/>
            <a:ext cx="5563565" cy="322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5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4734" y="5938977"/>
            <a:ext cx="116173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 smtClean="0"/>
              <a:t>হাড়, দাঁত ও রক্ত গঠনে সহায়ক</a:t>
            </a:r>
            <a:r>
              <a:rPr lang="en-US" sz="3200" b="1" dirty="0" smtClean="0"/>
              <a:t>। </a:t>
            </a:r>
            <a:r>
              <a:rPr lang="as-IN" sz="3200" b="1" dirty="0" smtClean="0"/>
              <a:t>উদাহরণ: দুধ, শাক, লবণ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4693277" y="1535453"/>
            <a:ext cx="23711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b="1" dirty="0" smtClean="0">
                <a:solidFill>
                  <a:srgbClr val="00B0F0"/>
                </a:solidFill>
              </a:rPr>
              <a:t>খনিজ লবণ</a:t>
            </a:r>
            <a:endParaRPr lang="en-US" sz="3200" b="1" dirty="0">
              <a:solidFill>
                <a:srgbClr val="00B0F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70" y="2347981"/>
            <a:ext cx="5563565" cy="31155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20" y="2336439"/>
            <a:ext cx="4713237" cy="3089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8373" y="875889"/>
            <a:ext cx="4087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b="1" dirty="0" smtClean="0">
                <a:solidFill>
                  <a:srgbClr val="7030A0"/>
                </a:solidFill>
              </a:rPr>
              <a:t>খাদ্যের প্রধান উপাদান</a:t>
            </a:r>
            <a:r>
              <a:rPr lang="en-US" sz="2800" b="1" dirty="0" smtClean="0">
                <a:solidFill>
                  <a:srgbClr val="7030A0"/>
                </a:solidFill>
              </a:rPr>
              <a:t>…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0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19331" y="6028918"/>
            <a:ext cx="116173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 smtClean="0"/>
              <a:t>দেহের সব কাজ সচল রাখে</a:t>
            </a:r>
            <a:r>
              <a:rPr lang="en-US" sz="3200" b="1" dirty="0" smtClean="0"/>
              <a:t> । </a:t>
            </a:r>
            <a:r>
              <a:rPr lang="as-IN" sz="3200" b="1" dirty="0" smtClean="0"/>
              <a:t>উদাহরণ: বিশুদ্ধ পানি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5397815" y="1550444"/>
            <a:ext cx="1080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b="1" dirty="0" smtClean="0">
                <a:solidFill>
                  <a:schemeClr val="accent1">
                    <a:lumMod val="75000"/>
                  </a:schemeClr>
                </a:solidFill>
              </a:rPr>
              <a:t>পানি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04" y="2430090"/>
            <a:ext cx="4362403" cy="3221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8373" y="875889"/>
            <a:ext cx="4087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b="1" dirty="0" smtClean="0">
                <a:solidFill>
                  <a:srgbClr val="7030A0"/>
                </a:solidFill>
              </a:rPr>
              <a:t>খাদ্যের প্রধান উপাদান</a:t>
            </a:r>
            <a:r>
              <a:rPr lang="en-US" sz="2800" b="1" dirty="0" smtClean="0">
                <a:solidFill>
                  <a:srgbClr val="7030A0"/>
                </a:solidFill>
              </a:rPr>
              <a:t>…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0840" y="324465"/>
            <a:ext cx="4468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জোড়ায়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2916" y="4718516"/>
            <a:ext cx="9920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খাদ্যের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প্রধান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উপাদানগুলোর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নাম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লিখো</a:t>
            </a:r>
            <a:r>
              <a:rPr lang="en-US" sz="4000" b="1" dirty="0" smtClean="0">
                <a:solidFill>
                  <a:srgbClr val="002060"/>
                </a:solidFill>
              </a:rPr>
              <a:t>।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074613" y="1358361"/>
            <a:ext cx="5205992" cy="3502265"/>
            <a:chOff x="3045116" y="1358361"/>
            <a:chExt cx="5205992" cy="35022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5116" y="1358361"/>
              <a:ext cx="3502265" cy="350226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6608" y="1800533"/>
              <a:ext cx="1714500" cy="266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75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9763" y="1215025"/>
            <a:ext cx="64131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as-IN" sz="2400" b="1" dirty="0" smtClean="0">
                <a:solidFill>
                  <a:srgbClr val="00B050"/>
                </a:solidFill>
              </a:rPr>
              <a:t>শরীরের বৃদ্ধি ও বিকাশ ঘটায়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05388" y="261292"/>
            <a:ext cx="3427541" cy="76944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s-IN" sz="4400" b="1" dirty="0" smtClean="0">
                <a:solidFill>
                  <a:srgbClr val="7030A0"/>
                </a:solidFill>
              </a:rPr>
              <a:t>পুষ্টি</a:t>
            </a:r>
            <a:r>
              <a:rPr lang="en-US" sz="4400" b="1" dirty="0" smtClean="0">
                <a:solidFill>
                  <a:srgbClr val="7030A0"/>
                </a:solidFill>
              </a:rPr>
              <a:t>র </a:t>
            </a:r>
            <a:r>
              <a:rPr lang="en-US" sz="4400" b="1" dirty="0" err="1" smtClean="0">
                <a:solidFill>
                  <a:srgbClr val="7030A0"/>
                </a:solidFill>
              </a:rPr>
              <a:t>গুরুত্ব</a:t>
            </a:r>
            <a:endParaRPr lang="en-US" sz="44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946" y="1051487"/>
            <a:ext cx="1260756" cy="8980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89762" y="1990033"/>
            <a:ext cx="5509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2400" b="1" dirty="0" err="1" smtClean="0">
                <a:solidFill>
                  <a:srgbClr val="00B050"/>
                </a:solidFill>
              </a:rPr>
              <a:t>কাজ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করার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as-IN" sz="2400" b="1" dirty="0" smtClean="0">
                <a:solidFill>
                  <a:srgbClr val="00B050"/>
                </a:solidFill>
              </a:rPr>
              <a:t>শক্তি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as-IN" sz="2400" b="1" dirty="0" smtClean="0">
                <a:solidFill>
                  <a:srgbClr val="00B050"/>
                </a:solidFill>
              </a:rPr>
              <a:t>যোগায়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946" y="2221731"/>
            <a:ext cx="1130598" cy="72016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78156" y="2703906"/>
            <a:ext cx="5898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as-IN" sz="2400" b="1" dirty="0" smtClean="0">
                <a:solidFill>
                  <a:srgbClr val="00B050"/>
                </a:solidFill>
              </a:rPr>
              <a:t>রোগ প্রতিরোধ ক্ষমতা বাড়ায়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8156" y="3434704"/>
            <a:ext cx="56213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as-IN" sz="2400" b="1" dirty="0" smtClean="0">
                <a:solidFill>
                  <a:srgbClr val="00B050"/>
                </a:solidFill>
              </a:rPr>
              <a:t>দেহের ক্ষয় পূরণ</a:t>
            </a:r>
            <a:r>
              <a:rPr lang="en-US" sz="2400" b="1" dirty="0" smtClean="0">
                <a:solidFill>
                  <a:srgbClr val="00B050"/>
                </a:solidFill>
              </a:rPr>
              <a:t> ও </a:t>
            </a:r>
            <a:r>
              <a:rPr lang="en-US" sz="2400" b="1" dirty="0" err="1" smtClean="0">
                <a:solidFill>
                  <a:srgbClr val="00B050"/>
                </a:solidFill>
              </a:rPr>
              <a:t>বৃদ্ধি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</a:rPr>
              <a:t>সাধন</a:t>
            </a:r>
            <a:r>
              <a:rPr lang="as-IN" sz="2400" b="1" dirty="0" smtClean="0">
                <a:solidFill>
                  <a:srgbClr val="00B050"/>
                </a:solidFill>
              </a:rPr>
              <a:t> করে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719" y="3890856"/>
            <a:ext cx="1074162" cy="8227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013" y="3034936"/>
            <a:ext cx="1071992" cy="60232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67041" y="4226102"/>
            <a:ext cx="6786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</a:rPr>
              <a:t>    </a:t>
            </a:r>
            <a:r>
              <a:rPr lang="as-IN" sz="2400" b="1" dirty="0" smtClean="0">
                <a:solidFill>
                  <a:srgbClr val="00B050"/>
                </a:solidFill>
              </a:rPr>
              <a:t>শরীরের স্বাভাবিক কার্যক্রম বজায় রাখে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650" y="4922728"/>
            <a:ext cx="795549" cy="54824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78156" y="4907302"/>
            <a:ext cx="80347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as-IN" sz="2400" b="1" dirty="0" smtClean="0">
                <a:solidFill>
                  <a:srgbClr val="00B050"/>
                </a:solidFill>
              </a:rPr>
              <a:t>মানসিক বিকাশে সহায়তা করে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69070" y="5542357"/>
            <a:ext cx="69801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</a:rPr>
              <a:t>    </a:t>
            </a:r>
            <a:r>
              <a:rPr lang="as-IN" sz="2400" b="1" dirty="0" smtClean="0">
                <a:solidFill>
                  <a:srgbClr val="00B050"/>
                </a:solidFill>
              </a:rPr>
              <a:t>স্মরণশক্তি ও মনোযোগ বাড়াতে সাহায্য করে</a:t>
            </a:r>
            <a:endParaRPr lang="en-US" sz="3600" b="1" dirty="0">
              <a:solidFill>
                <a:srgbClr val="00B05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178" y="5636712"/>
            <a:ext cx="902828" cy="71398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4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2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8543" y="339213"/>
            <a:ext cx="4468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দলীয়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07755" y="5074699"/>
            <a:ext cx="7044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 </a:t>
            </a:r>
            <a:r>
              <a:rPr lang="en-US" sz="4400" b="1" dirty="0" err="1" smtClean="0"/>
              <a:t>পুষ্টি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গুরুত্ব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বর্ণনা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করো</a:t>
            </a:r>
            <a:endParaRPr lang="en-US" sz="4400" b="1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942" y="1170210"/>
            <a:ext cx="6062202" cy="377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1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240077" y="400832"/>
            <a:ext cx="10070926" cy="164091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 err="1" smtClean="0"/>
              <a:t>মূল্যায়ণ</a:t>
            </a:r>
            <a:endParaRPr lang="en-GB" sz="8000" dirty="0"/>
          </a:p>
        </p:txBody>
      </p:sp>
      <p:sp>
        <p:nvSpPr>
          <p:cNvPr id="3" name="Rectangle 2"/>
          <p:cNvSpPr/>
          <p:nvPr/>
        </p:nvSpPr>
        <p:spPr>
          <a:xfrm>
            <a:off x="1240077" y="2931088"/>
            <a:ext cx="9820405" cy="3281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endParaRPr lang="en-US" sz="3600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কয়েকটি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as-IN" sz="3600" dirty="0" smtClean="0">
                <a:solidFill>
                  <a:srgbClr val="00B050"/>
                </a:solidFill>
              </a:rPr>
              <a:t>শর্করা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জাতিয়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খাবারের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নাম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বল</a:t>
            </a:r>
            <a:r>
              <a:rPr lang="en-US" sz="3600" dirty="0" smtClean="0">
                <a:solidFill>
                  <a:srgbClr val="00B050"/>
                </a:solidFill>
              </a:rPr>
              <a:t>।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3600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পানিকে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সার্বজনীন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দ্রাবক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বলা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হয়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</a:rPr>
              <a:t>কেন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 ?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ঘী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কোন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প্রকারের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খাবার</a:t>
            </a:r>
            <a:r>
              <a:rPr lang="en-US" sz="3600" smtClean="0">
                <a:solidFill>
                  <a:srgbClr val="FFC000"/>
                </a:solidFill>
              </a:rPr>
              <a:t> ?</a:t>
            </a:r>
            <a:endParaRPr lang="en-US" sz="3600" dirty="0" smtClean="0">
              <a:solidFill>
                <a:srgbClr val="FFC000"/>
              </a:solidFill>
            </a:endParaRPr>
          </a:p>
          <a:p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6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8543" y="339213"/>
            <a:ext cx="4468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বাড়ীর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730" y="5662007"/>
            <a:ext cx="12167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মানব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জীবনে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খাদ্য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ও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পুষ্টির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গুরুত্ব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বর্ণনা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কর</a:t>
            </a:r>
            <a:r>
              <a:rPr lang="en-US" sz="4400" b="1" dirty="0" smtClean="0">
                <a:solidFill>
                  <a:srgbClr val="C00000"/>
                </a:solidFill>
              </a:rPr>
              <a:t>।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188" y="1195261"/>
            <a:ext cx="7078911" cy="389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3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13085" cy="77285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8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9036" y="2217107"/>
            <a:ext cx="1132352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endParaRPr lang="en-US" sz="16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926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314</Words>
  <Application>Microsoft Office PowerPoint</Application>
  <PresentationFormat>Custom</PresentationFormat>
  <Paragraphs>71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Classroom 107</dc:creator>
  <cp:lastModifiedBy>PARVEZ SIR</cp:lastModifiedBy>
  <cp:revision>156</cp:revision>
  <dcterms:created xsi:type="dcterms:W3CDTF">2025-12-31T13:02:21Z</dcterms:created>
  <dcterms:modified xsi:type="dcterms:W3CDTF">2026-10-25T19:34:29Z</dcterms:modified>
</cp:coreProperties>
</file>