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5"/>
  </p:notesMasterIdLst>
  <p:sldIdLst>
    <p:sldId id="256" r:id="rId2"/>
    <p:sldId id="282" r:id="rId3"/>
    <p:sldId id="257" r:id="rId4"/>
    <p:sldId id="283" r:id="rId5"/>
    <p:sldId id="284" r:id="rId6"/>
    <p:sldId id="285" r:id="rId7"/>
    <p:sldId id="287" r:id="rId8"/>
    <p:sldId id="286" r:id="rId9"/>
    <p:sldId id="288" r:id="rId10"/>
    <p:sldId id="289" r:id="rId11"/>
    <p:sldId id="294" r:id="rId12"/>
    <p:sldId id="267"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462" autoAdjust="0"/>
  </p:normalViewPr>
  <p:slideViewPr>
    <p:cSldViewPr snapToGrid="0">
      <p:cViewPr varScale="1">
        <p:scale>
          <a:sx n="106" d="100"/>
          <a:sy n="106" d="100"/>
        </p:scale>
        <p:origin x="75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A2B486-F80D-43A9-8888-FA2456A22B24}" type="datetimeFigureOut">
              <a:rPr lang="en-US" smtClean="0"/>
              <a:t>10/26/2026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73D9E8-8452-407F-80AA-950C6C95E1DE}" type="slidenum">
              <a:rPr lang="en-US" smtClean="0"/>
              <a:t>‹#›</a:t>
            </a:fld>
            <a:endParaRPr lang="en-US"/>
          </a:p>
        </p:txBody>
      </p:sp>
    </p:spTree>
    <p:extLst>
      <p:ext uri="{BB962C8B-B14F-4D97-AF65-F5344CB8AC3E}">
        <p14:creationId xmlns:p14="http://schemas.microsoft.com/office/powerpoint/2010/main" val="3467040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C1F18864-279F-49A5-AC6E-3B5C643B0385}" type="datetimeFigureOut">
              <a:rPr lang="en-US" smtClean="0"/>
              <a:t>10/26/2026</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1832745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F18864-279F-49A5-AC6E-3B5C643B0385}"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1653988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F18864-279F-49A5-AC6E-3B5C643B0385}"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975832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F18864-279F-49A5-AC6E-3B5C643B0385}"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3956784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F18864-279F-49A5-AC6E-3B5C643B0385}" type="datetimeFigureOut">
              <a:rPr lang="en-US" smtClean="0"/>
              <a:t>10/26/2026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1911374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F18864-279F-49A5-AC6E-3B5C643B0385}" type="datetimeFigureOut">
              <a:rPr lang="en-US" smtClean="0"/>
              <a:t>10/26/2026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1291314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F18864-279F-49A5-AC6E-3B5C643B0385}" type="datetimeFigureOut">
              <a:rPr lang="en-US" smtClean="0"/>
              <a:t>10/26/2026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485670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F18864-279F-49A5-AC6E-3B5C643B0385}"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4175615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F18864-279F-49A5-AC6E-3B5C643B0385}"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3688455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F18864-279F-49A5-AC6E-3B5C643B0385}"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50895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F18864-279F-49A5-AC6E-3B5C643B0385}"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632543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F18864-279F-49A5-AC6E-3B5C643B0385}"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C7752-EAF9-4B37-9659-39BF73C61435}"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36912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F18864-279F-49A5-AC6E-3B5C643B0385}"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1665120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1F18864-279F-49A5-AC6E-3B5C643B0385}" type="datetimeFigureOut">
              <a:rPr lang="en-US" smtClean="0"/>
              <a:t>10/26/2026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1446571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1F18864-279F-49A5-AC6E-3B5C643B0385}" type="datetimeFigureOut">
              <a:rPr lang="en-US" smtClean="0"/>
              <a:t>10/26/2026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864404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F18864-279F-49A5-AC6E-3B5C643B0385}"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37864714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F18864-279F-49A5-AC6E-3B5C643B0385}"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C7752-EAF9-4B37-9659-39BF73C61435}" type="slidenum">
              <a:rPr lang="en-US" smtClean="0"/>
              <a:t>‹#›</a:t>
            </a:fld>
            <a:endParaRPr lang="en-US"/>
          </a:p>
        </p:txBody>
      </p:sp>
    </p:spTree>
    <p:extLst>
      <p:ext uri="{BB962C8B-B14F-4D97-AF65-F5344CB8AC3E}">
        <p14:creationId xmlns:p14="http://schemas.microsoft.com/office/powerpoint/2010/main" val="804738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1F18864-279F-49A5-AC6E-3B5C643B0385}" type="datetimeFigureOut">
              <a:rPr lang="en-US" smtClean="0"/>
              <a:t>10/26/2026</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B1C7752-EAF9-4B37-9659-39BF73C61435}" type="slidenum">
              <a:rPr lang="en-US" smtClean="0"/>
              <a:t>‹#›</a:t>
            </a:fld>
            <a:endParaRPr lang="en-US"/>
          </a:p>
        </p:txBody>
      </p:sp>
    </p:spTree>
    <p:extLst>
      <p:ext uri="{BB962C8B-B14F-4D97-AF65-F5344CB8AC3E}">
        <p14:creationId xmlns:p14="http://schemas.microsoft.com/office/powerpoint/2010/main" val="2500674247"/>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431C64-A408-FE69-6161-69407851B8B7}"/>
              </a:ext>
            </a:extLst>
          </p:cNvPr>
          <p:cNvPicPr>
            <a:picLocks noChangeAspect="1"/>
          </p:cNvPicPr>
          <p:nvPr/>
        </p:nvPicPr>
        <p:blipFill>
          <a:blip r:embed="rId2">
            <a:extLst>
              <a:ext uri="{28A0092B-C50C-407E-A947-70E740481C1C}">
                <a14:useLocalDpi xmlns:a14="http://schemas.microsoft.com/office/drawing/2010/main" val="0"/>
              </a:ext>
            </a:extLst>
          </a:blip>
          <a:srcRect t="11380" b="11380"/>
          <a:stretch/>
        </p:blipFill>
        <p:spPr>
          <a:xfrm>
            <a:off x="1675039" y="1075400"/>
            <a:ext cx="8841921" cy="39025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95744107"/>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9179127-54CB-C158-4A12-AAF693393837}"/>
              </a:ext>
            </a:extLst>
          </p:cNvPr>
          <p:cNvGrpSpPr/>
          <p:nvPr/>
        </p:nvGrpSpPr>
        <p:grpSpPr>
          <a:xfrm>
            <a:off x="7171726" y="1381278"/>
            <a:ext cx="4385581" cy="5240767"/>
            <a:chOff x="7302350" y="1413934"/>
            <a:chExt cx="4385581" cy="5240767"/>
          </a:xfrm>
        </p:grpSpPr>
        <p:sp>
          <p:nvSpPr>
            <p:cNvPr id="7" name="Rounded Rectangle 11">
              <a:extLst>
                <a:ext uri="{FF2B5EF4-FFF2-40B4-BE49-F238E27FC236}">
                  <a16:creationId xmlns:a16="http://schemas.microsoft.com/office/drawing/2014/main" id="{22388583-387C-BE0B-51BE-38984A0813D4}"/>
                </a:ext>
              </a:extLst>
            </p:cNvPr>
            <p:cNvSpPr/>
            <p:nvPr/>
          </p:nvSpPr>
          <p:spPr>
            <a:xfrm>
              <a:off x="7302350" y="1413934"/>
              <a:ext cx="4385581" cy="5240767"/>
            </a:xfrm>
            <a:prstGeom prst="roundRect">
              <a:avLst>
                <a:gd name="adj" fmla="val 2691"/>
              </a:avLst>
            </a:prstGeom>
            <a:noFill/>
            <a:ln w="57150">
              <a:solidFill>
                <a:srgbClr val="FF0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sz="2800" b="1" dirty="0">
                <a:latin typeface="NikoshBAN" pitchFamily="2" charset="0"/>
                <a:cs typeface="NikoshBAN" pitchFamily="2" charset="0"/>
              </a:endParaRPr>
            </a:p>
            <a:p>
              <a:pPr algn="ctr">
                <a:defRPr/>
              </a:pPr>
              <a:endParaRPr lang="en-US" sz="2800" b="1" dirty="0">
                <a:latin typeface="NikoshBAN" pitchFamily="2" charset="0"/>
                <a:cs typeface="NikoshBAN" pitchFamily="2" charset="0"/>
              </a:endParaRPr>
            </a:p>
            <a:p>
              <a:pPr>
                <a:defRPr/>
              </a:pPr>
              <a:r>
                <a:rPr lang="en-US" sz="3600" b="1" dirty="0">
                  <a:latin typeface="NikoshBAN" pitchFamily="2" charset="0"/>
                  <a:cs typeface="NikoshBAN" pitchFamily="2" charset="0"/>
                </a:rPr>
                <a:t>        </a:t>
              </a:r>
            </a:p>
            <a:p>
              <a:pPr algn="ctr">
                <a:defRPr/>
              </a:pPr>
              <a:r>
                <a:rPr lang="en-US" sz="3600" b="1" dirty="0">
                  <a:latin typeface="NikoshBAN" pitchFamily="2" charset="0"/>
                  <a:cs typeface="NikoshBAN" pitchFamily="2" charset="0"/>
                </a:rPr>
                <a:t>     </a:t>
              </a:r>
            </a:p>
            <a:p>
              <a:pPr algn="ctr">
                <a:defRPr/>
              </a:pPr>
              <a:r>
                <a:rPr lang="en-US" sz="3600" b="1" dirty="0">
                  <a:latin typeface="Nikosh" panose="02000000000000000000" pitchFamily="2" charset="0"/>
                  <a:cs typeface="Nikosh" panose="02000000000000000000" pitchFamily="2" charset="0"/>
                </a:rPr>
                <a:t> </a:t>
              </a:r>
            </a:p>
            <a:p>
              <a:pPr algn="ctr">
                <a:defRPr/>
              </a:pPr>
              <a:endParaRPr lang="en-US" sz="3600" b="1" dirty="0">
                <a:latin typeface="Nikosh" panose="02000000000000000000" pitchFamily="2" charset="0"/>
                <a:cs typeface="Nikosh" panose="02000000000000000000" pitchFamily="2" charset="0"/>
              </a:endParaRPr>
            </a:p>
            <a:p>
              <a:pPr algn="ctr">
                <a:defRPr/>
              </a:pPr>
              <a:endParaRPr lang="en-US" sz="3600" b="1" dirty="0">
                <a:latin typeface="Nikosh" panose="02000000000000000000" pitchFamily="2" charset="0"/>
                <a:cs typeface="Nikosh" panose="02000000000000000000" pitchFamily="2" charset="0"/>
              </a:endParaRPr>
            </a:p>
            <a:p>
              <a:pPr algn="ctr">
                <a:defRPr/>
              </a:pPr>
              <a:endParaRPr lang="en-US" sz="1400" b="1" dirty="0">
                <a:latin typeface="SutonnyMJ" pitchFamily="2" charset="0"/>
                <a:cs typeface="SutonnyMJ" pitchFamily="2" charset="0"/>
              </a:endParaRPr>
            </a:p>
            <a:p>
              <a:pPr algn="ctr">
                <a:defRPr/>
              </a:pP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শ্রেণি</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৭ম</a:t>
              </a:r>
            </a:p>
            <a:p>
              <a:pPr algn="ctr">
                <a:defRPr/>
              </a:pP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বিষয়</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বাংলা</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ব্যাকরণ</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ও </a:t>
              </a: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নির্মিত</a:t>
              </a:r>
              <a:endPar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algn="ctr">
                <a:defRPr/>
              </a:pP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অধ্যায়</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অষ্টম</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BAN" pitchFamily="2" charset="0"/>
                  <a:cs typeface="NikoshBAN" pitchFamily="2" charset="0"/>
                </a:rPr>
                <a:t> </a:t>
              </a:r>
              <a:endParaRPr lang="bn-IN"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SutonnyMJ" pitchFamily="2" charset="0"/>
                <a:cs typeface="NikoshBAN" pitchFamily="2" charset="0"/>
              </a:endParaRPr>
            </a:p>
          </p:txBody>
        </p:sp>
        <p:pic>
          <p:nvPicPr>
            <p:cNvPr id="8" name="Picture 7">
              <a:extLst>
                <a:ext uri="{FF2B5EF4-FFF2-40B4-BE49-F238E27FC236}">
                  <a16:creationId xmlns:a16="http://schemas.microsoft.com/office/drawing/2014/main" id="{751EA7BA-E249-26C4-A781-1407B167C59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346238" y="1452979"/>
              <a:ext cx="4296428" cy="3672416"/>
            </a:xfrm>
            <a:prstGeom prst="rect">
              <a:avLst/>
            </a:prstGeom>
            <a:ln>
              <a:solidFill>
                <a:srgbClr val="FF0000"/>
              </a:solidFill>
            </a:ln>
          </p:spPr>
        </p:pic>
      </p:grpSp>
      <p:grpSp>
        <p:nvGrpSpPr>
          <p:cNvPr id="11" name="Group 10">
            <a:extLst>
              <a:ext uri="{FF2B5EF4-FFF2-40B4-BE49-F238E27FC236}">
                <a16:creationId xmlns:a16="http://schemas.microsoft.com/office/drawing/2014/main" id="{6F5881CF-ED26-0C84-C99B-FD6C37869BFF}"/>
              </a:ext>
            </a:extLst>
          </p:cNvPr>
          <p:cNvGrpSpPr/>
          <p:nvPr/>
        </p:nvGrpSpPr>
        <p:grpSpPr>
          <a:xfrm>
            <a:off x="606723" y="1348622"/>
            <a:ext cx="4940421" cy="5240767"/>
            <a:chOff x="655707" y="1413934"/>
            <a:chExt cx="4940421" cy="5240767"/>
          </a:xfrm>
        </p:grpSpPr>
        <p:sp>
          <p:nvSpPr>
            <p:cNvPr id="5" name="Rounded Rectangle 11">
              <a:extLst>
                <a:ext uri="{FF2B5EF4-FFF2-40B4-BE49-F238E27FC236}">
                  <a16:creationId xmlns:a16="http://schemas.microsoft.com/office/drawing/2014/main" id="{9DEFA7A0-9EBC-5595-93B0-394D9335F27A}"/>
                </a:ext>
              </a:extLst>
            </p:cNvPr>
            <p:cNvSpPr/>
            <p:nvPr/>
          </p:nvSpPr>
          <p:spPr>
            <a:xfrm>
              <a:off x="655707" y="1413934"/>
              <a:ext cx="4940421" cy="5240767"/>
            </a:xfrm>
            <a:prstGeom prst="roundRect">
              <a:avLst>
                <a:gd name="adj" fmla="val 2691"/>
              </a:avLst>
            </a:prstGeom>
            <a:noFill/>
            <a:ln w="57150">
              <a:solidFill>
                <a:srgbClr val="FF0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r>
                <a:rPr lang="en-US" sz="2800" b="1" dirty="0">
                  <a:latin typeface="NikoshBAN" pitchFamily="2" charset="0"/>
                  <a:cs typeface="NikoshBAN" pitchFamily="2" charset="0"/>
                </a:rPr>
                <a:t>     </a:t>
              </a:r>
            </a:p>
            <a:p>
              <a:pPr algn="ctr">
                <a:defRPr/>
              </a:pPr>
              <a:endParaRPr lang="en-US" sz="3600" b="1" dirty="0">
                <a:latin typeface="NikoshBAN" pitchFamily="2" charset="0"/>
                <a:cs typeface="NikoshBAN" pitchFamily="2" charset="0"/>
              </a:endParaRPr>
            </a:p>
            <a:p>
              <a:pPr lvl="0" algn="ctr">
                <a:defRPr/>
              </a:pPr>
              <a:endParaRPr lang="en-US" kern="0" dirty="0">
                <a:solidFill>
                  <a:srgbClr val="7030A0"/>
                </a:solidFill>
                <a:latin typeface="Nikosh" pitchFamily="2" charset="0"/>
                <a:cs typeface="Nikosh" pitchFamily="2" charset="0"/>
              </a:endParaRPr>
            </a:p>
            <a:p>
              <a:pPr lvl="0" algn="ctr">
                <a:defRPr/>
              </a:pPr>
              <a:endParaRPr lang="en-US" sz="2800" kern="0" dirty="0">
                <a:solidFill>
                  <a:srgbClr val="7030A0"/>
                </a:solidFill>
                <a:latin typeface="Nikosh" pitchFamily="2" charset="0"/>
                <a:cs typeface="Nikosh" pitchFamily="2" charset="0"/>
              </a:endParaRPr>
            </a:p>
            <a:p>
              <a:pPr lvl="0" algn="ctr">
                <a:defRPr/>
              </a:pPr>
              <a:endParaRPr lang="en-US" sz="2000" kern="0" dirty="0">
                <a:solidFill>
                  <a:srgbClr val="7030A0"/>
                </a:solidFill>
                <a:latin typeface="SutonnyMJ" pitchFamily="2" charset="0"/>
                <a:cs typeface="Nikosh" pitchFamily="2" charset="0"/>
              </a:endParaRPr>
            </a:p>
            <a:p>
              <a:pPr lvl="0" algn="ctr">
                <a:defRPr/>
              </a:pP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SutonnyMJ" pitchFamily="2" charset="0"/>
                <a:cs typeface="Nikosh" pitchFamily="2" charset="0"/>
              </a:endParaRP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মো</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জুয়েল</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হাসান</a:t>
              </a: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বি.এস.এস</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সরকারি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রাজেন্দ্র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কলেজ</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a:t>
              </a: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এম.এস.এস</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ঢাকা</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কলেজ</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a:t>
              </a: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বি.এড</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জাতীয়</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বিশ্ববিদ্যালয়</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a:t>
              </a: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সহকারী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শিক্ষক</a:t>
              </a: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গুনহার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সাদেক</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মল্লিক</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স্মৃতি</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উচ্চ</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বিদ্যালয়</a:t>
              </a: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মুকসুদপুর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গোপালগঞ্জ</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a:t>
              </a: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মোবাইল</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০১৭২৩-৭৩৮৩৭৭ </a:t>
              </a: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SutonnyMJ" pitchFamily="2" charset="0"/>
                <a:cs typeface="Nikosh" pitchFamily="2" charset="0"/>
              </a:endParaRPr>
            </a:p>
            <a:p>
              <a:pPr algn="ctr">
                <a:defRPr/>
              </a:pPr>
              <a:r>
                <a:rPr lang="en-US"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E-mail:jewel01723@gmail.com</a:t>
              </a:r>
              <a:endParaRPr lang="en-US" b="1" dirty="0">
                <a:ln w="10160">
                  <a:solidFill>
                    <a:schemeClr val="accent5"/>
                  </a:solidFill>
                  <a:prstDash val="solid"/>
                </a:ln>
                <a:solidFill>
                  <a:srgbClr val="FFFFFF"/>
                </a:solidFill>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8666EDEA-3660-D1DA-53D8-E32719E8B4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1817" y="1503741"/>
              <a:ext cx="2108199" cy="2297792"/>
            </a:xfrm>
            <a:prstGeom prst="rect">
              <a:avLst/>
            </a:prstGeom>
            <a:ln>
              <a:solidFill>
                <a:srgbClr val="FF0000"/>
              </a:solidFill>
            </a:ln>
          </p:spPr>
        </p:pic>
      </p:grpSp>
      <p:pic>
        <p:nvPicPr>
          <p:cNvPr id="10" name="Picture 9">
            <a:extLst>
              <a:ext uri="{FF2B5EF4-FFF2-40B4-BE49-F238E27FC236}">
                <a16:creationId xmlns:a16="http://schemas.microsoft.com/office/drawing/2014/main" id="{52783EA0-F4A4-9AA8-337E-F53B5C359E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45631" y="1340458"/>
            <a:ext cx="1053192" cy="52407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a:extLst>
              <a:ext uri="{FF2B5EF4-FFF2-40B4-BE49-F238E27FC236}">
                <a16:creationId xmlns:a16="http://schemas.microsoft.com/office/drawing/2014/main" id="{A39EE571-CA96-D4EB-38B2-6F4E8A894669}"/>
              </a:ext>
            </a:extLst>
          </p:cNvPr>
          <p:cNvSpPr>
            <a:spLocks noGrp="1"/>
          </p:cNvSpPr>
          <p:nvPr/>
        </p:nvSpPr>
        <p:spPr>
          <a:xfrm>
            <a:off x="4989578" y="171999"/>
            <a:ext cx="2573272" cy="850731"/>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700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2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Nikosh" panose="02000000000000000000" pitchFamily="2" charset="0"/>
              <a:cs typeface="Nikosh" panose="02000000000000000000" pitchFamily="2" charset="0"/>
            </a:endParaRPr>
          </a:p>
          <a:p>
            <a:pPr algn="ctr"/>
            <a:r>
              <a:rPr lang="en-US" sz="5200" b="1" dirty="0">
                <a:ln w="10160">
                  <a:solidFill>
                    <a:schemeClr val="accent5"/>
                  </a:solidFill>
                  <a:prstDash val="solid"/>
                </a:ln>
                <a:solidFill>
                  <a:srgbClr val="FF0000"/>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পরিচিতি</a:t>
            </a:r>
          </a:p>
        </p:txBody>
      </p:sp>
    </p:spTree>
    <p:extLst>
      <p:ext uri="{BB962C8B-B14F-4D97-AF65-F5344CB8AC3E}">
        <p14:creationId xmlns:p14="http://schemas.microsoft.com/office/powerpoint/2010/main" val="4020471019"/>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11">
            <a:extLst>
              <a:ext uri="{FF2B5EF4-FFF2-40B4-BE49-F238E27FC236}">
                <a16:creationId xmlns:a16="http://schemas.microsoft.com/office/drawing/2014/main" id="{9DEFA7A0-9EBC-5595-93B0-394D9335F27A}"/>
              </a:ext>
            </a:extLst>
          </p:cNvPr>
          <p:cNvSpPr/>
          <p:nvPr/>
        </p:nvSpPr>
        <p:spPr>
          <a:xfrm>
            <a:off x="2459031" y="1502869"/>
            <a:ext cx="7634365" cy="4307916"/>
          </a:xfrm>
          <a:prstGeom prst="roundRect">
            <a:avLst>
              <a:gd name="adj" fmla="val 2691"/>
            </a:avLst>
          </a:prstGeom>
          <a:noFill/>
          <a:ln w="57150">
            <a:solidFill>
              <a:srgbClr val="FFFF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b="1" dirty="0">
              <a:ln w="10160">
                <a:solidFill>
                  <a:schemeClr val="accent5"/>
                </a:solidFill>
                <a:prstDash val="solid"/>
              </a:ln>
              <a:solidFill>
                <a:srgbClr val="FFFFFF"/>
              </a:solidFill>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id="{A39EE571-CA96-D4EB-38B2-6F4E8A894669}"/>
              </a:ext>
            </a:extLst>
          </p:cNvPr>
          <p:cNvSpPr>
            <a:spLocks noGrp="1"/>
          </p:cNvSpPr>
          <p:nvPr/>
        </p:nvSpPr>
        <p:spPr>
          <a:xfrm>
            <a:off x="4937715" y="325923"/>
            <a:ext cx="2359378" cy="766558"/>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625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2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Nikosh" panose="02000000000000000000" pitchFamily="2" charset="0"/>
              <a:cs typeface="Nikosh" panose="02000000000000000000" pitchFamily="2" charset="0"/>
            </a:endParaRPr>
          </a:p>
          <a:p>
            <a:pPr algn="ctr"/>
            <a:r>
              <a:rPr lang="en-US" sz="5200" b="1" dirty="0" err="1">
                <a:ln w="10160">
                  <a:solidFill>
                    <a:schemeClr val="accent5"/>
                  </a:solidFill>
                  <a:prstDash val="solid"/>
                </a:ln>
                <a:solidFill>
                  <a:srgbClr val="FF0000"/>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শিখনফল</a:t>
            </a:r>
            <a:endParaRPr lang="en-US" sz="5200" b="1" dirty="0">
              <a:ln w="10160">
                <a:solidFill>
                  <a:schemeClr val="accent5"/>
                </a:solidFill>
                <a:prstDash val="solid"/>
              </a:ln>
              <a:solidFill>
                <a:srgbClr val="FF0000"/>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p:txBody>
      </p:sp>
      <p:sp>
        <p:nvSpPr>
          <p:cNvPr id="17" name="TextBox 16">
            <a:extLst>
              <a:ext uri="{FF2B5EF4-FFF2-40B4-BE49-F238E27FC236}">
                <a16:creationId xmlns:a16="http://schemas.microsoft.com/office/drawing/2014/main" id="{E4837C15-BF89-CE3E-C826-4560DF0973B1}"/>
              </a:ext>
            </a:extLst>
          </p:cNvPr>
          <p:cNvSpPr txBox="1"/>
          <p:nvPr/>
        </p:nvSpPr>
        <p:spPr>
          <a:xfrm>
            <a:off x="4239285" y="2841806"/>
            <a:ext cx="4814180" cy="1408078"/>
          </a:xfrm>
          <a:prstGeom prst="rect">
            <a:avLst/>
          </a:prstGeom>
          <a:solidFill>
            <a:srgbClr val="7030A0"/>
          </a:solidFill>
        </p:spPr>
        <p:txBody>
          <a:bodyPr wrap="square">
            <a:spAutoFit/>
          </a:bodyPr>
          <a:lstStyle/>
          <a:p>
            <a:r>
              <a:rPr lang="en-US" sz="2000" b="1" dirty="0">
                <a:solidFill>
                  <a:srgbClr val="FF0000"/>
                </a:solidFill>
                <a:latin typeface="NikoshBAN" panose="02000000000000000000" pitchFamily="2" charset="0"/>
                <a:cs typeface="NikoshBAN" panose="02000000000000000000" pitchFamily="2" charset="0"/>
              </a:rPr>
              <a:t>পাঠ </a:t>
            </a:r>
            <a:r>
              <a:rPr lang="en-US" sz="2000" b="1" dirty="0" err="1">
                <a:solidFill>
                  <a:srgbClr val="FF0000"/>
                </a:solidFill>
                <a:latin typeface="NikoshBAN" panose="02000000000000000000" pitchFamily="2" charset="0"/>
                <a:cs typeface="NikoshBAN" panose="02000000000000000000" pitchFamily="2" charset="0"/>
              </a:rPr>
              <a:t>শে</a:t>
            </a:r>
            <a:r>
              <a:rPr lang="as-IN" sz="2000" b="1" dirty="0">
                <a:solidFill>
                  <a:srgbClr val="FF0000"/>
                </a:solidFill>
                <a:latin typeface="NikoshBAN" panose="02000000000000000000" pitchFamily="2" charset="0"/>
                <a:cs typeface="NikoshBAN" panose="02000000000000000000" pitchFamily="2" charset="0"/>
              </a:rPr>
              <a:t>ষ</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শ</a:t>
            </a:r>
            <a:r>
              <a:rPr lang="en-US" sz="2000" b="1" dirty="0">
                <a:solidFill>
                  <a:srgbClr val="FF0000"/>
                </a:solidFill>
                <a:latin typeface="NikoshBAN" panose="02000000000000000000" pitchFamily="2" charset="0"/>
                <a:cs typeface="NikoshBAN" panose="02000000000000000000" pitchFamily="2" charset="0"/>
              </a:rPr>
              <a:t>ি</a:t>
            </a:r>
            <a:r>
              <a:rPr lang="as-IN" sz="2000" b="1" dirty="0">
                <a:solidFill>
                  <a:srgbClr val="FF0000"/>
                </a:solidFill>
                <a:latin typeface="NikoshBAN" panose="02000000000000000000" pitchFamily="2" charset="0"/>
                <a:cs typeface="NikoshBAN" panose="02000000000000000000" pitchFamily="2" charset="0"/>
              </a:rPr>
              <a:t>ক</a:t>
            </a:r>
            <a:r>
              <a:rPr lang="en-US" sz="2000" b="1" dirty="0" err="1">
                <a:solidFill>
                  <a:srgbClr val="FF0000"/>
                </a:solidFill>
                <a:latin typeface="NikoshBAN" panose="02000000000000000000" pitchFamily="2" charset="0"/>
                <a:cs typeface="NikoshBAN" panose="02000000000000000000" pitchFamily="2" charset="0"/>
              </a:rPr>
              <a:t>্ষার্</a:t>
            </a:r>
            <a:r>
              <a:rPr lang="as-IN" sz="2000" b="1" dirty="0">
                <a:solidFill>
                  <a:srgbClr val="FF0000"/>
                </a:solidFill>
                <a:latin typeface="NikoshBAN" panose="02000000000000000000" pitchFamily="2" charset="0"/>
                <a:cs typeface="NikoshBAN" panose="02000000000000000000" pitchFamily="2" charset="0"/>
              </a:rPr>
              <a:t>থ</a:t>
            </a:r>
            <a:r>
              <a:rPr lang="en-US" sz="2000" b="1" dirty="0">
                <a:solidFill>
                  <a:srgbClr val="FF0000"/>
                </a:solidFill>
                <a:latin typeface="NikoshBAN" panose="02000000000000000000" pitchFamily="2" charset="0"/>
                <a:cs typeface="NikoshBAN" panose="02000000000000000000" pitchFamily="2" charset="0"/>
              </a:rPr>
              <a:t>ী</a:t>
            </a:r>
            <a:r>
              <a:rPr lang="as-IN" sz="2000" b="1" dirty="0">
                <a:solidFill>
                  <a:srgbClr val="FF0000"/>
                </a:solidFill>
                <a:latin typeface="NikoshBAN" panose="02000000000000000000" pitchFamily="2" charset="0"/>
                <a:cs typeface="NikoshBAN" panose="02000000000000000000" pitchFamily="2" charset="0"/>
              </a:rPr>
              <a:t>র</a:t>
            </a:r>
            <a:r>
              <a:rPr lang="en-US" sz="2000" b="1" dirty="0">
                <a:solidFill>
                  <a:srgbClr val="FF0000"/>
                </a:solidFill>
                <a:latin typeface="NikoshBAN" panose="02000000000000000000" pitchFamily="2" charset="0"/>
                <a:cs typeface="NikoshBAN" panose="02000000000000000000" pitchFamily="2" charset="0"/>
              </a:rPr>
              <a:t>া-</a:t>
            </a:r>
          </a:p>
          <a:p>
            <a:endParaRPr lang="en-US" sz="500" b="1" dirty="0">
              <a:latin typeface="NikoshBAN" panose="02000000000000000000" pitchFamily="2" charset="0"/>
              <a:cs typeface="NikoshBAN" panose="02000000000000000000" pitchFamily="2" charset="0"/>
            </a:endParaRPr>
          </a:p>
          <a:p>
            <a:pPr>
              <a:lnSpc>
                <a:spcPct val="150000"/>
              </a:lnSpc>
            </a:pPr>
            <a:r>
              <a:rPr lang="en-US" sz="2000" b="1" dirty="0">
                <a:latin typeface="NikoshBAN" panose="02000000000000000000" pitchFamily="2" charset="0"/>
                <a:cs typeface="NikoshBAN" panose="02000000000000000000" pitchFamily="2" charset="0"/>
              </a:rPr>
              <a:t>	১।</a:t>
            </a:r>
            <a:r>
              <a:rPr lang="as-IN"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বিরামচ</a:t>
            </a:r>
            <a:r>
              <a:rPr lang="as-IN" sz="2000" b="1" dirty="0">
                <a:latin typeface="NikoshBAN" panose="02000000000000000000" pitchFamily="2" charset="0"/>
                <a:cs typeface="NikoshBAN" panose="02000000000000000000" pitchFamily="2" charset="0"/>
              </a:rPr>
              <a:t>ি</a:t>
            </a:r>
            <a:r>
              <a:rPr lang="en-US" sz="2000" b="1" dirty="0">
                <a:latin typeface="NikoshBAN" panose="02000000000000000000" pitchFamily="2" charset="0"/>
                <a:cs typeface="NikoshBAN" panose="02000000000000000000" pitchFamily="2" charset="0"/>
              </a:rPr>
              <a:t>হ</a:t>
            </a:r>
            <a:r>
              <a:rPr lang="as-IN" sz="2000" b="1" dirty="0">
                <a:latin typeface="NikoshBAN" panose="02000000000000000000" pitchFamily="2" charset="0"/>
                <a:cs typeface="NikoshBAN" panose="02000000000000000000" pitchFamily="2" charset="0"/>
              </a:rPr>
              <a:t>্</a:t>
            </a:r>
            <a:r>
              <a:rPr lang="en-US" sz="2000" b="1" dirty="0">
                <a:latin typeface="NikoshBAN" panose="02000000000000000000" pitchFamily="2" charset="0"/>
                <a:cs typeface="NikoshBAN" panose="02000000000000000000" pitchFamily="2" charset="0"/>
              </a:rPr>
              <a:t>ন </a:t>
            </a:r>
            <a:r>
              <a:rPr lang="as-IN" sz="2000" b="1" dirty="0">
                <a:latin typeface="NikoshBAN" panose="02000000000000000000" pitchFamily="2" charset="0"/>
                <a:cs typeface="NikoshBAN" panose="02000000000000000000" pitchFamily="2" charset="0"/>
              </a:rPr>
              <a:t>ক</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বলে</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বলতে</a:t>
            </a:r>
            <a:r>
              <a:rPr lang="en-US" sz="2000" b="1" dirty="0">
                <a:latin typeface="NikoshBAN" panose="02000000000000000000" pitchFamily="2" charset="0"/>
                <a:cs typeface="NikoshBAN" panose="02000000000000000000" pitchFamily="2" charset="0"/>
              </a:rPr>
              <a:t> </a:t>
            </a:r>
            <a:r>
              <a:rPr lang="as-IN" sz="2000" b="1" dirty="0">
                <a:latin typeface="NikoshBAN" panose="02000000000000000000" pitchFamily="2" charset="0"/>
                <a:cs typeface="NikoshBAN" panose="02000000000000000000" pitchFamily="2" charset="0"/>
              </a:rPr>
              <a:t>প</a:t>
            </a:r>
            <a:r>
              <a:rPr lang="en-US" sz="2000" b="1" dirty="0">
                <a:latin typeface="NikoshBAN" panose="02000000000000000000" pitchFamily="2" charset="0"/>
                <a:cs typeface="NikoshBAN" panose="02000000000000000000" pitchFamily="2" charset="0"/>
              </a:rPr>
              <a:t>া</a:t>
            </a:r>
            <a:r>
              <a:rPr lang="as-IN" sz="2000" b="1" dirty="0">
                <a:latin typeface="NikoshBAN" panose="02000000000000000000" pitchFamily="2" charset="0"/>
                <a:cs typeface="NikoshBAN" panose="02000000000000000000" pitchFamily="2" charset="0"/>
              </a:rPr>
              <a:t>র</a:t>
            </a:r>
            <a:r>
              <a:rPr lang="en-US" sz="2000" b="1" dirty="0">
                <a:latin typeface="NikoshBAN" panose="02000000000000000000" pitchFamily="2" charset="0"/>
                <a:cs typeface="NikoshBAN" panose="02000000000000000000" pitchFamily="2" charset="0"/>
              </a:rPr>
              <a:t>ব</a:t>
            </a:r>
            <a:r>
              <a:rPr lang="as-IN" sz="2000" b="1" dirty="0">
                <a:latin typeface="NikoshBAN" panose="02000000000000000000" pitchFamily="2" charset="0"/>
                <a:cs typeface="NikoshBAN" panose="02000000000000000000" pitchFamily="2" charset="0"/>
              </a:rPr>
              <a:t>ে</a:t>
            </a:r>
            <a:r>
              <a:rPr lang="en-US" sz="2000" b="1" dirty="0">
                <a:latin typeface="NikoshBAN" panose="02000000000000000000" pitchFamily="2" charset="0"/>
                <a:cs typeface="NikoshBAN" panose="02000000000000000000" pitchFamily="2" charset="0"/>
              </a:rPr>
              <a:t>।</a:t>
            </a:r>
          </a:p>
          <a:p>
            <a:pPr>
              <a:lnSpc>
                <a:spcPct val="150000"/>
              </a:lnSpc>
            </a:pPr>
            <a:r>
              <a:rPr lang="en-US" sz="2000" b="1" dirty="0">
                <a:latin typeface="NikoshBAN" panose="02000000000000000000" pitchFamily="2" charset="0"/>
                <a:cs typeface="NikoshBAN" panose="02000000000000000000" pitchFamily="2" charset="0"/>
              </a:rPr>
              <a:t>	২। </a:t>
            </a:r>
            <a:r>
              <a:rPr lang="en-US" sz="2000" b="1" dirty="0" err="1">
                <a:latin typeface="NikoshBAN" panose="02000000000000000000" pitchFamily="2" charset="0"/>
                <a:cs typeface="NikoshBAN" panose="02000000000000000000" pitchFamily="2" charset="0"/>
              </a:rPr>
              <a:t>বিরামচ</a:t>
            </a:r>
            <a:r>
              <a:rPr lang="as-IN" sz="2000" b="1" dirty="0">
                <a:latin typeface="NikoshBAN" panose="02000000000000000000" pitchFamily="2" charset="0"/>
                <a:cs typeface="NikoshBAN" panose="02000000000000000000" pitchFamily="2" charset="0"/>
              </a:rPr>
              <a:t>ি</a:t>
            </a:r>
            <a:r>
              <a:rPr lang="en-US" sz="2000" b="1" dirty="0" err="1">
                <a:latin typeface="NikoshBAN" panose="02000000000000000000" pitchFamily="2" charset="0"/>
                <a:cs typeface="NikoshBAN" panose="02000000000000000000" pitchFamily="2" charset="0"/>
              </a:rPr>
              <a:t>হ্নের</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ব্যাবহার</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ব্যাখ্যা</a:t>
            </a:r>
            <a:r>
              <a:rPr lang="en-US" sz="2000" b="1" dirty="0">
                <a:latin typeface="NikoshBAN" panose="02000000000000000000" pitchFamily="2" charset="0"/>
                <a:cs typeface="NikoshBAN" panose="02000000000000000000" pitchFamily="2" charset="0"/>
              </a:rPr>
              <a:t> </a:t>
            </a:r>
            <a:r>
              <a:rPr lang="as-IN" sz="2000" b="1" dirty="0">
                <a:latin typeface="NikoshBAN" panose="02000000000000000000" pitchFamily="2" charset="0"/>
                <a:cs typeface="NikoshBAN" panose="02000000000000000000" pitchFamily="2" charset="0"/>
              </a:rPr>
              <a:t>ক</a:t>
            </a:r>
            <a:r>
              <a:rPr lang="en-US" sz="2000" b="1" dirty="0">
                <a:latin typeface="NikoshBAN" panose="02000000000000000000" pitchFamily="2" charset="0"/>
                <a:cs typeface="NikoshBAN" panose="02000000000000000000" pitchFamily="2" charset="0"/>
              </a:rPr>
              <a:t>র</a:t>
            </a:r>
            <a:r>
              <a:rPr lang="as-IN" sz="2000" b="1" dirty="0">
                <a:latin typeface="NikoshBAN" panose="02000000000000000000" pitchFamily="2" charset="0"/>
                <a:cs typeface="NikoshBAN" panose="02000000000000000000" pitchFamily="2" charset="0"/>
              </a:rPr>
              <a:t>ত</a:t>
            </a:r>
            <a:r>
              <a:rPr lang="en-US" sz="2000" b="1" dirty="0">
                <a:latin typeface="NikoshBAN" panose="02000000000000000000" pitchFamily="2" charset="0"/>
                <a:cs typeface="NikoshBAN" panose="02000000000000000000" pitchFamily="2" charset="0"/>
              </a:rPr>
              <a:t>ে </a:t>
            </a:r>
            <a:r>
              <a:rPr lang="as-IN" sz="2000" b="1" dirty="0">
                <a:latin typeface="NikoshBAN" panose="02000000000000000000" pitchFamily="2" charset="0"/>
                <a:cs typeface="NikoshBAN" panose="02000000000000000000" pitchFamily="2" charset="0"/>
              </a:rPr>
              <a:t>প</a:t>
            </a:r>
            <a:r>
              <a:rPr lang="en-US" sz="2000" b="1" dirty="0">
                <a:latin typeface="NikoshBAN" panose="02000000000000000000" pitchFamily="2" charset="0"/>
                <a:cs typeface="NikoshBAN" panose="02000000000000000000" pitchFamily="2" charset="0"/>
              </a:rPr>
              <a:t>া</a:t>
            </a:r>
            <a:r>
              <a:rPr lang="as-IN" sz="2000" b="1" dirty="0">
                <a:latin typeface="NikoshBAN" panose="02000000000000000000" pitchFamily="2" charset="0"/>
                <a:cs typeface="NikoshBAN" panose="02000000000000000000" pitchFamily="2" charset="0"/>
              </a:rPr>
              <a:t>র</a:t>
            </a:r>
            <a:r>
              <a:rPr lang="en-US" sz="2000" b="1" dirty="0">
                <a:latin typeface="NikoshBAN" panose="02000000000000000000" pitchFamily="2" charset="0"/>
                <a:cs typeface="NikoshBAN" panose="02000000000000000000" pitchFamily="2" charset="0"/>
              </a:rPr>
              <a:t>ব</a:t>
            </a:r>
            <a:r>
              <a:rPr lang="as-IN" sz="2000" b="1" dirty="0">
                <a:latin typeface="NikoshBAN" panose="02000000000000000000" pitchFamily="2" charset="0"/>
                <a:cs typeface="NikoshBAN" panose="02000000000000000000" pitchFamily="2" charset="0"/>
              </a:rPr>
              <a:t>ে</a:t>
            </a:r>
            <a:r>
              <a:rPr lang="en-US" sz="2000" b="1" dirty="0">
                <a:latin typeface="NikoshBAN" panose="02000000000000000000" pitchFamily="2" charset="0"/>
                <a:cs typeface="NikoshBAN" panose="02000000000000000000" pitchFamily="2" charset="0"/>
              </a:rPr>
              <a:t>।</a:t>
            </a:r>
            <a:endParaRPr lang="en-US" sz="2000" b="1" dirty="0"/>
          </a:p>
        </p:txBody>
      </p:sp>
    </p:spTree>
    <p:extLst>
      <p:ext uri="{BB962C8B-B14F-4D97-AF65-F5344CB8AC3E}">
        <p14:creationId xmlns:p14="http://schemas.microsoft.com/office/powerpoint/2010/main" val="973421115"/>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11">
            <a:extLst>
              <a:ext uri="{FF2B5EF4-FFF2-40B4-BE49-F238E27FC236}">
                <a16:creationId xmlns:a16="http://schemas.microsoft.com/office/drawing/2014/main" id="{9DEFA7A0-9EBC-5595-93B0-394D9335F27A}"/>
              </a:ext>
            </a:extLst>
          </p:cNvPr>
          <p:cNvSpPr/>
          <p:nvPr/>
        </p:nvSpPr>
        <p:spPr>
          <a:xfrm>
            <a:off x="1453078" y="1493815"/>
            <a:ext cx="8899557" cy="4307916"/>
          </a:xfrm>
          <a:prstGeom prst="roundRect">
            <a:avLst>
              <a:gd name="adj" fmla="val 2691"/>
            </a:avLst>
          </a:prstGeom>
          <a:noFill/>
          <a:ln w="57150">
            <a:solidFill>
              <a:srgbClr val="FFFF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b="1" dirty="0">
              <a:ln w="10160">
                <a:solidFill>
                  <a:schemeClr val="accent5"/>
                </a:solidFill>
                <a:prstDash val="solid"/>
              </a:ln>
              <a:solidFill>
                <a:srgbClr val="FFFFFF"/>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8823828D-4C5E-0F70-756C-0004C3E2FE7B}"/>
              </a:ext>
            </a:extLst>
          </p:cNvPr>
          <p:cNvSpPr txBox="1"/>
          <p:nvPr/>
        </p:nvSpPr>
        <p:spPr>
          <a:xfrm>
            <a:off x="2082293" y="2401278"/>
            <a:ext cx="7641125" cy="2523768"/>
          </a:xfrm>
          <a:prstGeom prst="rect">
            <a:avLst/>
          </a:prstGeom>
          <a:solidFill>
            <a:srgbClr val="7030A0"/>
          </a:solidFill>
        </p:spPr>
        <p:txBody>
          <a:bodyPr wrap="square">
            <a:spAutoFit/>
          </a:bodyPr>
          <a:lstStyle/>
          <a:p>
            <a:pPr marL="342900" indent="-342900" algn="just">
              <a:buFont typeface="Wingdings" panose="05000000000000000000" pitchFamily="2" charset="2"/>
              <a:buChar char="v"/>
            </a:pPr>
            <a:r>
              <a:rPr lang="as-IN" sz="2000" b="1" dirty="0">
                <a:solidFill>
                  <a:srgbClr val="FF0000"/>
                </a:solidFill>
                <a:latin typeface="NikoshBAN" panose="02000000000000000000" pitchFamily="2" charset="0"/>
                <a:cs typeface="NikoshBAN" panose="02000000000000000000" pitchFamily="2" charset="0"/>
              </a:rPr>
              <a:t>যতিচিহ্ন</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মুখের কথাকে লিখিত রূপ দেওয়ার সময়ে কম-বেশি থামা বোঝাতে যেসব চিহ্ন ব্যবহৃত হয়,</a:t>
            </a:r>
            <a:r>
              <a:rPr lang="en-US" sz="2000" b="1"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সেগুলোকে যতিচিহ্ন বলে। বক্তব্যকে স্পষ্ট করতেও কিছু চিহ্ন ব্যবহৃত হয়ে থাকে।</a:t>
            </a:r>
            <a:r>
              <a:rPr lang="en-US" sz="2000" b="1"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যতিচিহ্নকে</a:t>
            </a:r>
            <a:r>
              <a:rPr lang="en-US" sz="2000" b="1"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বিরামচিহ্ন বা বিরতিচিহ্নও বলা হয়।</a:t>
            </a:r>
            <a:r>
              <a:rPr lang="en-US" sz="2000" b="1"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বাংলা ভাষায়</a:t>
            </a:r>
            <a:r>
              <a:rPr lang="en-US" sz="2000" b="1"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ব</a:t>
            </a:r>
            <a:r>
              <a:rPr lang="en-US" sz="2000" b="1" dirty="0">
                <a:solidFill>
                  <a:schemeClr val="tx1">
                    <a:lumMod val="95000"/>
                    <a:lumOff val="5000"/>
                  </a:schemeClr>
                </a:solidFill>
                <a:latin typeface="NikoshBAN" panose="02000000000000000000" pitchFamily="2" charset="0"/>
                <a:cs typeface="NikoshBAN" panose="02000000000000000000" pitchFamily="2" charset="0"/>
              </a:rPr>
              <a:t>হ</a:t>
            </a:r>
            <a:r>
              <a:rPr lang="as-IN" sz="2000" b="1" dirty="0">
                <a:solidFill>
                  <a:schemeClr val="tx1">
                    <a:lumMod val="95000"/>
                    <a:lumOff val="5000"/>
                  </a:schemeClr>
                </a:solidFill>
                <a:latin typeface="NikoshBAN" panose="02000000000000000000" pitchFamily="2" charset="0"/>
                <a:cs typeface="NikoshBAN" panose="02000000000000000000" pitchFamily="2" charset="0"/>
              </a:rPr>
              <a:t>ু</a:t>
            </a:r>
            <a:r>
              <a:rPr lang="en-US" sz="2000" b="1" dirty="0">
                <a:solidFill>
                  <a:schemeClr val="tx1">
                    <a:lumMod val="95000"/>
                    <a:lumOff val="5000"/>
                  </a:schemeClr>
                </a:solidFill>
                <a:latin typeface="NikoshBAN" panose="02000000000000000000" pitchFamily="2" charset="0"/>
                <a:cs typeface="NikoshBAN" panose="02000000000000000000" pitchFamily="2" charset="0"/>
              </a:rPr>
              <a:t>ল</a:t>
            </a:r>
            <a:r>
              <a:rPr lang="as-IN" sz="2000" b="1" dirty="0">
                <a:solidFill>
                  <a:schemeClr val="tx1">
                    <a:lumMod val="95000"/>
                    <a:lumOff val="5000"/>
                  </a:schemeClr>
                </a:solidFill>
                <a:latin typeface="NikoshBAN" panose="02000000000000000000" pitchFamily="2" charset="0"/>
                <a:cs typeface="NikoshBAN" panose="02000000000000000000" pitchFamily="2" charset="0"/>
              </a:rPr>
              <a:t> প্রচলিত</a:t>
            </a:r>
            <a:r>
              <a:rPr lang="en-US" sz="2000" b="1"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১</a:t>
            </a:r>
            <a:r>
              <a:rPr lang="en-US" sz="2000" b="1" dirty="0">
                <a:solidFill>
                  <a:srgbClr val="FF0000"/>
                </a:solidFill>
                <a:latin typeface="NikoshBAN" panose="02000000000000000000" pitchFamily="2" charset="0"/>
                <a:cs typeface="NikoshBAN" panose="02000000000000000000" pitchFamily="2" charset="0"/>
              </a:rPr>
              <a:t>৩</a:t>
            </a:r>
            <a:r>
              <a:rPr lang="as-IN" sz="2000" b="1" dirty="0">
                <a:solidFill>
                  <a:schemeClr val="tx1">
                    <a:lumMod val="95000"/>
                    <a:lumOff val="5000"/>
                  </a:schemeClr>
                </a:solidFill>
                <a:latin typeface="NikoshBAN" panose="02000000000000000000" pitchFamily="2" charset="0"/>
                <a:cs typeface="NikoshBAN" panose="02000000000000000000" pitchFamily="2" charset="0"/>
              </a:rPr>
              <a:t>ট</a:t>
            </a:r>
            <a:r>
              <a:rPr lang="en-US" sz="2000" b="1" dirty="0">
                <a:solidFill>
                  <a:schemeClr val="tx1">
                    <a:lumMod val="95000"/>
                    <a:lumOff val="5000"/>
                  </a:schemeClr>
                </a:solidFill>
                <a:latin typeface="NikoshBAN" panose="02000000000000000000" pitchFamily="2" charset="0"/>
                <a:cs typeface="NikoshBAN" panose="02000000000000000000" pitchFamily="2" charset="0"/>
              </a:rPr>
              <a:t>ি</a:t>
            </a:r>
            <a:r>
              <a:rPr lang="as-IN" sz="2000" b="1" dirty="0">
                <a:solidFill>
                  <a:schemeClr val="tx1">
                    <a:lumMod val="95000"/>
                    <a:lumOff val="5000"/>
                  </a:schemeClr>
                </a:solidFill>
                <a:latin typeface="NikoshBAN" panose="02000000000000000000" pitchFamily="2" charset="0"/>
                <a:cs typeface="NikoshBAN" panose="02000000000000000000" pitchFamily="2" charset="0"/>
              </a:rPr>
              <a:t> যতিচিহ্ন</a:t>
            </a:r>
            <a:r>
              <a:rPr lang="en-US" sz="2000" b="1"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ন</a:t>
            </a:r>
            <a:r>
              <a:rPr lang="en-US" sz="2000" b="1" dirty="0">
                <a:solidFill>
                  <a:schemeClr val="tx1">
                    <a:lumMod val="95000"/>
                    <a:lumOff val="5000"/>
                  </a:schemeClr>
                </a:solidFill>
                <a:latin typeface="NikoshBAN" panose="02000000000000000000" pitchFamily="2" charset="0"/>
                <a:cs typeface="NikoshBAN" panose="02000000000000000000" pitchFamily="2" charset="0"/>
              </a:rPr>
              <a:t>ি</a:t>
            </a:r>
            <a:r>
              <a:rPr lang="as-IN" sz="2000" b="1" dirty="0">
                <a:solidFill>
                  <a:schemeClr val="tx1">
                    <a:lumMod val="95000"/>
                    <a:lumOff val="5000"/>
                  </a:schemeClr>
                </a:solidFill>
                <a:latin typeface="NikoshBAN" panose="02000000000000000000" pitchFamily="2" charset="0"/>
                <a:cs typeface="NikoshBAN" panose="02000000000000000000" pitchFamily="2" charset="0"/>
              </a:rPr>
              <a:t>য়</a:t>
            </a:r>
            <a:r>
              <a:rPr lang="en-US" sz="2000" b="1"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আ</a:t>
            </a:r>
            <a:r>
              <a:rPr lang="en-US" sz="2000" b="1" dirty="0">
                <a:solidFill>
                  <a:schemeClr val="tx1">
                    <a:lumMod val="95000"/>
                    <a:lumOff val="5000"/>
                  </a:schemeClr>
                </a:solidFill>
                <a:latin typeface="NikoshBAN" panose="02000000000000000000" pitchFamily="2" charset="0"/>
                <a:cs typeface="NikoshBAN" panose="02000000000000000000" pitchFamily="2" charset="0"/>
              </a:rPr>
              <a:t>ল</a:t>
            </a:r>
            <a:r>
              <a:rPr lang="as-IN" sz="2000" b="1" dirty="0">
                <a:solidFill>
                  <a:schemeClr val="tx1">
                    <a:lumMod val="95000"/>
                    <a:lumOff val="5000"/>
                  </a:schemeClr>
                </a:solidFill>
                <a:latin typeface="NikoshBAN" panose="02000000000000000000" pitchFamily="2" charset="0"/>
                <a:cs typeface="NikoshBAN" panose="02000000000000000000" pitchFamily="2" charset="0"/>
              </a:rPr>
              <a:t>ো</a:t>
            </a:r>
            <a:r>
              <a:rPr lang="en-US" sz="2000" b="1" dirty="0">
                <a:solidFill>
                  <a:schemeClr val="tx1">
                    <a:lumMod val="95000"/>
                    <a:lumOff val="5000"/>
                  </a:schemeClr>
                </a:solidFill>
                <a:latin typeface="NikoshBAN" panose="02000000000000000000" pitchFamily="2" charset="0"/>
                <a:cs typeface="NikoshBAN" panose="02000000000000000000" pitchFamily="2" charset="0"/>
              </a:rPr>
              <a:t>চ</a:t>
            </a:r>
            <a:r>
              <a:rPr lang="as-IN" sz="2000" b="1" dirty="0">
                <a:solidFill>
                  <a:schemeClr val="tx1">
                    <a:lumMod val="95000"/>
                    <a:lumOff val="5000"/>
                  </a:schemeClr>
                </a:solidFill>
                <a:latin typeface="NikoshBAN" panose="02000000000000000000" pitchFamily="2" charset="0"/>
                <a:cs typeface="NikoshBAN" panose="02000000000000000000" pitchFamily="2" charset="0"/>
              </a:rPr>
              <a:t>ন</a:t>
            </a:r>
            <a:r>
              <a:rPr lang="en-US" sz="2000" b="1"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ক</a:t>
            </a:r>
            <a:r>
              <a:rPr lang="en-US" sz="2000" b="1" dirty="0">
                <a:solidFill>
                  <a:schemeClr val="tx1">
                    <a:lumMod val="95000"/>
                    <a:lumOff val="5000"/>
                  </a:schemeClr>
                </a:solidFill>
                <a:latin typeface="NikoshBAN" panose="02000000000000000000" pitchFamily="2" charset="0"/>
                <a:cs typeface="NikoshBAN" panose="02000000000000000000" pitchFamily="2" charset="0"/>
              </a:rPr>
              <a:t>র</a:t>
            </a:r>
            <a:r>
              <a:rPr lang="as-IN" sz="2000" b="1" dirty="0">
                <a:solidFill>
                  <a:schemeClr val="tx1">
                    <a:lumMod val="95000"/>
                    <a:lumOff val="5000"/>
                  </a:schemeClr>
                </a:solidFill>
                <a:latin typeface="NikoshBAN" panose="02000000000000000000" pitchFamily="2" charset="0"/>
                <a:cs typeface="NikoshBAN" panose="02000000000000000000" pitchFamily="2" charset="0"/>
              </a:rPr>
              <a:t>ব</a:t>
            </a:r>
            <a:r>
              <a:rPr lang="en-US" sz="2000" b="1" dirty="0">
                <a:solidFill>
                  <a:schemeClr val="tx1">
                    <a:lumMod val="95000"/>
                    <a:lumOff val="5000"/>
                  </a:schemeClr>
                </a:solidFill>
                <a:latin typeface="NikoshBAN" panose="02000000000000000000" pitchFamily="2" charset="0"/>
                <a:cs typeface="NikoshBAN" panose="02000000000000000000" pitchFamily="2" charset="0"/>
              </a:rPr>
              <a:t>।</a:t>
            </a:r>
          </a:p>
          <a:p>
            <a:pPr algn="just"/>
            <a:endParaRPr lang="en-US" sz="2000" b="1" dirty="0">
              <a:solidFill>
                <a:schemeClr val="tx1">
                  <a:lumMod val="95000"/>
                  <a:lumOff val="5000"/>
                </a:schemeClr>
              </a:solidFill>
              <a:latin typeface="NikoshBAN" panose="02000000000000000000" pitchFamily="2" charset="0"/>
              <a:cs typeface="NikoshBAN" panose="02000000000000000000" pitchFamily="2" charset="0"/>
            </a:endParaRPr>
          </a:p>
          <a:p>
            <a:pPr algn="just"/>
            <a:r>
              <a:rPr lang="en-US" sz="2000" b="1" dirty="0">
                <a:solidFill>
                  <a:srgbClr val="C00000"/>
                </a:solidFill>
                <a:latin typeface="NikoshBAN" panose="02000000000000000000" pitchFamily="2" charset="0"/>
                <a:cs typeface="NikoshBAN" panose="02000000000000000000" pitchFamily="2" charset="0"/>
              </a:rPr>
              <a:t>#</a:t>
            </a:r>
            <a:r>
              <a:rPr lang="as-IN" sz="2000" b="1" dirty="0">
                <a:solidFill>
                  <a:schemeClr val="tx1">
                    <a:lumMod val="95000"/>
                    <a:lumOff val="5000"/>
                  </a:schemeClr>
                </a:solidFill>
                <a:latin typeface="NikoshBAN" panose="02000000000000000000" pitchFamily="2" charset="0"/>
                <a:cs typeface="NikoshBAN" panose="02000000000000000000" pitchFamily="2" charset="0"/>
              </a:rPr>
              <a:t>এ</a:t>
            </a:r>
            <a:r>
              <a:rPr lang="en-US" sz="2000" b="1" dirty="0">
                <a:solidFill>
                  <a:schemeClr val="tx1">
                    <a:lumMod val="95000"/>
                    <a:lumOff val="5000"/>
                  </a:schemeClr>
                </a:solidFill>
                <a:latin typeface="NikoshBAN" panose="02000000000000000000" pitchFamily="2" charset="0"/>
                <a:cs typeface="NikoshBAN" panose="02000000000000000000" pitchFamily="2" charset="0"/>
              </a:rPr>
              <a:t>ক</a:t>
            </a:r>
            <a:r>
              <a:rPr lang="as-IN" sz="2000" b="1" dirty="0">
                <a:solidFill>
                  <a:schemeClr val="tx1">
                    <a:lumMod val="95000"/>
                    <a:lumOff val="5000"/>
                  </a:schemeClr>
                </a:solidFill>
                <a:latin typeface="NikoshBAN" panose="02000000000000000000" pitchFamily="2" charset="0"/>
                <a:cs typeface="NikoshBAN" panose="02000000000000000000" pitchFamily="2" charset="0"/>
              </a:rPr>
              <a:t>ন</a:t>
            </a:r>
            <a:r>
              <a:rPr lang="en-US" sz="2000" b="1" dirty="0">
                <a:solidFill>
                  <a:schemeClr val="tx1">
                    <a:lumMod val="95000"/>
                    <a:lumOff val="5000"/>
                  </a:schemeClr>
                </a:solidFill>
                <a:latin typeface="NikoshBAN" panose="02000000000000000000" pitchFamily="2" charset="0"/>
                <a:cs typeface="NikoshBAN" panose="02000000000000000000" pitchFamily="2" charset="0"/>
              </a:rPr>
              <a:t>জ</a:t>
            </a:r>
            <a:r>
              <a:rPr lang="as-IN" sz="2000" b="1" dirty="0">
                <a:solidFill>
                  <a:schemeClr val="tx1">
                    <a:lumMod val="95000"/>
                    <a:lumOff val="5000"/>
                  </a:schemeClr>
                </a:solidFill>
                <a:latin typeface="NikoshBAN" panose="02000000000000000000" pitchFamily="2" charset="0"/>
                <a:cs typeface="NikoshBAN" panose="02000000000000000000" pitchFamily="2" charset="0"/>
              </a:rPr>
              <a:t>র</a:t>
            </a:r>
            <a:r>
              <a:rPr lang="en-US" sz="2000" b="1"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যতিচিহ্ন গুলো হলো</a:t>
            </a:r>
            <a:r>
              <a:rPr lang="as-IN" sz="1800" b="1" dirty="0">
                <a:solidFill>
                  <a:schemeClr val="tx1">
                    <a:lumMod val="95000"/>
                    <a:lumOff val="5000"/>
                  </a:schemeClr>
                </a:solidFill>
                <a:latin typeface="NikoshBAN" panose="02000000000000000000" pitchFamily="2" charset="0"/>
                <a:cs typeface="NikoshBAN" panose="02000000000000000000" pitchFamily="2" charset="0"/>
              </a:rPr>
              <a:t>: দাঁড়ি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 কমা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 সেমিকোলন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 প্রশ্নচিহ্ন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a:t>
            </a:r>
            <a:r>
              <a:rPr lang="en-US" b="1" dirty="0">
                <a:solidFill>
                  <a:schemeClr val="tx1">
                    <a:lumMod val="95000"/>
                    <a:lumOff val="5000"/>
                  </a:schemeClr>
                </a:solidFill>
                <a:latin typeface="NikoshBAN" panose="02000000000000000000" pitchFamily="2" charset="0"/>
                <a:cs typeface="NikoshBAN" panose="02000000000000000000" pitchFamily="2" charset="0"/>
              </a:rPr>
              <a:t> </a:t>
            </a:r>
            <a:r>
              <a:rPr lang="as-IN" sz="1800" b="1" dirty="0">
                <a:solidFill>
                  <a:schemeClr val="tx1">
                    <a:lumMod val="95000"/>
                    <a:lumOff val="5000"/>
                  </a:schemeClr>
                </a:solidFill>
                <a:latin typeface="NikoshBAN" panose="02000000000000000000" pitchFamily="2" charset="0"/>
                <a:cs typeface="NikoshBAN" panose="02000000000000000000" pitchFamily="2" charset="0"/>
              </a:rPr>
              <a:t>বিস্ময়চিহ্ন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 হাইফেন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 ড্যাশ (</a:t>
            </a:r>
            <a:r>
              <a:rPr lang="en-US"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 কোলন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 বিন্দু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 ত্রিবিন্দু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a:t>
            </a:r>
            <a:r>
              <a:rPr lang="en-US" sz="1800" b="1" dirty="0">
                <a:solidFill>
                  <a:schemeClr val="tx1">
                    <a:lumMod val="95000"/>
                    <a:lumOff val="5000"/>
                  </a:schemeClr>
                </a:solidFill>
                <a:latin typeface="NikoshBAN" panose="02000000000000000000" pitchFamily="2" charset="0"/>
                <a:cs typeface="NikoshBAN" panose="02000000000000000000" pitchFamily="2" charset="0"/>
              </a:rPr>
              <a:t> </a:t>
            </a:r>
            <a:r>
              <a:rPr lang="as-IN" sz="1800" b="1" dirty="0">
                <a:solidFill>
                  <a:schemeClr val="tx1">
                    <a:lumMod val="95000"/>
                    <a:lumOff val="5000"/>
                  </a:schemeClr>
                </a:solidFill>
                <a:latin typeface="NikoshBAN" panose="02000000000000000000" pitchFamily="2" charset="0"/>
                <a:cs typeface="NikoshBAN" panose="02000000000000000000" pitchFamily="2" charset="0"/>
              </a:rPr>
              <a:t>উদ্ধারচিহ্ন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 বন্ধনীচিহ্ন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 বিকল্পচিহ্ন (</a:t>
            </a:r>
            <a:r>
              <a:rPr lang="as-IN" sz="1800" b="1" dirty="0">
                <a:solidFill>
                  <a:srgbClr val="FF0000"/>
                </a:solidFill>
                <a:latin typeface="NikoshBAN" panose="02000000000000000000" pitchFamily="2" charset="0"/>
                <a:cs typeface="NikoshBAN" panose="02000000000000000000" pitchFamily="2" charset="0"/>
              </a:rPr>
              <a:t>/</a:t>
            </a:r>
            <a:r>
              <a:rPr lang="as-IN" sz="1800" b="1" dirty="0">
                <a:solidFill>
                  <a:schemeClr val="tx1">
                    <a:lumMod val="95000"/>
                    <a:lumOff val="5000"/>
                  </a:schemeClr>
                </a:solidFill>
                <a:latin typeface="NikoshBAN" panose="02000000000000000000" pitchFamily="2" charset="0"/>
                <a:cs typeface="NikoshBAN" panose="02000000000000000000" pitchFamily="2" charset="0"/>
              </a:rPr>
              <a:t>)।</a:t>
            </a:r>
            <a:endParaRPr lang="en-US" dirty="0"/>
          </a:p>
        </p:txBody>
      </p:sp>
    </p:spTree>
    <p:extLst>
      <p:ext uri="{BB962C8B-B14F-4D97-AF65-F5344CB8AC3E}">
        <p14:creationId xmlns:p14="http://schemas.microsoft.com/office/powerpoint/2010/main" val="3203089217"/>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11">
            <a:extLst>
              <a:ext uri="{FF2B5EF4-FFF2-40B4-BE49-F238E27FC236}">
                <a16:creationId xmlns:a16="http://schemas.microsoft.com/office/drawing/2014/main" id="{9DEFA7A0-9EBC-5595-93B0-394D9335F27A}"/>
              </a:ext>
            </a:extLst>
          </p:cNvPr>
          <p:cNvSpPr/>
          <p:nvPr/>
        </p:nvSpPr>
        <p:spPr>
          <a:xfrm>
            <a:off x="1453078" y="1493815"/>
            <a:ext cx="9700791" cy="4307916"/>
          </a:xfrm>
          <a:prstGeom prst="roundRect">
            <a:avLst>
              <a:gd name="adj" fmla="val 2691"/>
            </a:avLst>
          </a:prstGeom>
          <a:noFill/>
          <a:ln w="57150">
            <a:solidFill>
              <a:srgbClr val="FFFF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b="1" dirty="0">
              <a:ln w="10160">
                <a:solidFill>
                  <a:schemeClr val="accent5"/>
                </a:solidFill>
                <a:prstDash val="solid"/>
              </a:ln>
              <a:solidFill>
                <a:srgbClr val="FFFFFF"/>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8823828D-4C5E-0F70-756C-0004C3E2FE7B}"/>
              </a:ext>
            </a:extLst>
          </p:cNvPr>
          <p:cNvSpPr txBox="1"/>
          <p:nvPr/>
        </p:nvSpPr>
        <p:spPr>
          <a:xfrm>
            <a:off x="2179239" y="2370500"/>
            <a:ext cx="8248467" cy="2554545"/>
          </a:xfrm>
          <a:prstGeom prst="rect">
            <a:avLst/>
          </a:prstGeom>
          <a:solidFill>
            <a:srgbClr val="7030A0"/>
          </a:solidFill>
        </p:spPr>
        <p:txBody>
          <a:bodyPr wrap="square" anchor="ctr">
            <a:spAutoFit/>
          </a:bodyPr>
          <a:lstStyle/>
          <a:p>
            <a:pPr marL="457200" indent="-457200" algn="just">
              <a:buFont typeface="Wingdings" panose="05000000000000000000" pitchFamily="2" charset="2"/>
              <a:buChar char="v"/>
            </a:pPr>
            <a:r>
              <a:rPr lang="en-US" sz="2000" b="1" dirty="0">
                <a:solidFill>
                  <a:srgbClr val="FF0000"/>
                </a:solidFill>
                <a:latin typeface="NikoshBAN" panose="02000000000000000000" pitchFamily="2" charset="0"/>
                <a:cs typeface="NikoshBAN" panose="02000000000000000000" pitchFamily="2" charset="0"/>
              </a:rPr>
              <a:t>১. </a:t>
            </a:r>
            <a:r>
              <a:rPr lang="as-IN" sz="2000" b="1" dirty="0">
                <a:solidFill>
                  <a:srgbClr val="FF0000"/>
                </a:solidFill>
                <a:latin typeface="NikoshBAN" panose="02000000000000000000" pitchFamily="2" charset="0"/>
                <a:cs typeface="NikoshBAN" panose="02000000000000000000" pitchFamily="2" charset="0"/>
              </a:rPr>
              <a:t>দাঁড়ি</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a:t>
            </a:r>
            <a:r>
              <a:rPr lang="en-US"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দাঁড়ি সাধারণত বাক্যের সমাপ্তি নির্দেশ করে। যেমন-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প্রান্ত ফুটবল খেলা </a:t>
            </a:r>
            <a:endParaRPr lang="en-US" sz="2000" dirty="0">
              <a:latin typeface="NikoshBAN" panose="02000000000000000000" pitchFamily="2" charset="0"/>
              <a:cs typeface="NikoshBAN" panose="02000000000000000000" pitchFamily="2" charset="0"/>
            </a:endParaRP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পছন্দ</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করে</a:t>
            </a:r>
            <a:r>
              <a:rPr lang="as-IN" sz="2000" b="1" dirty="0">
                <a:solidFill>
                  <a:srgbClr val="FF0000"/>
                </a:solidFill>
                <a:latin typeface="NikoshBAN" panose="02000000000000000000" pitchFamily="2" charset="0"/>
                <a:cs typeface="NikoshBAN" panose="02000000000000000000" pitchFamily="2" charset="0"/>
              </a:rPr>
              <a:t>।</a:t>
            </a:r>
            <a:r>
              <a:rPr lang="en-US"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যথাযথ</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অনুসন্ধানের</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পর</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বলা</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যাবে</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ঘটেছিল</a:t>
            </a:r>
            <a:r>
              <a:rPr lang="as-IN" sz="2000" b="1" dirty="0">
                <a:solidFill>
                  <a:srgbClr val="FF0000"/>
                </a:solidFill>
                <a:latin typeface="NikoshBAN" panose="02000000000000000000" pitchFamily="2" charset="0"/>
                <a:cs typeface="NikoshBAN" panose="02000000000000000000" pitchFamily="2" charset="0"/>
              </a:rPr>
              <a:t>।</a:t>
            </a:r>
            <a:endParaRPr lang="en-US" sz="2000" b="1" dirty="0">
              <a:solidFill>
                <a:srgbClr val="FF0000"/>
              </a:solidFill>
              <a:latin typeface="NikoshBAN" panose="02000000000000000000" pitchFamily="2" charset="0"/>
              <a:cs typeface="NikoshBAN" panose="02000000000000000000" pitchFamily="2" charset="0"/>
            </a:endParaRPr>
          </a:p>
          <a:p>
            <a:pPr algn="just"/>
            <a:endParaRPr lang="en-US" sz="2000" b="1" dirty="0">
              <a:solidFill>
                <a:srgbClr val="C00000"/>
              </a:solidFill>
              <a:latin typeface="NikoshBAN" panose="02000000000000000000" pitchFamily="2" charset="0"/>
              <a:cs typeface="NikoshBAN" panose="02000000000000000000" pitchFamily="2" charset="0"/>
            </a:endParaRPr>
          </a:p>
          <a:p>
            <a:pPr marL="342900" indent="-342900" algn="just">
              <a:buFont typeface="Wingdings" panose="05000000000000000000" pitchFamily="2" charset="2"/>
              <a:buChar char="v"/>
            </a:pPr>
            <a:r>
              <a:rPr lang="en-US" sz="2000" b="1" dirty="0">
                <a:solidFill>
                  <a:srgbClr val="FF0000"/>
                </a:solidFill>
                <a:latin typeface="NikoshBAN" panose="02000000000000000000" pitchFamily="2" charset="0"/>
                <a:cs typeface="NikoshBAN" panose="02000000000000000000" pitchFamily="2" charset="0"/>
              </a:rPr>
              <a:t>২. </a:t>
            </a:r>
            <a:r>
              <a:rPr lang="as-IN" sz="2000" b="1" dirty="0">
                <a:solidFill>
                  <a:srgbClr val="FF0000"/>
                </a:solidFill>
                <a:latin typeface="NikoshBAN" panose="02000000000000000000" pitchFamily="2" charset="0"/>
                <a:cs typeface="NikoshBAN" panose="02000000000000000000" pitchFamily="2" charset="0"/>
              </a:rPr>
              <a:t>কমা</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a:t>
            </a:r>
            <a:r>
              <a:rPr lang="en-US"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কমা সামান্য বিরতি নির্দেশ করে। শব্দ, বর্গ ও অধীন বাক্যকে আলাদা</a:t>
            </a:r>
            <a:br>
              <a:rPr lang="en-US" sz="2000" dirty="0">
                <a:latin typeface="NikoshBAN" panose="02000000000000000000" pitchFamily="2" charset="0"/>
                <a:cs typeface="NikoshBAN" panose="02000000000000000000" pitchFamily="2" charset="0"/>
              </a:rPr>
            </a:b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 </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করতে</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কমার ব্যবহার হয়। যেমন-গ্রীষ্ম</a:t>
            </a:r>
            <a:r>
              <a:rPr lang="en-US" sz="2000" dirty="0">
                <a:solidFill>
                  <a:srgbClr val="FF0000"/>
                </a:solidFill>
                <a:latin typeface="NikoshBAN" panose="02000000000000000000" pitchFamily="2" charset="0"/>
                <a:cs typeface="NikoshBAN" panose="02000000000000000000" pitchFamily="2" charset="0"/>
              </a:rPr>
              <a:t>,</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বর্ষা</a:t>
            </a:r>
            <a:r>
              <a:rPr lang="as-IN" sz="2000" dirty="0">
                <a:solidFill>
                  <a:srgbClr val="FF0000"/>
                </a:solidFill>
                <a:latin typeface="NikoshBAN" panose="02000000000000000000" pitchFamily="2" charset="0"/>
                <a:cs typeface="NikoshBAN" panose="02000000000000000000" pitchFamily="2" charset="0"/>
              </a:rPr>
              <a:t>,</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শরৎ</a:t>
            </a:r>
            <a:r>
              <a:rPr lang="as-IN" sz="2000" dirty="0">
                <a:solidFill>
                  <a:srgbClr val="FF0000"/>
                </a:solidFill>
                <a:latin typeface="NikoshBAN" panose="02000000000000000000" pitchFamily="2" charset="0"/>
                <a:cs typeface="NikoshBAN" panose="02000000000000000000" pitchFamily="2" charset="0"/>
              </a:rPr>
              <a:t>,</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হেমন্ত</a:t>
            </a:r>
            <a:r>
              <a:rPr lang="as-IN" sz="2000" dirty="0">
                <a:solidFill>
                  <a:srgbClr val="FF0000"/>
                </a:solidFill>
                <a:latin typeface="NikoshBAN" panose="02000000000000000000" pitchFamily="2" charset="0"/>
                <a:cs typeface="NikoshBAN" panose="02000000000000000000" pitchFamily="2" charset="0"/>
              </a:rPr>
              <a:t>,</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শীত ও বসন্ত</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বাংলাদেশ</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এই ছয়টি ঋতুর দেশ।</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নিবিড় অধ্যবসায়</a:t>
            </a:r>
            <a:r>
              <a:rPr lang="as-IN" sz="2000"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কঠোর পরিশ্রম ও</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সময়নিষ্ঠ</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থাকলে</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সাফল্য </a:t>
            </a:r>
            <a:endParaRPr lang="en-US" sz="2000" dirty="0">
              <a:latin typeface="NikoshBAN" panose="02000000000000000000" pitchFamily="2" charset="0"/>
              <a:cs typeface="NikoshBAN" panose="02000000000000000000" pitchFamily="2" charset="0"/>
            </a:endParaRP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আসবে।</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সুজন</a:t>
            </a:r>
            <a:r>
              <a:rPr lang="as-IN" sz="2000"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 দেখ তো কে এসেছে।</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কাল তুমি যাকে দেখেছ</a:t>
            </a:r>
            <a:r>
              <a:rPr lang="as-IN" sz="2000" dirty="0">
                <a:solidFill>
                  <a:srgbClr val="FF0000"/>
                </a:solidFill>
                <a:latin typeface="NikoshBAN" panose="02000000000000000000" pitchFamily="2" charset="0"/>
                <a:cs typeface="NikoshBAN" panose="02000000000000000000" pitchFamily="2" charset="0"/>
              </a:rPr>
              <a:t>,</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তিনি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আমার</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বাবা।</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রবীন্দ্রনাথ ঠাকুর বলেছেন</a:t>
            </a:r>
            <a:r>
              <a:rPr lang="as-IN" sz="2000" dirty="0">
                <a:solidFill>
                  <a:srgbClr val="FF0000"/>
                </a:solidFill>
                <a:latin typeface="NikoshBAN" panose="02000000000000000000" pitchFamily="2" charset="0"/>
                <a:cs typeface="NikoshBAN" panose="02000000000000000000" pitchFamily="2" charset="0"/>
              </a:rPr>
              <a:t>,</a:t>
            </a:r>
            <a:r>
              <a:rPr lang="en-US" sz="2000"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"পাপকে</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ঠেকাবার জন্যে কিছু 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করাই</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তো</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পাপ।"</a:t>
            </a:r>
            <a:endParaRPr lang="en-US" sz="2000" dirty="0"/>
          </a:p>
        </p:txBody>
      </p:sp>
    </p:spTree>
    <p:extLst>
      <p:ext uri="{BB962C8B-B14F-4D97-AF65-F5344CB8AC3E}">
        <p14:creationId xmlns:p14="http://schemas.microsoft.com/office/powerpoint/2010/main" val="1396378677"/>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1000"/>
                                        <p:tgtEl>
                                          <p:spTgt spid="6">
                                            <p:txEl>
                                              <p:pRg st="3" end="3"/>
                                            </p:txEl>
                                          </p:spTgt>
                                        </p:tgtEl>
                                      </p:cBhvr>
                                    </p:animEffect>
                                    <p:anim calcmode="lin" valueType="num">
                                      <p:cBhvr>
                                        <p:cTn id="27"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1000"/>
                                        <p:tgtEl>
                                          <p:spTgt spid="6">
                                            <p:txEl>
                                              <p:pRg st="4" end="4"/>
                                            </p:txEl>
                                          </p:spTgt>
                                        </p:tgtEl>
                                      </p:cBhvr>
                                    </p:animEffect>
                                    <p:anim calcmode="lin" valueType="num">
                                      <p:cBhvr>
                                        <p:cTn id="3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6">
                                            <p:txEl>
                                              <p:pRg st="5" end="5"/>
                                            </p:txEl>
                                          </p:spTgt>
                                        </p:tgtEl>
                                        <p:attrNameLst>
                                          <p:attrName>style.visibility</p:attrName>
                                        </p:attrNameLst>
                                      </p:cBhvr>
                                      <p:to>
                                        <p:strVal val="visible"/>
                                      </p:to>
                                    </p:set>
                                    <p:animEffect transition="in" filter="fade">
                                      <p:cBhvr>
                                        <p:cTn id="36" dur="1000"/>
                                        <p:tgtEl>
                                          <p:spTgt spid="6">
                                            <p:txEl>
                                              <p:pRg st="5" end="5"/>
                                            </p:txEl>
                                          </p:spTgt>
                                        </p:tgtEl>
                                      </p:cBhvr>
                                    </p:animEffect>
                                    <p:anim calcmode="lin" valueType="num">
                                      <p:cBhvr>
                                        <p:cTn id="37"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6">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6">
                                            <p:txEl>
                                              <p:pRg st="6" end="6"/>
                                            </p:txEl>
                                          </p:spTgt>
                                        </p:tgtEl>
                                        <p:attrNameLst>
                                          <p:attrName>style.visibility</p:attrName>
                                        </p:attrNameLst>
                                      </p:cBhvr>
                                      <p:to>
                                        <p:strVal val="visible"/>
                                      </p:to>
                                    </p:set>
                                    <p:animEffect transition="in" filter="fade">
                                      <p:cBhvr>
                                        <p:cTn id="41" dur="1000"/>
                                        <p:tgtEl>
                                          <p:spTgt spid="6">
                                            <p:txEl>
                                              <p:pRg st="6" end="6"/>
                                            </p:txEl>
                                          </p:spTgt>
                                        </p:tgtEl>
                                      </p:cBhvr>
                                    </p:animEffect>
                                    <p:anim calcmode="lin" valueType="num">
                                      <p:cBhvr>
                                        <p:cTn id="4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11">
            <a:extLst>
              <a:ext uri="{FF2B5EF4-FFF2-40B4-BE49-F238E27FC236}">
                <a16:creationId xmlns:a16="http://schemas.microsoft.com/office/drawing/2014/main" id="{9DEFA7A0-9EBC-5595-93B0-394D9335F27A}"/>
              </a:ext>
            </a:extLst>
          </p:cNvPr>
          <p:cNvSpPr/>
          <p:nvPr/>
        </p:nvSpPr>
        <p:spPr>
          <a:xfrm>
            <a:off x="1453078" y="1493815"/>
            <a:ext cx="9700791" cy="4307916"/>
          </a:xfrm>
          <a:prstGeom prst="roundRect">
            <a:avLst>
              <a:gd name="adj" fmla="val 2691"/>
            </a:avLst>
          </a:prstGeom>
          <a:noFill/>
          <a:ln w="57150">
            <a:solidFill>
              <a:srgbClr val="FFFF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b="1" dirty="0">
              <a:ln w="10160">
                <a:solidFill>
                  <a:schemeClr val="accent5"/>
                </a:solidFill>
                <a:prstDash val="solid"/>
              </a:ln>
              <a:solidFill>
                <a:srgbClr val="FFFFFF"/>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8823828D-4C5E-0F70-756C-0004C3E2FE7B}"/>
              </a:ext>
            </a:extLst>
          </p:cNvPr>
          <p:cNvSpPr txBox="1"/>
          <p:nvPr/>
        </p:nvSpPr>
        <p:spPr>
          <a:xfrm>
            <a:off x="2229414" y="1754947"/>
            <a:ext cx="8148118" cy="3785652"/>
          </a:xfrm>
          <a:prstGeom prst="rect">
            <a:avLst/>
          </a:prstGeom>
          <a:solidFill>
            <a:srgbClr val="7030A0"/>
          </a:solidFill>
        </p:spPr>
        <p:txBody>
          <a:bodyPr wrap="square" anchor="ctr">
            <a:spAutoFit/>
          </a:bodyPr>
          <a:lstStyle/>
          <a:p>
            <a:pPr marL="457200" indent="-457200" algn="just">
              <a:buFont typeface="Wingdings" panose="05000000000000000000" pitchFamily="2" charset="2"/>
              <a:buChar char="v"/>
            </a:pPr>
            <a:r>
              <a:rPr lang="as-IN" sz="2000" b="1" dirty="0">
                <a:solidFill>
                  <a:srgbClr val="FF0000"/>
                </a:solidFill>
                <a:latin typeface="NikoshBAN" panose="02000000000000000000" pitchFamily="2" charset="0"/>
                <a:cs typeface="NikoshBAN" panose="02000000000000000000" pitchFamily="2" charset="0"/>
              </a:rPr>
              <a:t>৩. সেমিকোলন</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a:t>
            </a:r>
            <a:r>
              <a:rPr lang="en-US"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স্বাধীন অথচ ঘনিষ্ঠভাবে সম্পর্কিত একাধিক বাক্যকে এক</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বাক্যে পরিণত করার</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কাজে অথবা একই ধরনের</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বর্গকে পাশাপাশি সাজাতে</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সেমিকোলন ব্যবহৃত</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হয়। যেমন-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সোহাগ ক্রিকেট পছন্দ</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করে</a:t>
            </a:r>
            <a:r>
              <a:rPr lang="as-IN" sz="2000" b="1" dirty="0">
                <a:solidFill>
                  <a:srgbClr val="C00000"/>
                </a:solidFill>
                <a:latin typeface="NikoshBAN" panose="02000000000000000000" pitchFamily="2" charset="0"/>
                <a:cs typeface="NikoshBAN" panose="02000000000000000000" pitchFamily="2" charset="0"/>
              </a:rPr>
              <a:t>;</a:t>
            </a:r>
            <a:r>
              <a:rPr lang="en-US" sz="2000" b="1" dirty="0">
                <a:solidFill>
                  <a:srgbClr val="C0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আমি ফুটবল</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পছন্দ করি।</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কোনো </a:t>
            </a:r>
            <a:endParaRPr lang="en-US" sz="2000" dirty="0">
              <a:latin typeface="NikoshBAN" panose="02000000000000000000" pitchFamily="2" charset="0"/>
              <a:cs typeface="NikoshBAN" panose="02000000000000000000" pitchFamily="2" charset="0"/>
            </a:endParaRP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বইয়ের সমালোচনা করা সহজ</a:t>
            </a:r>
            <a:r>
              <a:rPr lang="as-IN" sz="2000" b="1" dirty="0">
                <a:solidFill>
                  <a:srgbClr val="C0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 কিন্তু বই লেখা অত সহজ</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নয়।</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তিনি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পড়েছেন</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বিজ্ঞান</a:t>
            </a:r>
            <a:r>
              <a:rPr lang="as-IN" sz="2000" b="1" dirty="0">
                <a:solidFill>
                  <a:srgbClr val="C00000"/>
                </a:solidFill>
                <a:latin typeface="NikoshBAN" panose="02000000000000000000" pitchFamily="2" charset="0"/>
                <a:cs typeface="NikoshBAN" panose="02000000000000000000" pitchFamily="2" charset="0"/>
              </a:rPr>
              <a:t>;</a:t>
            </a:r>
            <a:r>
              <a:rPr lang="en-US" sz="2000" b="1" dirty="0">
                <a:solidFill>
                  <a:srgbClr val="C0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পেশা ব্যাংকার</a:t>
            </a:r>
            <a:r>
              <a:rPr lang="as-IN" sz="2000" b="1" dirty="0">
                <a:solidFill>
                  <a:srgbClr val="C0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আর নেশা সাহিত্যচর্চা।</a:t>
            </a:r>
            <a:endParaRPr lang="en-US" sz="2000" dirty="0">
              <a:latin typeface="NikoshBAN" panose="02000000000000000000" pitchFamily="2" charset="0"/>
              <a:cs typeface="NikoshBAN" panose="02000000000000000000" pitchFamily="2" charset="0"/>
            </a:endParaRPr>
          </a:p>
          <a:p>
            <a:pPr algn="just"/>
            <a:endParaRPr lang="en-US" sz="2000" dirty="0">
              <a:latin typeface="NikoshBAN" panose="02000000000000000000" pitchFamily="2" charset="0"/>
              <a:cs typeface="NikoshBAN" panose="02000000000000000000" pitchFamily="2" charset="0"/>
            </a:endParaRPr>
          </a:p>
          <a:p>
            <a:pPr marL="457200" indent="-457200" algn="just">
              <a:buFont typeface="Wingdings" panose="05000000000000000000" pitchFamily="2" charset="2"/>
              <a:buChar char="v"/>
            </a:pPr>
            <a:r>
              <a:rPr lang="as-IN" sz="2000" b="1" dirty="0">
                <a:solidFill>
                  <a:srgbClr val="FF0000"/>
                </a:solidFill>
                <a:latin typeface="NikoshBAN" panose="02000000000000000000" pitchFamily="2" charset="0"/>
                <a:cs typeface="NikoshBAN" panose="02000000000000000000" pitchFamily="2" charset="0"/>
              </a:rPr>
              <a:t>৪. প্রশ্নচিহ্ন (?)</a:t>
            </a:r>
            <a:r>
              <a:rPr lang="en-US"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সাধারণত কোনো কিছু জিজ্ঞাসা করার ক্ষেত্রে</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প্রশ্নচিহ্ন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বসে</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যেমন-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তারা কখন </a:t>
            </a:r>
            <a:endParaRPr lang="en-US" sz="2000" dirty="0">
              <a:latin typeface="NikoshBAN" panose="02000000000000000000" pitchFamily="2" charset="0"/>
              <a:cs typeface="NikoshBAN" panose="02000000000000000000" pitchFamily="2" charset="0"/>
            </a:endParaRP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এসেছে</a:t>
            </a:r>
            <a:r>
              <a:rPr lang="as-IN" sz="2000" b="1" dirty="0">
                <a:solidFill>
                  <a:srgbClr val="C00000"/>
                </a:solidFill>
                <a:latin typeface="NikoshBAN" panose="02000000000000000000" pitchFamily="2" charset="0"/>
                <a:cs typeface="NikoshBAN" panose="02000000000000000000" pitchFamily="2" charset="0"/>
              </a:rPr>
              <a:t>?</a:t>
            </a:r>
            <a:r>
              <a:rPr lang="en-US" sz="2000" b="1" dirty="0">
                <a:solidFill>
                  <a:srgbClr val="C0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বাংলাদেশের রাজধানীর নাম কী</a:t>
            </a:r>
            <a:r>
              <a:rPr lang="as-IN" sz="2000" b="1" dirty="0">
                <a:solidFill>
                  <a:srgbClr val="C00000"/>
                </a:solidFill>
                <a:latin typeface="NikoshBAN" panose="02000000000000000000" pitchFamily="2" charset="0"/>
                <a:cs typeface="NikoshBAN" panose="02000000000000000000" pitchFamily="2" charset="0"/>
              </a:rPr>
              <a:t>?</a:t>
            </a:r>
            <a:r>
              <a:rPr lang="en-US" sz="2000" b="1" dirty="0">
                <a:solidFill>
                  <a:srgbClr val="C0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তারা কখন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এসেছে</a:t>
            </a:r>
            <a:r>
              <a:rPr lang="as-IN" sz="2000" b="1" dirty="0">
                <a:solidFill>
                  <a:srgbClr val="FF0000"/>
                </a:solidFill>
                <a:latin typeface="NikoshBAN" panose="02000000000000000000" pitchFamily="2" charset="0"/>
                <a:cs typeface="NikoshBAN" panose="02000000000000000000" pitchFamily="2" charset="0"/>
              </a:rPr>
              <a:t>?</a:t>
            </a:r>
            <a:r>
              <a:rPr lang="en-US"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বাংলাদেশের</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রাজধানীর নাম কী</a:t>
            </a:r>
            <a:r>
              <a:rPr lang="as-IN" sz="2000" b="1" dirty="0">
                <a:solidFill>
                  <a:srgbClr val="FF0000"/>
                </a:solidFill>
                <a:latin typeface="NikoshBAN" panose="02000000000000000000" pitchFamily="2" charset="0"/>
                <a:cs typeface="NikoshBAN" panose="02000000000000000000" pitchFamily="2" charset="0"/>
              </a:rPr>
              <a:t>?</a:t>
            </a:r>
            <a:r>
              <a:rPr lang="en-US" sz="2000" b="1" dirty="0">
                <a:solidFill>
                  <a:srgbClr val="C00000"/>
                </a:solidFill>
                <a:latin typeface="NikoshBAN" panose="02000000000000000000" pitchFamily="2" charset="0"/>
                <a:cs typeface="NikoshBAN" panose="02000000000000000000" pitchFamily="2" charset="0"/>
              </a:rPr>
              <a:t> </a:t>
            </a:r>
          </a:p>
          <a:p>
            <a:pPr algn="just"/>
            <a:endParaRPr lang="en-US" sz="2000" b="1" dirty="0">
              <a:solidFill>
                <a:srgbClr val="C00000"/>
              </a:solidFill>
              <a:latin typeface="NikoshBAN" panose="02000000000000000000" pitchFamily="2" charset="0"/>
              <a:cs typeface="NikoshBAN" panose="02000000000000000000" pitchFamily="2" charset="0"/>
            </a:endParaRPr>
          </a:p>
          <a:p>
            <a:pPr marL="457200" indent="-457200" algn="just">
              <a:buFont typeface="Wingdings" panose="05000000000000000000" pitchFamily="2" charset="2"/>
              <a:buChar char="v"/>
            </a:pPr>
            <a:r>
              <a:rPr lang="as-IN" sz="2000" b="1" dirty="0">
                <a:solidFill>
                  <a:srgbClr val="FF0000"/>
                </a:solidFill>
                <a:latin typeface="NikoshBAN" panose="02000000000000000000" pitchFamily="2" charset="0"/>
                <a:cs typeface="NikoshBAN" panose="02000000000000000000" pitchFamily="2" charset="0"/>
              </a:rPr>
              <a:t>৫.</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বিস্ময়চিহ্ন (</a:t>
            </a:r>
            <a:r>
              <a:rPr lang="en-US" sz="2000" b="1" dirty="0">
                <a:solidFill>
                  <a:srgbClr val="FF0000"/>
                </a:solidFill>
                <a:latin typeface="NikoshBAN" panose="02000000000000000000" pitchFamily="2" charset="0"/>
                <a:cs typeface="NikoshBAN" panose="02000000000000000000" pitchFamily="2" charset="0"/>
              </a:rPr>
              <a:t>!</a:t>
            </a:r>
            <a:r>
              <a:rPr lang="as-IN" sz="2000" b="1" dirty="0">
                <a:solidFill>
                  <a:srgbClr val="FF0000"/>
                </a:solidFill>
                <a:latin typeface="NikoshBAN" panose="02000000000000000000" pitchFamily="2" charset="0"/>
                <a:cs typeface="NikoshBAN" panose="02000000000000000000" pitchFamily="2" charset="0"/>
              </a:rPr>
              <a:t>)</a:t>
            </a:r>
            <a:r>
              <a:rPr lang="en-US" sz="2000" b="1" dirty="0">
                <a:solidFill>
                  <a:srgbClr val="FF0000"/>
                </a:solidFill>
                <a:latin typeface="NikoshBAN" panose="02000000000000000000" pitchFamily="2" charset="0"/>
                <a:cs typeface="NikoshBAN" panose="02000000000000000000" pitchFamily="2" charset="0"/>
              </a:rPr>
              <a:t>: </a:t>
            </a:r>
            <a:r>
              <a:rPr lang="as-IN" sz="2000" dirty="0">
                <a:solidFill>
                  <a:schemeClr val="tx1">
                    <a:lumMod val="95000"/>
                    <a:lumOff val="5000"/>
                  </a:schemeClr>
                </a:solidFill>
                <a:latin typeface="NikoshBAN" panose="02000000000000000000" pitchFamily="2" charset="0"/>
                <a:cs typeface="NikoshBAN" panose="02000000000000000000" pitchFamily="2" charset="0"/>
              </a:rPr>
              <a:t>সাধারণত বিস্ময়, দুঃখ, আনন্দ ইত্যাদি প্রকাশের জন্য</a:t>
            </a:r>
            <a:r>
              <a:rPr lang="en-US" sz="2000" dirty="0">
                <a:solidFill>
                  <a:schemeClr val="tx1">
                    <a:lumMod val="95000"/>
                    <a:lumOff val="5000"/>
                  </a:schemeClr>
                </a:solidFill>
                <a:latin typeface="NikoshBAN" panose="02000000000000000000" pitchFamily="2" charset="0"/>
                <a:cs typeface="NikoshBAN" panose="02000000000000000000" pitchFamily="2" charset="0"/>
              </a:rPr>
              <a:t> </a:t>
            </a:r>
            <a:r>
              <a:rPr lang="as-IN" sz="2000" dirty="0">
                <a:solidFill>
                  <a:schemeClr val="tx1">
                    <a:lumMod val="95000"/>
                    <a:lumOff val="5000"/>
                  </a:schemeClr>
                </a:solidFill>
                <a:latin typeface="NikoshBAN" panose="02000000000000000000" pitchFamily="2" charset="0"/>
                <a:cs typeface="NikoshBAN" panose="02000000000000000000" pitchFamily="2" charset="0"/>
              </a:rPr>
              <a:t>বিস্ময়চিহ্ন ব্যবহৃত হয়।</a:t>
            </a:r>
            <a:r>
              <a:rPr lang="en-US" sz="2000" dirty="0">
                <a:solidFill>
                  <a:schemeClr val="tx1">
                    <a:lumMod val="95000"/>
                    <a:lumOff val="5000"/>
                  </a:schemeClr>
                </a:solidFill>
                <a:latin typeface="NikoshBAN" panose="02000000000000000000" pitchFamily="2" charset="0"/>
                <a:cs typeface="NikoshBAN" panose="02000000000000000000" pitchFamily="2" charset="0"/>
              </a:rPr>
              <a:t> </a:t>
            </a:r>
          </a:p>
          <a:p>
            <a:pPr algn="just"/>
            <a:r>
              <a:rPr lang="en-US" sz="2000" dirty="0">
                <a:solidFill>
                  <a:schemeClr val="tx1">
                    <a:lumMod val="95000"/>
                    <a:lumOff val="5000"/>
                  </a:schemeClr>
                </a:solidFill>
                <a:latin typeface="NikoshBAN" panose="02000000000000000000" pitchFamily="2" charset="0"/>
                <a:cs typeface="NikoshBAN" panose="02000000000000000000" pitchFamily="2" charset="0"/>
              </a:rPr>
              <a:t>                              </a:t>
            </a:r>
            <a:r>
              <a:rPr lang="as-IN" sz="2000" dirty="0">
                <a:solidFill>
                  <a:schemeClr val="tx1">
                    <a:lumMod val="95000"/>
                    <a:lumOff val="5000"/>
                  </a:schemeClr>
                </a:solidFill>
                <a:latin typeface="NikoshBAN" panose="02000000000000000000" pitchFamily="2" charset="0"/>
                <a:cs typeface="NikoshBAN" panose="02000000000000000000" pitchFamily="2" charset="0"/>
              </a:rPr>
              <a:t>যেমন-</a:t>
            </a:r>
            <a:r>
              <a:rPr lang="en-US" sz="2000" dirty="0">
                <a:solidFill>
                  <a:schemeClr val="tx1">
                    <a:lumMod val="95000"/>
                    <a:lumOff val="5000"/>
                  </a:schemeClr>
                </a:solidFill>
                <a:latin typeface="NikoshBAN" panose="02000000000000000000" pitchFamily="2" charset="0"/>
                <a:cs typeface="NikoshBAN" panose="02000000000000000000" pitchFamily="2" charset="0"/>
              </a:rPr>
              <a:t> </a:t>
            </a:r>
            <a:r>
              <a:rPr lang="as-IN" sz="2000" dirty="0">
                <a:solidFill>
                  <a:schemeClr val="tx1">
                    <a:lumMod val="95000"/>
                    <a:lumOff val="5000"/>
                  </a:schemeClr>
                </a:solidFill>
                <a:latin typeface="NikoshBAN" panose="02000000000000000000" pitchFamily="2" charset="0"/>
                <a:cs typeface="NikoshBAN" panose="02000000000000000000" pitchFamily="2" charset="0"/>
              </a:rPr>
              <a:t>মানে কী</a:t>
            </a:r>
            <a:r>
              <a:rPr lang="en-US" sz="2000" b="1" dirty="0">
                <a:solidFill>
                  <a:srgbClr val="FF0000"/>
                </a:solidFill>
                <a:latin typeface="NikoshBAN" panose="02000000000000000000" pitchFamily="2" charset="0"/>
                <a:cs typeface="NikoshBAN" panose="02000000000000000000" pitchFamily="2" charset="0"/>
              </a:rPr>
              <a:t>!</a:t>
            </a:r>
            <a:r>
              <a:rPr lang="as-IN" sz="2000" dirty="0">
                <a:solidFill>
                  <a:schemeClr val="tx1">
                    <a:lumMod val="95000"/>
                    <a:lumOff val="5000"/>
                  </a:schemeClr>
                </a:solidFill>
                <a:latin typeface="NikoshBAN" panose="02000000000000000000" pitchFamily="2" charset="0"/>
                <a:cs typeface="NikoshBAN" panose="02000000000000000000" pitchFamily="2" charset="0"/>
              </a:rPr>
              <a:t> সে আর চাকরি করবে না</a:t>
            </a:r>
            <a:r>
              <a:rPr lang="as-IN" sz="2000" b="1" dirty="0">
                <a:solidFill>
                  <a:srgbClr val="FF0000"/>
                </a:solidFill>
                <a:latin typeface="NikoshBAN" panose="02000000000000000000" pitchFamily="2" charset="0"/>
                <a:cs typeface="NikoshBAN" panose="02000000000000000000" pitchFamily="2" charset="0"/>
              </a:rPr>
              <a:t>!</a:t>
            </a:r>
            <a:r>
              <a:rPr lang="en-US" sz="2000" b="1" dirty="0">
                <a:solidFill>
                  <a:srgbClr val="FF0000"/>
                </a:solidFill>
                <a:latin typeface="NikoshBAN" panose="02000000000000000000" pitchFamily="2" charset="0"/>
                <a:cs typeface="NikoshBAN" panose="02000000000000000000" pitchFamily="2" charset="0"/>
              </a:rPr>
              <a:t> </a:t>
            </a:r>
            <a:r>
              <a:rPr lang="as-IN" sz="2000" dirty="0">
                <a:solidFill>
                  <a:schemeClr val="tx1">
                    <a:lumMod val="95000"/>
                    <a:lumOff val="5000"/>
                  </a:schemeClr>
                </a:solidFill>
                <a:latin typeface="NikoshBAN" panose="02000000000000000000" pitchFamily="2" charset="0"/>
                <a:cs typeface="NikoshBAN" panose="02000000000000000000" pitchFamily="2" charset="0"/>
              </a:rPr>
              <a:t>তার গানের কন্ঠ দারুণ</a:t>
            </a:r>
            <a:r>
              <a:rPr lang="as-IN" sz="2000" b="1" dirty="0">
                <a:solidFill>
                  <a:srgbClr val="FF0000"/>
                </a:solidFill>
                <a:latin typeface="NikoshBAN" panose="02000000000000000000" pitchFamily="2" charset="0"/>
                <a:cs typeface="NikoshBAN" panose="02000000000000000000" pitchFamily="2" charset="0"/>
              </a:rPr>
              <a:t>!</a:t>
            </a:r>
            <a:endParaRPr lang="en-US" sz="2000" dirty="0"/>
          </a:p>
        </p:txBody>
      </p:sp>
    </p:spTree>
    <p:extLst>
      <p:ext uri="{BB962C8B-B14F-4D97-AF65-F5344CB8AC3E}">
        <p14:creationId xmlns:p14="http://schemas.microsoft.com/office/powerpoint/2010/main" val="2696674279"/>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1000"/>
                                        <p:tgtEl>
                                          <p:spTgt spid="6">
                                            <p:txEl>
                                              <p:pRg st="2" end="2"/>
                                            </p:txEl>
                                          </p:spTgt>
                                        </p:tgtEl>
                                      </p:cBhvr>
                                    </p:animEffect>
                                    <p:anim calcmode="lin" valueType="num">
                                      <p:cBhvr>
                                        <p:cTn id="2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fade">
                                      <p:cBhvr>
                                        <p:cTn id="29" dur="1000"/>
                                        <p:tgtEl>
                                          <p:spTgt spid="6">
                                            <p:txEl>
                                              <p:pRg st="3" end="3"/>
                                            </p:txEl>
                                          </p:spTgt>
                                        </p:tgtEl>
                                      </p:cBhvr>
                                    </p:animEffect>
                                    <p:anim calcmode="lin" valueType="num">
                                      <p:cBhvr>
                                        <p:cTn id="30"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6">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
                                            <p:txEl>
                                              <p:pRg st="4" end="4"/>
                                            </p:txEl>
                                          </p:spTgt>
                                        </p:tgtEl>
                                        <p:attrNameLst>
                                          <p:attrName>style.visibility</p:attrName>
                                        </p:attrNameLst>
                                      </p:cBhvr>
                                      <p:to>
                                        <p:strVal val="visible"/>
                                      </p:to>
                                    </p:set>
                                    <p:animEffect transition="in" filter="fade">
                                      <p:cBhvr>
                                        <p:cTn id="34" dur="1000"/>
                                        <p:tgtEl>
                                          <p:spTgt spid="6">
                                            <p:txEl>
                                              <p:pRg st="4" end="4"/>
                                            </p:txEl>
                                          </p:spTgt>
                                        </p:tgtEl>
                                      </p:cBhvr>
                                    </p:animEffect>
                                    <p:anim calcmode="lin" valueType="num">
                                      <p:cBhvr>
                                        <p:cTn id="3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6">
                                            <p:txEl>
                                              <p:pRg st="6" end="6"/>
                                            </p:txEl>
                                          </p:spTgt>
                                        </p:tgtEl>
                                        <p:attrNameLst>
                                          <p:attrName>style.visibility</p:attrName>
                                        </p:attrNameLst>
                                      </p:cBhvr>
                                      <p:to>
                                        <p:strVal val="visible"/>
                                      </p:to>
                                    </p:set>
                                    <p:animEffect transition="in" filter="fade">
                                      <p:cBhvr>
                                        <p:cTn id="41" dur="1000"/>
                                        <p:tgtEl>
                                          <p:spTgt spid="6">
                                            <p:txEl>
                                              <p:pRg st="6" end="6"/>
                                            </p:txEl>
                                          </p:spTgt>
                                        </p:tgtEl>
                                      </p:cBhvr>
                                    </p:animEffect>
                                    <p:anim calcmode="lin" valueType="num">
                                      <p:cBhvr>
                                        <p:cTn id="4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6">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6">
                                            <p:txEl>
                                              <p:pRg st="7" end="7"/>
                                            </p:txEl>
                                          </p:spTgt>
                                        </p:tgtEl>
                                        <p:attrNameLst>
                                          <p:attrName>style.visibility</p:attrName>
                                        </p:attrNameLst>
                                      </p:cBhvr>
                                      <p:to>
                                        <p:strVal val="visible"/>
                                      </p:to>
                                    </p:set>
                                    <p:animEffect transition="in" filter="fade">
                                      <p:cBhvr>
                                        <p:cTn id="46" dur="1000"/>
                                        <p:tgtEl>
                                          <p:spTgt spid="6">
                                            <p:txEl>
                                              <p:pRg st="7" end="7"/>
                                            </p:txEl>
                                          </p:spTgt>
                                        </p:tgtEl>
                                      </p:cBhvr>
                                    </p:animEffect>
                                    <p:anim calcmode="lin" valueType="num">
                                      <p:cBhvr>
                                        <p:cTn id="47"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6">
                                            <p:txEl>
                                              <p:pRg st="7" end="7"/>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6">
                                            <p:txEl>
                                              <p:pRg st="8" end="8"/>
                                            </p:txEl>
                                          </p:spTgt>
                                        </p:tgtEl>
                                        <p:attrNameLst>
                                          <p:attrName>style.visibility</p:attrName>
                                        </p:attrNameLst>
                                      </p:cBhvr>
                                      <p:to>
                                        <p:strVal val="visible"/>
                                      </p:to>
                                    </p:set>
                                    <p:animEffect transition="in" filter="fade">
                                      <p:cBhvr>
                                        <p:cTn id="51" dur="1000"/>
                                        <p:tgtEl>
                                          <p:spTgt spid="6">
                                            <p:txEl>
                                              <p:pRg st="8" end="8"/>
                                            </p:txEl>
                                          </p:spTgt>
                                        </p:tgtEl>
                                      </p:cBhvr>
                                    </p:animEffect>
                                    <p:anim calcmode="lin" valueType="num">
                                      <p:cBhvr>
                                        <p:cTn id="52"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6">
                                            <p:txEl>
                                              <p:pRg st="10" end="10"/>
                                            </p:txEl>
                                          </p:spTgt>
                                        </p:tgtEl>
                                        <p:attrNameLst>
                                          <p:attrName>style.visibility</p:attrName>
                                        </p:attrNameLst>
                                      </p:cBhvr>
                                      <p:to>
                                        <p:strVal val="visible"/>
                                      </p:to>
                                    </p:set>
                                    <p:animEffect transition="in" filter="fade">
                                      <p:cBhvr>
                                        <p:cTn id="58" dur="1000"/>
                                        <p:tgtEl>
                                          <p:spTgt spid="6">
                                            <p:txEl>
                                              <p:pRg st="10" end="10"/>
                                            </p:txEl>
                                          </p:spTgt>
                                        </p:tgtEl>
                                      </p:cBhvr>
                                    </p:animEffect>
                                    <p:anim calcmode="lin" valueType="num">
                                      <p:cBhvr>
                                        <p:cTn id="59"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60" dur="1000" fill="hold"/>
                                        <p:tgtEl>
                                          <p:spTgt spid="6">
                                            <p:txEl>
                                              <p:pRg st="10" end="10"/>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6">
                                            <p:txEl>
                                              <p:pRg st="11" end="11"/>
                                            </p:txEl>
                                          </p:spTgt>
                                        </p:tgtEl>
                                        <p:attrNameLst>
                                          <p:attrName>style.visibility</p:attrName>
                                        </p:attrNameLst>
                                      </p:cBhvr>
                                      <p:to>
                                        <p:strVal val="visible"/>
                                      </p:to>
                                    </p:set>
                                    <p:animEffect transition="in" filter="fade">
                                      <p:cBhvr>
                                        <p:cTn id="63" dur="1000"/>
                                        <p:tgtEl>
                                          <p:spTgt spid="6">
                                            <p:txEl>
                                              <p:pRg st="11" end="11"/>
                                            </p:txEl>
                                          </p:spTgt>
                                        </p:tgtEl>
                                      </p:cBhvr>
                                    </p:animEffect>
                                    <p:anim calcmode="lin" valueType="num">
                                      <p:cBhvr>
                                        <p:cTn id="64" dur="1000" fill="hold"/>
                                        <p:tgtEl>
                                          <p:spTgt spid="6">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11">
            <a:extLst>
              <a:ext uri="{FF2B5EF4-FFF2-40B4-BE49-F238E27FC236}">
                <a16:creationId xmlns:a16="http://schemas.microsoft.com/office/drawing/2014/main" id="{9DEFA7A0-9EBC-5595-93B0-394D9335F27A}"/>
              </a:ext>
            </a:extLst>
          </p:cNvPr>
          <p:cNvSpPr/>
          <p:nvPr/>
        </p:nvSpPr>
        <p:spPr>
          <a:xfrm>
            <a:off x="1453078" y="1493815"/>
            <a:ext cx="9700791" cy="4307916"/>
          </a:xfrm>
          <a:prstGeom prst="roundRect">
            <a:avLst>
              <a:gd name="adj" fmla="val 2691"/>
            </a:avLst>
          </a:prstGeom>
          <a:noFill/>
          <a:ln w="57150">
            <a:solidFill>
              <a:srgbClr val="FFFF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b="1" dirty="0">
              <a:ln w="10160">
                <a:solidFill>
                  <a:schemeClr val="accent5"/>
                </a:solidFill>
                <a:prstDash val="solid"/>
              </a:ln>
              <a:solidFill>
                <a:srgbClr val="FFFFFF"/>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8823828D-4C5E-0F70-756C-0004C3E2FE7B}"/>
              </a:ext>
            </a:extLst>
          </p:cNvPr>
          <p:cNvSpPr txBox="1"/>
          <p:nvPr/>
        </p:nvSpPr>
        <p:spPr>
          <a:xfrm>
            <a:off x="2281474" y="2370500"/>
            <a:ext cx="7713552" cy="2554545"/>
          </a:xfrm>
          <a:prstGeom prst="rect">
            <a:avLst/>
          </a:prstGeom>
          <a:solidFill>
            <a:srgbClr val="7030A0"/>
          </a:solidFill>
        </p:spPr>
        <p:txBody>
          <a:bodyPr wrap="square" anchor="ctr">
            <a:spAutoFit/>
          </a:bodyPr>
          <a:lstStyle/>
          <a:p>
            <a:pPr marL="342900" indent="-342900" algn="just">
              <a:buFont typeface="Wingdings" panose="05000000000000000000" pitchFamily="2" charset="2"/>
              <a:buChar char="v"/>
            </a:pPr>
            <a:r>
              <a:rPr lang="as-IN" sz="2000" b="1" dirty="0">
                <a:solidFill>
                  <a:srgbClr val="FF0000"/>
                </a:solidFill>
                <a:latin typeface="NikoshBAN" panose="02000000000000000000" pitchFamily="2" charset="0"/>
                <a:cs typeface="NikoshBAN" panose="02000000000000000000" pitchFamily="2" charset="0"/>
              </a:rPr>
              <a:t>৬.</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হাইফেন (-)</a:t>
            </a:r>
            <a:r>
              <a:rPr lang="en-US"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বাক্যের মধ্যকার একাধিক পদকে সংযুক্ত করতে হাইফেন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ব্যবহৃত হয়। </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যেমন-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মা</a:t>
            </a:r>
            <a:r>
              <a:rPr lang="as-IN" sz="2000" b="1"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বাবার কাছে সন্তানের গৌরব সবচেয়ে বড়ো গৌরব।</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জাতি</a:t>
            </a:r>
            <a:r>
              <a:rPr lang="as-IN" sz="2000" b="1"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ধর্ম</a:t>
            </a:r>
            <a:r>
              <a:rPr lang="as-IN" sz="2000" b="1"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বর্ণ নির্বিশেষে সকলকেই দেশের</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কল্যাণে</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কাজ</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করতে</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হবে।</a:t>
            </a:r>
            <a:endParaRPr lang="en-US" sz="2000" dirty="0">
              <a:latin typeface="NikoshBAN" panose="02000000000000000000" pitchFamily="2" charset="0"/>
              <a:cs typeface="NikoshBAN" panose="02000000000000000000" pitchFamily="2" charset="0"/>
            </a:endParaRPr>
          </a:p>
          <a:p>
            <a:pPr algn="just"/>
            <a:endParaRPr lang="en-US" sz="2000" dirty="0">
              <a:latin typeface="NikoshBAN" panose="02000000000000000000" pitchFamily="2" charset="0"/>
              <a:cs typeface="NikoshBAN" panose="02000000000000000000" pitchFamily="2" charset="0"/>
            </a:endParaRPr>
          </a:p>
          <a:p>
            <a:pPr marL="342900" indent="-342900" algn="just">
              <a:buFont typeface="Wingdings" panose="05000000000000000000" pitchFamily="2" charset="2"/>
              <a:buChar char="v"/>
            </a:pPr>
            <a:r>
              <a:rPr lang="as-IN" sz="2000" b="1" dirty="0">
                <a:solidFill>
                  <a:srgbClr val="FF0000"/>
                </a:solidFill>
                <a:latin typeface="NikoshBAN" panose="02000000000000000000" pitchFamily="2" charset="0"/>
                <a:cs typeface="NikoshBAN" panose="02000000000000000000" pitchFamily="2" charset="0"/>
              </a:rPr>
              <a:t>৭.</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ড্যাশ (</a:t>
            </a:r>
            <a:r>
              <a:rPr lang="en-US" sz="2000" dirty="0">
                <a:solidFill>
                  <a:srgbClr val="FF0000"/>
                </a:solidFill>
                <a:latin typeface="NikoshBAN" panose="02000000000000000000" pitchFamily="2" charset="0"/>
                <a:cs typeface="NikoshBAN" panose="02000000000000000000" pitchFamily="2" charset="0"/>
              </a:rPr>
              <a:t>–</a:t>
            </a:r>
            <a:r>
              <a:rPr lang="as-IN" sz="2000" b="1" dirty="0">
                <a:solidFill>
                  <a:srgbClr val="FF0000"/>
                </a:solidFill>
                <a:latin typeface="NikoshBAN" panose="02000000000000000000" pitchFamily="2" charset="0"/>
                <a:cs typeface="NikoshBAN" panose="02000000000000000000" pitchFamily="2" charset="0"/>
              </a:rPr>
              <a:t>)</a:t>
            </a:r>
            <a:r>
              <a:rPr lang="en-US"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সাধারণত দুটি বাক্যকে এক বাক্যে পরিণত করার কাজে এবং</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ব্যাখ্যা</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যোগ্য বাক্যাংশের আগে</a:t>
            </a:r>
            <a:r>
              <a:rPr lang="as-IN" sz="2000" b="1" dirty="0">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পরে ড্যাশ ব্যবহৃত হয়। </a:t>
            </a:r>
            <a:endParaRPr lang="en-US" sz="2000" dirty="0">
              <a:latin typeface="NikoshBAN" panose="02000000000000000000" pitchFamily="2" charset="0"/>
              <a:cs typeface="NikoshBAN" panose="02000000000000000000" pitchFamily="2" charset="0"/>
            </a:endParaRP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যেমন-বাংলাদেশ দল</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জয়লাভ করেছে</a:t>
            </a:r>
            <a:r>
              <a:rPr lang="en-US" sz="2000"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বিজয়ের আনন্দে দেশের জনগণ</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উচ্ছ্বসিত।</a:t>
            </a:r>
            <a:endParaRPr lang="en-US" sz="2000" dirty="0">
              <a:latin typeface="NikoshBAN" panose="02000000000000000000" pitchFamily="2" charset="0"/>
              <a:cs typeface="NikoshBAN" panose="02000000000000000000" pitchFamily="2" charset="0"/>
            </a:endParaRP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ঐ</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লোকটি</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যিনি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গতকাল</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এসেছিলেন</a:t>
            </a:r>
            <a:r>
              <a:rPr lang="en-US" sz="2000"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তিনি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আমার</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মামা।</a:t>
            </a:r>
            <a:r>
              <a:rPr lang="en-US" sz="2000" dirty="0">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2292331540"/>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1000"/>
                                        <p:tgtEl>
                                          <p:spTgt spid="6">
                                            <p:txEl>
                                              <p:pRg st="3" end="3"/>
                                            </p:txEl>
                                          </p:spTgt>
                                        </p:tgtEl>
                                      </p:cBhvr>
                                    </p:animEffect>
                                    <p:anim calcmode="lin" valueType="num">
                                      <p:cBhvr>
                                        <p:cTn id="27"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1000"/>
                                        <p:tgtEl>
                                          <p:spTgt spid="6">
                                            <p:txEl>
                                              <p:pRg st="4" end="4"/>
                                            </p:txEl>
                                          </p:spTgt>
                                        </p:tgtEl>
                                      </p:cBhvr>
                                    </p:animEffect>
                                    <p:anim calcmode="lin" valueType="num">
                                      <p:cBhvr>
                                        <p:cTn id="3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6">
                                            <p:txEl>
                                              <p:pRg st="5" end="5"/>
                                            </p:txEl>
                                          </p:spTgt>
                                        </p:tgtEl>
                                        <p:attrNameLst>
                                          <p:attrName>style.visibility</p:attrName>
                                        </p:attrNameLst>
                                      </p:cBhvr>
                                      <p:to>
                                        <p:strVal val="visible"/>
                                      </p:to>
                                    </p:set>
                                    <p:animEffect transition="in" filter="fade">
                                      <p:cBhvr>
                                        <p:cTn id="36" dur="1000"/>
                                        <p:tgtEl>
                                          <p:spTgt spid="6">
                                            <p:txEl>
                                              <p:pRg st="5" end="5"/>
                                            </p:txEl>
                                          </p:spTgt>
                                        </p:tgtEl>
                                      </p:cBhvr>
                                    </p:animEffect>
                                    <p:anim calcmode="lin" valueType="num">
                                      <p:cBhvr>
                                        <p:cTn id="37"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6">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6">
                                            <p:txEl>
                                              <p:pRg st="6" end="6"/>
                                            </p:txEl>
                                          </p:spTgt>
                                        </p:tgtEl>
                                        <p:attrNameLst>
                                          <p:attrName>style.visibility</p:attrName>
                                        </p:attrNameLst>
                                      </p:cBhvr>
                                      <p:to>
                                        <p:strVal val="visible"/>
                                      </p:to>
                                    </p:set>
                                    <p:animEffect transition="in" filter="fade">
                                      <p:cBhvr>
                                        <p:cTn id="41" dur="1000"/>
                                        <p:tgtEl>
                                          <p:spTgt spid="6">
                                            <p:txEl>
                                              <p:pRg st="6" end="6"/>
                                            </p:txEl>
                                          </p:spTgt>
                                        </p:tgtEl>
                                      </p:cBhvr>
                                    </p:animEffect>
                                    <p:anim calcmode="lin" valueType="num">
                                      <p:cBhvr>
                                        <p:cTn id="4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11">
            <a:extLst>
              <a:ext uri="{FF2B5EF4-FFF2-40B4-BE49-F238E27FC236}">
                <a16:creationId xmlns:a16="http://schemas.microsoft.com/office/drawing/2014/main" id="{9DEFA7A0-9EBC-5595-93B0-394D9335F27A}"/>
              </a:ext>
            </a:extLst>
          </p:cNvPr>
          <p:cNvSpPr/>
          <p:nvPr/>
        </p:nvSpPr>
        <p:spPr>
          <a:xfrm>
            <a:off x="1453078" y="1493815"/>
            <a:ext cx="9700791" cy="4307916"/>
          </a:xfrm>
          <a:prstGeom prst="roundRect">
            <a:avLst>
              <a:gd name="adj" fmla="val 2691"/>
            </a:avLst>
          </a:prstGeom>
          <a:noFill/>
          <a:ln w="57150">
            <a:solidFill>
              <a:srgbClr val="FFFF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b="1" dirty="0">
              <a:ln w="10160">
                <a:solidFill>
                  <a:schemeClr val="accent5"/>
                </a:solidFill>
                <a:prstDash val="solid"/>
              </a:ln>
              <a:solidFill>
                <a:srgbClr val="FFFFFF"/>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8823828D-4C5E-0F70-756C-0004C3E2FE7B}"/>
              </a:ext>
            </a:extLst>
          </p:cNvPr>
          <p:cNvSpPr txBox="1"/>
          <p:nvPr/>
        </p:nvSpPr>
        <p:spPr>
          <a:xfrm>
            <a:off x="2074748" y="2307126"/>
            <a:ext cx="8372951" cy="2554545"/>
          </a:xfrm>
          <a:prstGeom prst="rect">
            <a:avLst/>
          </a:prstGeom>
          <a:solidFill>
            <a:srgbClr val="7030A0"/>
          </a:solidFill>
        </p:spPr>
        <p:txBody>
          <a:bodyPr wrap="square" anchor="ctr">
            <a:spAutoFit/>
          </a:bodyPr>
          <a:lstStyle/>
          <a:p>
            <a:pPr marL="342900" indent="-342900" algn="just">
              <a:buFont typeface="Wingdings" panose="05000000000000000000" pitchFamily="2" charset="2"/>
              <a:buChar char="v"/>
            </a:pPr>
            <a:r>
              <a:rPr lang="as-IN" sz="2000" b="1" dirty="0">
                <a:solidFill>
                  <a:srgbClr val="FF0000"/>
                </a:solidFill>
                <a:latin typeface="NikoshBAN" panose="02000000000000000000" pitchFamily="2" charset="0"/>
                <a:cs typeface="NikoshBAN" panose="02000000000000000000" pitchFamily="2" charset="0"/>
              </a:rPr>
              <a:t>৮. কোলন (:)</a:t>
            </a:r>
            <a:r>
              <a:rPr lang="en-US"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বাক্যের প্রথম অংশের কোনো উক্তিকে দ্বিতীয় অংশে ব্যাখ্যা করা এবং</a:t>
            </a:r>
            <a:br>
              <a:rPr lang="en-US" sz="2000" dirty="0">
                <a:latin typeface="NikoshBAN" panose="02000000000000000000" pitchFamily="2" charset="0"/>
                <a:cs typeface="NikoshBAN" panose="02000000000000000000" pitchFamily="2" charset="0"/>
              </a:rPr>
            </a:b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 </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উদাহরণ উপস্থাপনের কাজে কোলন ব্যবহৃত হয়। যেমন-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ভাষার দুটি রূপ</a:t>
            </a:r>
            <a:r>
              <a:rPr lang="as-IN" sz="2000" b="1"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 কথ্য ও</a:t>
            </a:r>
            <a:br>
              <a:rPr lang="en-US" sz="2000" dirty="0">
                <a:latin typeface="NikoshBAN" panose="02000000000000000000" pitchFamily="2" charset="0"/>
                <a:cs typeface="NikoshBAN" panose="02000000000000000000" pitchFamily="2" charset="0"/>
              </a:rPr>
            </a:b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লেখ্য।</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সভার সিদ্ধান্ত হলো</a:t>
            </a:r>
            <a:r>
              <a:rPr lang="as-IN"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প্রতি মাসে সব সদস্যকে দশ টাকা করে চাঁদা দিতে হবে।</a:t>
            </a:r>
            <a:endParaRPr lang="en-US" sz="2000" dirty="0">
              <a:latin typeface="NikoshBAN" panose="02000000000000000000" pitchFamily="2" charset="0"/>
              <a:cs typeface="NikoshBAN" panose="02000000000000000000" pitchFamily="2" charset="0"/>
            </a:endParaRPr>
          </a:p>
          <a:p>
            <a:pPr algn="just"/>
            <a:endParaRPr lang="en-US" sz="2000" dirty="0">
              <a:latin typeface="NikoshBAN" panose="02000000000000000000" pitchFamily="2" charset="0"/>
              <a:cs typeface="NikoshBAN" panose="02000000000000000000" pitchFamily="2" charset="0"/>
            </a:endParaRPr>
          </a:p>
          <a:p>
            <a:pPr marL="342900" indent="-342900" algn="just">
              <a:buFont typeface="Wingdings" panose="05000000000000000000" pitchFamily="2" charset="2"/>
              <a:buChar char="v"/>
            </a:pPr>
            <a:r>
              <a:rPr lang="as-IN" sz="2000" b="1" dirty="0">
                <a:solidFill>
                  <a:srgbClr val="FF0000"/>
                </a:solidFill>
                <a:latin typeface="NikoshBAN" panose="02000000000000000000" pitchFamily="2" charset="0"/>
                <a:cs typeface="NikoshBAN" panose="02000000000000000000" pitchFamily="2" charset="0"/>
              </a:rPr>
              <a:t>৯. উদ্ধারচিহ্ন ('-'), ("-")</a:t>
            </a:r>
            <a:r>
              <a:rPr lang="en-US"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কোনো কিছু উদ্ধৃত করার কাজে উদ্ধারচিহ্নের</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ব্যবহার হয়।</a:t>
            </a:r>
            <a:br>
              <a:rPr lang="en-US" sz="2000" dirty="0">
                <a:latin typeface="NikoshBAN" panose="02000000000000000000" pitchFamily="2" charset="0"/>
                <a:cs typeface="NikoshBAN" panose="02000000000000000000" pitchFamily="2" charset="0"/>
              </a:rPr>
            </a:b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 </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উদ্ধারচিহ্ন দুই রকম: একক ও দ্বৈত। যেমন</a:t>
            </a:r>
            <a:r>
              <a:rPr lang="as-IN" sz="2000"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সিরাজউদ্দৌলা</a:t>
            </a:r>
            <a:r>
              <a:rPr lang="as-IN" sz="2000"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এক</a:t>
            </a:r>
            <a:r>
              <a:rPr lang="en-US" sz="2000" dirty="0" err="1">
                <a:latin typeface="NikoshBAN" panose="02000000000000000000" pitchFamily="2" charset="0"/>
                <a:cs typeface="NikoshBAN" panose="02000000000000000000" pitchFamily="2" charset="0"/>
              </a:rPr>
              <a:t>টি</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ঐতিহাসিক</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নাটক।</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আমাদের কন্ঠ শুনে প্রিয়ন্তি ঘর থেকে বেরিয়ে এল,</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ও আপনারা এসে গেছেন।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বাসা চিনতে কোনো কষ্ট হয়নি তো</a:t>
            </a:r>
            <a:r>
              <a:rPr lang="en-US" sz="2000" dirty="0">
                <a:latin typeface="NikoshBAN" panose="02000000000000000000" pitchFamily="2" charset="0"/>
                <a:cs typeface="NikoshBAN" panose="02000000000000000000" pitchFamily="2" charset="0"/>
              </a:rPr>
              <a:t>?”</a:t>
            </a:r>
          </a:p>
        </p:txBody>
      </p:sp>
    </p:spTree>
    <p:extLst>
      <p:ext uri="{BB962C8B-B14F-4D97-AF65-F5344CB8AC3E}">
        <p14:creationId xmlns:p14="http://schemas.microsoft.com/office/powerpoint/2010/main" val="724179046"/>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1000"/>
                                        <p:tgtEl>
                                          <p:spTgt spid="6">
                                            <p:txEl>
                                              <p:pRg st="3" end="3"/>
                                            </p:txEl>
                                          </p:spTgt>
                                        </p:tgtEl>
                                      </p:cBhvr>
                                    </p:animEffect>
                                    <p:anim calcmode="lin" valueType="num">
                                      <p:cBhvr>
                                        <p:cTn id="27"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1000"/>
                                        <p:tgtEl>
                                          <p:spTgt spid="6">
                                            <p:txEl>
                                              <p:pRg st="4" end="4"/>
                                            </p:txEl>
                                          </p:spTgt>
                                        </p:tgtEl>
                                      </p:cBhvr>
                                    </p:animEffect>
                                    <p:anim calcmode="lin" valueType="num">
                                      <p:cBhvr>
                                        <p:cTn id="3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11">
            <a:extLst>
              <a:ext uri="{FF2B5EF4-FFF2-40B4-BE49-F238E27FC236}">
                <a16:creationId xmlns:a16="http://schemas.microsoft.com/office/drawing/2014/main" id="{9DEFA7A0-9EBC-5595-93B0-394D9335F27A}"/>
              </a:ext>
            </a:extLst>
          </p:cNvPr>
          <p:cNvSpPr/>
          <p:nvPr/>
        </p:nvSpPr>
        <p:spPr>
          <a:xfrm>
            <a:off x="1264468" y="1493815"/>
            <a:ext cx="10206274" cy="4307916"/>
          </a:xfrm>
          <a:prstGeom prst="roundRect">
            <a:avLst>
              <a:gd name="adj" fmla="val 2691"/>
            </a:avLst>
          </a:prstGeom>
          <a:noFill/>
          <a:ln w="57150">
            <a:solidFill>
              <a:srgbClr val="FFFF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b="1" dirty="0">
              <a:ln w="10160">
                <a:solidFill>
                  <a:schemeClr val="accent5"/>
                </a:solidFill>
                <a:prstDash val="solid"/>
              </a:ln>
              <a:solidFill>
                <a:srgbClr val="FFFFFF"/>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8823828D-4C5E-0F70-756C-0004C3E2FE7B}"/>
              </a:ext>
            </a:extLst>
          </p:cNvPr>
          <p:cNvSpPr txBox="1"/>
          <p:nvPr/>
        </p:nvSpPr>
        <p:spPr>
          <a:xfrm>
            <a:off x="1682436" y="2062723"/>
            <a:ext cx="9370337" cy="3170099"/>
          </a:xfrm>
          <a:prstGeom prst="rect">
            <a:avLst/>
          </a:prstGeom>
          <a:solidFill>
            <a:srgbClr val="7030A0"/>
          </a:solidFill>
        </p:spPr>
        <p:txBody>
          <a:bodyPr wrap="square" anchor="ctr">
            <a:spAutoFit/>
          </a:bodyPr>
          <a:lstStyle/>
          <a:p>
            <a:pPr marL="342900" indent="-342900" algn="just">
              <a:buFont typeface="Wingdings" panose="05000000000000000000" pitchFamily="2" charset="2"/>
              <a:buChar char="v"/>
            </a:pPr>
            <a:r>
              <a:rPr lang="as-IN" sz="2000" b="1" dirty="0">
                <a:solidFill>
                  <a:srgbClr val="FF0000"/>
                </a:solidFill>
                <a:latin typeface="NikoshBAN" panose="02000000000000000000" pitchFamily="2" charset="0"/>
                <a:cs typeface="NikoshBAN" panose="02000000000000000000" pitchFamily="2" charset="0"/>
              </a:rPr>
              <a:t>১০. বন্ধনী (), {}, []</a:t>
            </a:r>
            <a:r>
              <a:rPr lang="en-US"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অতিরিক্ত তথ্য উপস্থাপন ও কালনির্দেশের ক্ষেত্রে বন্ধনীর ব্যবহার</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হয়।</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বন্ধনী তিন প্রকার:</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প্রথম বন্ধনী </a:t>
            </a:r>
            <a:r>
              <a:rPr lang="as-IN" sz="2000"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দ্বিতীয় বন্ধনী </a:t>
            </a:r>
            <a:r>
              <a:rPr lang="as-IN" sz="2000"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 ও তৃতীয় বন্ধনী </a:t>
            </a:r>
            <a:r>
              <a:rPr lang="as-IN" sz="2000"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 যেমন-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তিনি বাংলা ভাষার বির্তন</a:t>
            </a:r>
            <a:r>
              <a:rPr lang="en-US" sz="2000" dirty="0">
                <a:latin typeface="NikoshBAN" panose="02000000000000000000" pitchFamily="2" charset="0"/>
                <a:cs typeface="NikoshBAN" panose="02000000000000000000" pitchFamily="2" charset="0"/>
              </a:rPr>
              <a:t> </a:t>
            </a:r>
          </a:p>
          <a:p>
            <a:pPr algn="just"/>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a:t>
            </a:r>
            <a:r>
              <a:rPr lang="as-IN" sz="2000" b="1" dirty="0">
                <a:solidFill>
                  <a:schemeClr val="tx1">
                    <a:lumMod val="95000"/>
                    <a:lumOff val="5000"/>
                  </a:schemeClr>
                </a:solidFill>
                <a:latin typeface="NikoshBAN" panose="02000000000000000000" pitchFamily="2" charset="0"/>
                <a:cs typeface="NikoshBAN" panose="02000000000000000000" pitchFamily="2" charset="0"/>
              </a:rPr>
              <a:t>চর্যাপদের সময় থেকে পরবর্তী</a:t>
            </a:r>
            <a:r>
              <a:rPr lang="as-IN"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নিয়ে আলোচনা করবেন।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কাজী নজরুল ইসলাম </a:t>
            </a:r>
            <a:r>
              <a:rPr lang="en-US" sz="2000" dirty="0">
                <a:latin typeface="NikoshBAN" panose="02000000000000000000" pitchFamily="2" charset="0"/>
                <a:cs typeface="NikoshBAN" panose="02000000000000000000" pitchFamily="2" charset="0"/>
              </a:rPr>
              <a:t> </a:t>
            </a:r>
          </a:p>
          <a:p>
            <a:pPr algn="just"/>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a:t>
            </a:r>
            <a:r>
              <a:rPr lang="as-IN" sz="2000" b="1" dirty="0">
                <a:solidFill>
                  <a:schemeClr val="tx1">
                    <a:lumMod val="95000"/>
                    <a:lumOff val="5000"/>
                  </a:schemeClr>
                </a:solidFill>
                <a:latin typeface="NikoshBAN" panose="02000000000000000000" pitchFamily="2" charset="0"/>
                <a:cs typeface="NikoshBAN" panose="02000000000000000000" pitchFamily="2" charset="0"/>
              </a:rPr>
              <a:t>১৮৯৯-১৯৭৬</a:t>
            </a:r>
            <a:r>
              <a:rPr lang="as-IN"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'বিদ্রোহী কবি' হিসেবে পরিচিত।</a:t>
            </a:r>
            <a:endParaRPr lang="en-US" sz="2000" dirty="0">
              <a:latin typeface="NikoshBAN" panose="02000000000000000000" pitchFamily="2" charset="0"/>
              <a:cs typeface="NikoshBAN" panose="02000000000000000000" pitchFamily="2" charset="0"/>
            </a:endParaRPr>
          </a:p>
          <a:p>
            <a:pPr algn="just"/>
            <a:endParaRPr lang="en-US" sz="2000" dirty="0">
              <a:latin typeface="NikoshBAN" panose="02000000000000000000" pitchFamily="2" charset="0"/>
              <a:cs typeface="NikoshBAN" panose="02000000000000000000" pitchFamily="2" charset="0"/>
            </a:endParaRPr>
          </a:p>
          <a:p>
            <a:pPr marL="342900" indent="-342900" algn="just">
              <a:buFont typeface="Wingdings" panose="05000000000000000000" pitchFamily="2" charset="2"/>
              <a:buChar char="v"/>
            </a:pPr>
            <a:r>
              <a:rPr lang="as-IN" sz="2000" b="1" dirty="0">
                <a:solidFill>
                  <a:srgbClr val="FF0000"/>
                </a:solidFill>
                <a:latin typeface="NikoshBAN" panose="02000000000000000000" pitchFamily="2" charset="0"/>
                <a:cs typeface="NikoshBAN" panose="02000000000000000000" pitchFamily="2" charset="0"/>
              </a:rPr>
              <a:t>১১. বিন্দু (.)</a:t>
            </a:r>
            <a:r>
              <a:rPr lang="en-US"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শব্দসংক্ষেপ, ক্রমনির্দেশ ইত্যাদি কাজে বিন্দু ব্যবহৃত হয়।</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যেমন-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ড</a:t>
            </a:r>
            <a:r>
              <a:rPr lang="as-IN"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মুহম্মদ শহীদুল্লা</a:t>
            </a:r>
            <a:r>
              <a:rPr lang="en-US" sz="2000" dirty="0">
                <a:latin typeface="NikoshBAN" panose="02000000000000000000" pitchFamily="2" charset="0"/>
                <a:cs typeface="NikoshBAN" panose="02000000000000000000" pitchFamily="2" charset="0"/>
              </a:rPr>
              <a:t>হ। </a:t>
            </a:r>
            <a:r>
              <a:rPr lang="en-US" sz="2000" dirty="0" err="1">
                <a:latin typeface="NikoshBAN" panose="02000000000000000000" pitchFamily="2" charset="0"/>
                <a:cs typeface="NikoshBAN" panose="02000000000000000000" pitchFamily="2" charset="0"/>
              </a:rPr>
              <a:t>ভা</a:t>
            </a:r>
            <a:r>
              <a:rPr lang="as-IN" sz="2000" dirty="0">
                <a:latin typeface="NikoshBAN" panose="02000000000000000000" pitchFamily="2" charset="0"/>
                <a:cs typeface="NikoshBAN" panose="02000000000000000000" pitchFamily="2" charset="0"/>
              </a:rPr>
              <a:t>ষার</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প্রধান উপাদান চারটি: ১</a:t>
            </a:r>
            <a:r>
              <a:rPr lang="as-IN"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ধ্বনি, ২</a:t>
            </a:r>
            <a:r>
              <a:rPr lang="as-IN"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শব্দ, ৩</a:t>
            </a:r>
            <a:r>
              <a:rPr lang="as-IN" sz="2000" b="1"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 বাক্য ও</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৪</a:t>
            </a:r>
            <a:r>
              <a:rPr lang="as-IN" sz="2000"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 বাগর্থ।</a:t>
            </a:r>
            <a:endParaRPr lang="en-US" sz="2000" dirty="0">
              <a:latin typeface="NikoshBAN" panose="02000000000000000000" pitchFamily="2" charset="0"/>
              <a:cs typeface="NikoshBAN" panose="02000000000000000000" pitchFamily="2" charset="0"/>
            </a:endParaRPr>
          </a:p>
          <a:p>
            <a:pPr algn="just"/>
            <a:endParaRPr lang="en-US" sz="2000" dirty="0">
              <a:latin typeface="NikoshBAN" panose="02000000000000000000" pitchFamily="2" charset="0"/>
              <a:cs typeface="NikoshBAN" panose="02000000000000000000" pitchFamily="2" charset="0"/>
            </a:endParaRPr>
          </a:p>
          <a:p>
            <a:pPr marL="342900" indent="-342900" algn="just">
              <a:buFont typeface="Wingdings" panose="05000000000000000000" pitchFamily="2" charset="2"/>
              <a:buChar char="v"/>
            </a:pPr>
            <a:r>
              <a:rPr lang="as-IN" sz="2000" b="1" dirty="0">
                <a:solidFill>
                  <a:srgbClr val="FF0000"/>
                </a:solidFill>
                <a:latin typeface="NikoshBAN" panose="02000000000000000000" pitchFamily="2" charset="0"/>
                <a:cs typeface="NikoshBAN" panose="02000000000000000000" pitchFamily="2" charset="0"/>
              </a:rPr>
              <a:t>১২. ত্রিবিন্দু (...)</a:t>
            </a:r>
            <a:r>
              <a:rPr lang="en-US" sz="20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কোনো অংশ বাদ দিতে চাইলে ত্রিবিন্দুর ব্যবহার হয়। যেমন-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তিনি</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রেগে গিয়ে বললেন,</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"তার মানে তুমি একটা</a:t>
            </a:r>
            <a:r>
              <a:rPr lang="as-IN" sz="2000" dirty="0">
                <a:solidFill>
                  <a:srgbClr val="FF0000"/>
                </a:solidFill>
                <a:latin typeface="NikoshBAN" panose="02000000000000000000" pitchFamily="2" charset="0"/>
                <a:cs typeface="NikoshBAN" panose="02000000000000000000" pitchFamily="2" charset="0"/>
              </a:rPr>
              <a:t>...</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আমাদের ঐক্য বাইরের।</a:t>
            </a:r>
            <a:r>
              <a:rPr lang="en-US" sz="2000" dirty="0">
                <a:latin typeface="NikoshBAN" panose="02000000000000000000" pitchFamily="2" charset="0"/>
                <a:cs typeface="NikoshBAN" panose="02000000000000000000" pitchFamily="2" charset="0"/>
              </a:rPr>
              <a:t> </a:t>
            </a:r>
            <a:r>
              <a:rPr lang="as-IN" sz="2000"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 এ ঐক্য জড় অকর্মক, সজীব সকর্মক নয়।</a:t>
            </a:r>
            <a:endParaRPr lang="en-US" sz="20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98577068"/>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1000"/>
                                        <p:tgtEl>
                                          <p:spTgt spid="6">
                                            <p:txEl>
                                              <p:pRg st="2" end="2"/>
                                            </p:txEl>
                                          </p:spTgt>
                                        </p:tgtEl>
                                      </p:cBhvr>
                                    </p:animEffect>
                                    <p:anim calcmode="lin" valueType="num">
                                      <p:cBhvr>
                                        <p:cTn id="2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fade">
                                      <p:cBhvr>
                                        <p:cTn id="29" dur="1000"/>
                                        <p:tgtEl>
                                          <p:spTgt spid="6">
                                            <p:txEl>
                                              <p:pRg st="3" end="3"/>
                                            </p:txEl>
                                          </p:spTgt>
                                        </p:tgtEl>
                                      </p:cBhvr>
                                    </p:animEffect>
                                    <p:anim calcmode="lin" valueType="num">
                                      <p:cBhvr>
                                        <p:cTn id="30"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6">
                                            <p:txEl>
                                              <p:pRg st="5" end="5"/>
                                            </p:txEl>
                                          </p:spTgt>
                                        </p:tgtEl>
                                        <p:attrNameLst>
                                          <p:attrName>style.visibility</p:attrName>
                                        </p:attrNameLst>
                                      </p:cBhvr>
                                      <p:to>
                                        <p:strVal val="visible"/>
                                      </p:to>
                                    </p:set>
                                    <p:animEffect transition="in" filter="fade">
                                      <p:cBhvr>
                                        <p:cTn id="36" dur="1000"/>
                                        <p:tgtEl>
                                          <p:spTgt spid="6">
                                            <p:txEl>
                                              <p:pRg st="5" end="5"/>
                                            </p:txEl>
                                          </p:spTgt>
                                        </p:tgtEl>
                                      </p:cBhvr>
                                    </p:animEffect>
                                    <p:anim calcmode="lin" valueType="num">
                                      <p:cBhvr>
                                        <p:cTn id="37"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6">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6">
                                            <p:txEl>
                                              <p:pRg st="6" end="6"/>
                                            </p:txEl>
                                          </p:spTgt>
                                        </p:tgtEl>
                                        <p:attrNameLst>
                                          <p:attrName>style.visibility</p:attrName>
                                        </p:attrNameLst>
                                      </p:cBhvr>
                                      <p:to>
                                        <p:strVal val="visible"/>
                                      </p:to>
                                    </p:set>
                                    <p:animEffect transition="in" filter="fade">
                                      <p:cBhvr>
                                        <p:cTn id="41" dur="1000"/>
                                        <p:tgtEl>
                                          <p:spTgt spid="6">
                                            <p:txEl>
                                              <p:pRg st="6" end="6"/>
                                            </p:txEl>
                                          </p:spTgt>
                                        </p:tgtEl>
                                      </p:cBhvr>
                                    </p:animEffect>
                                    <p:anim calcmode="lin" valueType="num">
                                      <p:cBhvr>
                                        <p:cTn id="4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6">
                                            <p:txEl>
                                              <p:pRg st="8" end="8"/>
                                            </p:txEl>
                                          </p:spTgt>
                                        </p:tgtEl>
                                        <p:attrNameLst>
                                          <p:attrName>style.visibility</p:attrName>
                                        </p:attrNameLst>
                                      </p:cBhvr>
                                      <p:to>
                                        <p:strVal val="visible"/>
                                      </p:to>
                                    </p:set>
                                    <p:animEffect transition="in" filter="fade">
                                      <p:cBhvr>
                                        <p:cTn id="48" dur="1000"/>
                                        <p:tgtEl>
                                          <p:spTgt spid="6">
                                            <p:txEl>
                                              <p:pRg st="8" end="8"/>
                                            </p:txEl>
                                          </p:spTgt>
                                        </p:tgtEl>
                                      </p:cBhvr>
                                    </p:animEffect>
                                    <p:anim calcmode="lin" valueType="num">
                                      <p:cBhvr>
                                        <p:cTn id="49"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50" dur="1000" fill="hold"/>
                                        <p:tgtEl>
                                          <p:spTgt spid="6">
                                            <p:txEl>
                                              <p:pRg st="8" end="8"/>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6">
                                            <p:txEl>
                                              <p:pRg st="9" end="9"/>
                                            </p:txEl>
                                          </p:spTgt>
                                        </p:tgtEl>
                                        <p:attrNameLst>
                                          <p:attrName>style.visibility</p:attrName>
                                        </p:attrNameLst>
                                      </p:cBhvr>
                                      <p:to>
                                        <p:strVal val="visible"/>
                                      </p:to>
                                    </p:set>
                                    <p:animEffect transition="in" filter="fade">
                                      <p:cBhvr>
                                        <p:cTn id="53" dur="1000"/>
                                        <p:tgtEl>
                                          <p:spTgt spid="6">
                                            <p:txEl>
                                              <p:pRg st="9" end="9"/>
                                            </p:txEl>
                                          </p:spTgt>
                                        </p:tgtEl>
                                      </p:cBhvr>
                                    </p:animEffect>
                                    <p:anim calcmode="lin" valueType="num">
                                      <p:cBhvr>
                                        <p:cTn id="54"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5"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11">
            <a:extLst>
              <a:ext uri="{FF2B5EF4-FFF2-40B4-BE49-F238E27FC236}">
                <a16:creationId xmlns:a16="http://schemas.microsoft.com/office/drawing/2014/main" id="{9DEFA7A0-9EBC-5595-93B0-394D9335F27A}"/>
              </a:ext>
            </a:extLst>
          </p:cNvPr>
          <p:cNvSpPr/>
          <p:nvPr/>
        </p:nvSpPr>
        <p:spPr>
          <a:xfrm>
            <a:off x="992863" y="1566243"/>
            <a:ext cx="10206274" cy="4307916"/>
          </a:xfrm>
          <a:prstGeom prst="roundRect">
            <a:avLst>
              <a:gd name="adj" fmla="val 2691"/>
            </a:avLst>
          </a:prstGeom>
          <a:noFill/>
          <a:ln w="57150">
            <a:solidFill>
              <a:srgbClr val="FFFF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b="1" dirty="0">
              <a:ln w="10160">
                <a:solidFill>
                  <a:schemeClr val="accent5"/>
                </a:solidFill>
                <a:prstDash val="solid"/>
              </a:ln>
              <a:solidFill>
                <a:srgbClr val="FFFFFF"/>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8823828D-4C5E-0F70-756C-0004C3E2FE7B}"/>
              </a:ext>
            </a:extLst>
          </p:cNvPr>
          <p:cNvSpPr txBox="1"/>
          <p:nvPr/>
        </p:nvSpPr>
        <p:spPr>
          <a:xfrm>
            <a:off x="1800132" y="3335480"/>
            <a:ext cx="8828637" cy="769441"/>
          </a:xfrm>
          <a:prstGeom prst="rect">
            <a:avLst/>
          </a:prstGeom>
          <a:solidFill>
            <a:srgbClr val="7030A0"/>
          </a:solidFill>
        </p:spPr>
        <p:txBody>
          <a:bodyPr wrap="square" anchor="ctr">
            <a:spAutoFit/>
          </a:bodyPr>
          <a:lstStyle/>
          <a:p>
            <a:pPr marL="342900" indent="-342900" algn="just">
              <a:buFont typeface="Wingdings" panose="05000000000000000000" pitchFamily="2" charset="2"/>
              <a:buChar char="v"/>
            </a:pPr>
            <a:r>
              <a:rPr lang="en-US" sz="2000" dirty="0">
                <a:solidFill>
                  <a:srgbClr val="FF0000"/>
                </a:solidFill>
                <a:latin typeface="NikoshBAN" panose="02000000000000000000" pitchFamily="2" charset="0"/>
                <a:cs typeface="NikoshBAN" panose="02000000000000000000" pitchFamily="2" charset="0"/>
              </a:rPr>
              <a:t> </a:t>
            </a:r>
            <a:r>
              <a:rPr lang="as-IN" sz="2400" b="1" dirty="0">
                <a:solidFill>
                  <a:srgbClr val="FF0000"/>
                </a:solidFill>
                <a:latin typeface="NikoshBAN" panose="02000000000000000000" pitchFamily="2" charset="0"/>
                <a:cs typeface="NikoshBAN" panose="02000000000000000000" pitchFamily="2" charset="0"/>
              </a:rPr>
              <a:t>১৩. বিকল্পচিহ্ন (</a:t>
            </a:r>
            <a:r>
              <a:rPr lang="en-US" sz="2400" b="1" dirty="0">
                <a:solidFill>
                  <a:srgbClr val="FF0000"/>
                </a:solidFill>
                <a:latin typeface="NikoshBAN" panose="02000000000000000000" pitchFamily="2" charset="0"/>
                <a:cs typeface="NikoshBAN" panose="02000000000000000000" pitchFamily="2" charset="0"/>
              </a:rPr>
              <a:t>/</a:t>
            </a:r>
            <a:r>
              <a:rPr lang="as-IN" sz="2400" b="1" dirty="0">
                <a:solidFill>
                  <a:srgbClr val="FF0000"/>
                </a:solidFill>
                <a:latin typeface="NikoshBAN" panose="02000000000000000000" pitchFamily="2" charset="0"/>
                <a:cs typeface="NikoshBAN" panose="02000000000000000000" pitchFamily="2" charset="0"/>
              </a:rPr>
              <a:t>)</a:t>
            </a:r>
            <a:r>
              <a:rPr lang="en-US" sz="2400" b="1" dirty="0">
                <a:solidFill>
                  <a:srgbClr val="FF0000"/>
                </a:solidFill>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একটির বদলে অন্যটির সম্ভাবনা বোঝাতে বিকল্পচিহ্নের</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ব্যবহার হয়। যেমন-শুদ্ধ</a:t>
            </a:r>
            <a:r>
              <a:rPr lang="as-IN" sz="2000" b="1" dirty="0">
                <a:solidFill>
                  <a:srgbClr val="FF0000"/>
                </a:solidFill>
                <a:latin typeface="NikoshBAN" panose="02000000000000000000" pitchFamily="2" charset="0"/>
                <a:cs typeface="NikoshBAN" panose="02000000000000000000" pitchFamily="2" charset="0"/>
              </a:rPr>
              <a:t>/</a:t>
            </a:r>
            <a:r>
              <a:rPr lang="as-IN" sz="2000" dirty="0">
                <a:latin typeface="NikoshBAN" panose="02000000000000000000" pitchFamily="2" charset="0"/>
                <a:cs typeface="NikoshBAN" panose="02000000000000000000" pitchFamily="2" charset="0"/>
              </a:rPr>
              <a:t>অশুদ্ধ </a:t>
            </a:r>
            <a:r>
              <a:rPr lang="en-US" sz="2000" dirty="0">
                <a:latin typeface="NikoshBAN" panose="02000000000000000000" pitchFamily="2" charset="0"/>
                <a:cs typeface="NikoshBAN" panose="02000000000000000000" pitchFamily="2" charset="0"/>
              </a:rPr>
              <a:t>  </a:t>
            </a:r>
          </a:p>
          <a:p>
            <a:pPr algn="just"/>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চিহ্নিত করো।</a:t>
            </a:r>
            <a:endParaRPr lang="en-US" sz="20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740004665"/>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C8A37-DE7F-B259-49E6-D21CD2A0AF95}"/>
              </a:ext>
            </a:extLst>
          </p:cNvPr>
          <p:cNvSpPr>
            <a:spLocks noGrp="1"/>
          </p:cNvSpPr>
          <p:nvPr/>
        </p:nvSpPr>
        <p:spPr>
          <a:xfrm>
            <a:off x="4907205" y="85048"/>
            <a:ext cx="3113938" cy="75769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700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800" b="1" dirty="0">
              <a:solidFill>
                <a:schemeClr val="accent4">
                  <a:lumMod val="75000"/>
                </a:schemeClr>
              </a:solidFill>
              <a:latin typeface="Nikosh" panose="02000000000000000000" pitchFamily="2" charset="0"/>
              <a:cs typeface="Nikosh" panose="02000000000000000000" pitchFamily="2" charset="0"/>
            </a:endParaRPr>
          </a:p>
          <a:p>
            <a:pPr algn="ctr"/>
            <a:endParaRPr lang="en-US" sz="1600" dirty="0">
              <a:solidFill>
                <a:schemeClr val="bg1"/>
              </a:solidFill>
              <a:latin typeface="NikoshBAN" panose="02000000000000000000" pitchFamily="2" charset="0"/>
              <a:cs typeface="NikoshBAN" panose="02000000000000000000" pitchFamily="2" charset="0"/>
            </a:endParaRPr>
          </a:p>
          <a:p>
            <a:pPr algn="ctr"/>
            <a:r>
              <a:rPr lang="en-US" dirty="0">
                <a:solidFill>
                  <a:srgbClr val="FF0000"/>
                </a:solidFill>
                <a:latin typeface="NikoshBAN" panose="02000000000000000000" pitchFamily="2" charset="0"/>
                <a:cs typeface="NikoshBAN" panose="02000000000000000000" pitchFamily="2" charset="0"/>
              </a:rPr>
              <a:t>চলো </a:t>
            </a:r>
            <a:r>
              <a:rPr lang="en-US" dirty="0" err="1">
                <a:solidFill>
                  <a:srgbClr val="FF0000"/>
                </a:solidFill>
                <a:latin typeface="NikoshBAN" panose="02000000000000000000" pitchFamily="2" charset="0"/>
                <a:cs typeface="NikoshBAN" panose="02000000000000000000" pitchFamily="2" charset="0"/>
              </a:rPr>
              <a:t>নিজেকে</a:t>
            </a:r>
            <a:r>
              <a:rPr lang="en-US" dirty="0">
                <a:solidFill>
                  <a:srgbClr val="FF0000"/>
                </a:solidFill>
                <a:latin typeface="NikoshBAN" panose="02000000000000000000" pitchFamily="2" charset="0"/>
                <a:cs typeface="NikoshBAN" panose="02000000000000000000" pitchFamily="2" charset="0"/>
              </a:rPr>
              <a:t> </a:t>
            </a:r>
            <a:r>
              <a:rPr lang="en-US" dirty="0" err="1">
                <a:solidFill>
                  <a:srgbClr val="FF0000"/>
                </a:solidFill>
                <a:latin typeface="NikoshBAN" panose="02000000000000000000" pitchFamily="2" charset="0"/>
                <a:cs typeface="NikoshBAN" panose="02000000000000000000" pitchFamily="2" charset="0"/>
              </a:rPr>
              <a:t>যাচাই</a:t>
            </a:r>
            <a:r>
              <a:rPr lang="en-US" dirty="0">
                <a:solidFill>
                  <a:srgbClr val="FF0000"/>
                </a:solidFill>
                <a:latin typeface="NikoshBAN" panose="02000000000000000000" pitchFamily="2" charset="0"/>
                <a:cs typeface="NikoshBAN" panose="02000000000000000000" pitchFamily="2" charset="0"/>
              </a:rPr>
              <a:t> </a:t>
            </a:r>
            <a:r>
              <a:rPr lang="en-US" dirty="0" err="1">
                <a:solidFill>
                  <a:srgbClr val="FF0000"/>
                </a:solidFill>
                <a:latin typeface="NikoshBAN" panose="02000000000000000000" pitchFamily="2" charset="0"/>
                <a:cs typeface="NikoshBAN" panose="02000000000000000000" pitchFamily="2" charset="0"/>
              </a:rPr>
              <a:t>করি</a:t>
            </a:r>
            <a:r>
              <a:rPr lang="en-US" dirty="0">
                <a:solidFill>
                  <a:srgbClr val="FF0000"/>
                </a:solidFill>
                <a:latin typeface="NikoshBAN" panose="02000000000000000000" pitchFamily="2" charset="0"/>
                <a:cs typeface="NikoshBAN" panose="02000000000000000000" pitchFamily="2" charset="0"/>
              </a:rPr>
              <a:t>….</a:t>
            </a:r>
          </a:p>
        </p:txBody>
      </p:sp>
      <p:pic>
        <p:nvPicPr>
          <p:cNvPr id="3" name="Picture 2" descr="E:\New Accounting -9\hfjfgjghjkghkjhkljotyity.jpg">
            <a:extLst>
              <a:ext uri="{FF2B5EF4-FFF2-40B4-BE49-F238E27FC236}">
                <a16:creationId xmlns:a16="http://schemas.microsoft.com/office/drawing/2014/main" id="{E2A92D34-54A6-4678-F834-8D01526ADE02}"/>
              </a:ext>
            </a:extLst>
          </p:cNvPr>
          <p:cNvPicPr>
            <a:picLocks noChangeAspect="1" noChangeArrowheads="1"/>
          </p:cNvPicPr>
          <p:nvPr/>
        </p:nvPicPr>
        <p:blipFill>
          <a:blip r:embed="rId2"/>
          <a:srcRect/>
          <a:stretch>
            <a:fillRect/>
          </a:stretch>
        </p:blipFill>
        <p:spPr bwMode="auto">
          <a:xfrm>
            <a:off x="1479535" y="68965"/>
            <a:ext cx="2015103" cy="1448188"/>
          </a:xfrm>
          <a:prstGeom prst="ellipse">
            <a:avLst/>
          </a:prstGeom>
          <a:noFill/>
          <a:ln w="190500" cap="rnd">
            <a:noFill/>
            <a:prstDash val="solid"/>
          </a:ln>
          <a:effectLst>
            <a:glow rad="228600">
              <a:schemeClr val="accent2">
                <a:satMod val="175000"/>
                <a:alpha val="40000"/>
              </a:schemeClr>
            </a:glow>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Rounded Rectangle 11">
            <a:extLst>
              <a:ext uri="{FF2B5EF4-FFF2-40B4-BE49-F238E27FC236}">
                <a16:creationId xmlns:a16="http://schemas.microsoft.com/office/drawing/2014/main" id="{7EF977B4-47CD-C91E-1C81-B3A8432B9DB4}"/>
              </a:ext>
            </a:extLst>
          </p:cNvPr>
          <p:cNvSpPr/>
          <p:nvPr/>
        </p:nvSpPr>
        <p:spPr>
          <a:xfrm>
            <a:off x="1046068" y="1588348"/>
            <a:ext cx="10452068" cy="4770425"/>
          </a:xfrm>
          <a:prstGeom prst="roundRect">
            <a:avLst>
              <a:gd name="adj" fmla="val 2691"/>
            </a:avLst>
          </a:prstGeom>
          <a:noFill/>
          <a:ln w="57150">
            <a:solidFill>
              <a:srgbClr val="FFFF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b="1" dirty="0">
              <a:ln w="10160">
                <a:solidFill>
                  <a:schemeClr val="accent5"/>
                </a:solidFill>
                <a:prstDash val="solid"/>
              </a:ln>
              <a:solidFill>
                <a:srgbClr val="FFFFFF"/>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1501714-7239-C7C3-22E1-413CF0505B96}"/>
              </a:ext>
            </a:extLst>
          </p:cNvPr>
          <p:cNvSpPr txBox="1"/>
          <p:nvPr/>
        </p:nvSpPr>
        <p:spPr>
          <a:xfrm>
            <a:off x="1141261" y="1790880"/>
            <a:ext cx="10247997" cy="400110"/>
          </a:xfrm>
          <a:prstGeom prst="rect">
            <a:avLst/>
          </a:prstGeom>
          <a:solidFill>
            <a:srgbClr val="7030A0"/>
          </a:solidFill>
        </p:spPr>
        <p:txBody>
          <a:bodyPr wrap="square" anchor="ctr">
            <a:spAutoFit/>
          </a:bodyPr>
          <a:lstStyle/>
          <a:p>
            <a:r>
              <a:rPr lang="as-IN" sz="2000" dirty="0">
                <a:solidFill>
                  <a:schemeClr val="tx1">
                    <a:lumMod val="95000"/>
                    <a:lumOff val="5000"/>
                  </a:schemeClr>
                </a:solidFill>
                <a:latin typeface="NikoshBAN" panose="02000000000000000000" pitchFamily="2" charset="0"/>
                <a:cs typeface="NikoshBAN" panose="02000000000000000000" pitchFamily="2" charset="0"/>
              </a:rPr>
              <a:t>১. যতিচিহ্নের অপর নাম কী?</a:t>
            </a:r>
            <a:endParaRPr lang="en-US" sz="2000" dirty="0">
              <a:latin typeface="NikoshBAN" panose="02000000000000000000" pitchFamily="2" charset="0"/>
              <a:cs typeface="NikoshBAN" panose="02000000000000000000" pitchFamily="2" charset="0"/>
            </a:endParaRPr>
          </a:p>
        </p:txBody>
      </p:sp>
      <p:sp>
        <p:nvSpPr>
          <p:cNvPr id="8" name="TextBox 7">
            <a:extLst>
              <a:ext uri="{FF2B5EF4-FFF2-40B4-BE49-F238E27FC236}">
                <a16:creationId xmlns:a16="http://schemas.microsoft.com/office/drawing/2014/main" id="{F7A6AE66-3AB1-0407-E5B7-8E05D0D5160C}"/>
              </a:ext>
            </a:extLst>
          </p:cNvPr>
          <p:cNvSpPr txBox="1"/>
          <p:nvPr/>
        </p:nvSpPr>
        <p:spPr>
          <a:xfrm>
            <a:off x="1141262" y="2238848"/>
            <a:ext cx="10247996" cy="400110"/>
          </a:xfrm>
          <a:prstGeom prst="rect">
            <a:avLst/>
          </a:prstGeom>
          <a:solidFill>
            <a:srgbClr val="7030A0"/>
          </a:solidFill>
        </p:spPr>
        <p:txBody>
          <a:bodyPr wrap="square" anchor="ctr">
            <a:spAutoFit/>
          </a:bodyPr>
          <a:lstStyle/>
          <a:p>
            <a:pPr algn="just"/>
            <a:r>
              <a:rPr lang="en-US" sz="2000"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ক. বিরামচিহ্ন</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খ. বিরতিচিহ্ন</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গ. বিস্ময়চিহ্ন</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ঘ.</a:t>
            </a:r>
            <a:r>
              <a:rPr lang="as-IN" sz="2000" b="1" dirty="0">
                <a:solidFill>
                  <a:srgbClr val="FF0000"/>
                </a:solidFill>
                <a:latin typeface="NikoshBAN" panose="02000000000000000000" pitchFamily="2" charset="0"/>
                <a:cs typeface="NikoshBAN" panose="02000000000000000000" pitchFamily="2" charset="0"/>
              </a:rPr>
              <a:t> ক ও খ</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 উভয়ই</a:t>
            </a:r>
            <a:endParaRPr lang="en-US" sz="2000" dirty="0">
              <a:latin typeface="NikoshBAN" panose="02000000000000000000" pitchFamily="2" charset="0"/>
              <a:cs typeface="NikoshBAN" panose="02000000000000000000" pitchFamily="2" charset="0"/>
            </a:endParaRPr>
          </a:p>
        </p:txBody>
      </p:sp>
      <p:sp>
        <p:nvSpPr>
          <p:cNvPr id="12" name="TextBox 11">
            <a:extLst>
              <a:ext uri="{FF2B5EF4-FFF2-40B4-BE49-F238E27FC236}">
                <a16:creationId xmlns:a16="http://schemas.microsoft.com/office/drawing/2014/main" id="{76A39A64-DA08-B507-E4BC-3DFD457CFAB3}"/>
              </a:ext>
            </a:extLst>
          </p:cNvPr>
          <p:cNvSpPr txBox="1"/>
          <p:nvPr/>
        </p:nvSpPr>
        <p:spPr>
          <a:xfrm>
            <a:off x="1129439" y="2681167"/>
            <a:ext cx="10247996" cy="400110"/>
          </a:xfrm>
          <a:prstGeom prst="rect">
            <a:avLst/>
          </a:prstGeom>
          <a:solidFill>
            <a:srgbClr val="7030A0"/>
          </a:solidFill>
        </p:spPr>
        <p:txBody>
          <a:bodyPr wrap="square" anchor="ctr">
            <a:spAutoFit/>
          </a:bodyPr>
          <a:lstStyle/>
          <a:p>
            <a:pPr algn="just"/>
            <a:r>
              <a:rPr lang="as-IN" sz="2000" b="1" dirty="0">
                <a:solidFill>
                  <a:schemeClr val="tx1">
                    <a:lumMod val="95000"/>
                    <a:lumOff val="5000"/>
                  </a:schemeClr>
                </a:solidFill>
                <a:latin typeface="NikoshBAN" panose="02000000000000000000" pitchFamily="2" charset="0"/>
                <a:cs typeface="NikoshBAN" panose="02000000000000000000" pitchFamily="2" charset="0"/>
              </a:rPr>
              <a:t>২. বাক্যের পূর্ণ সমাপ্তি বা পূর্ণ বিরতি নির্দেশ করতে কোন বিরামচিহ্ন ব্যবহৃত হয়?</a:t>
            </a:r>
            <a:endParaRPr lang="en-US" sz="2000" dirty="0">
              <a:latin typeface="NikoshBAN" panose="02000000000000000000" pitchFamily="2" charset="0"/>
              <a:cs typeface="NikoshBAN" panose="02000000000000000000" pitchFamily="2" charset="0"/>
            </a:endParaRPr>
          </a:p>
        </p:txBody>
      </p:sp>
      <p:sp>
        <p:nvSpPr>
          <p:cNvPr id="14" name="TextBox 13">
            <a:extLst>
              <a:ext uri="{FF2B5EF4-FFF2-40B4-BE49-F238E27FC236}">
                <a16:creationId xmlns:a16="http://schemas.microsoft.com/office/drawing/2014/main" id="{756CAB6A-EBC0-5624-4F68-5B527F666FAA}"/>
              </a:ext>
            </a:extLst>
          </p:cNvPr>
          <p:cNvSpPr txBox="1"/>
          <p:nvPr/>
        </p:nvSpPr>
        <p:spPr>
          <a:xfrm>
            <a:off x="1141261" y="3127290"/>
            <a:ext cx="10236173" cy="400110"/>
          </a:xfrm>
          <a:prstGeom prst="rect">
            <a:avLst/>
          </a:prstGeom>
          <a:solidFill>
            <a:srgbClr val="7030A0"/>
          </a:solidFill>
        </p:spPr>
        <p:txBody>
          <a:bodyPr wrap="square" anchor="ctr">
            <a:spAutoFit/>
          </a:bodyPr>
          <a:lstStyle/>
          <a:p>
            <a:pPr algn="just"/>
            <a:r>
              <a:rPr lang="en-US" sz="2000" b="1"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ক. কমা</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খ. সেমিকোলন</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গ. বিকল্পচিহ্ন</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ঘ.</a:t>
            </a:r>
            <a:r>
              <a:rPr lang="as-IN" sz="2000" b="1" dirty="0">
                <a:solidFill>
                  <a:srgbClr val="FF0000"/>
                </a:solidFill>
                <a:latin typeface="NikoshBAN" panose="02000000000000000000" pitchFamily="2" charset="0"/>
                <a:cs typeface="NikoshBAN" panose="02000000000000000000" pitchFamily="2" charset="0"/>
              </a:rPr>
              <a:t> দাঁড়ি</a:t>
            </a:r>
            <a:endParaRPr lang="en-US" sz="2000" dirty="0">
              <a:latin typeface="NikoshBAN" panose="02000000000000000000" pitchFamily="2" charset="0"/>
              <a:cs typeface="NikoshBAN" panose="02000000000000000000" pitchFamily="2" charset="0"/>
            </a:endParaRPr>
          </a:p>
        </p:txBody>
      </p:sp>
      <p:sp>
        <p:nvSpPr>
          <p:cNvPr id="16" name="TextBox 15">
            <a:extLst>
              <a:ext uri="{FF2B5EF4-FFF2-40B4-BE49-F238E27FC236}">
                <a16:creationId xmlns:a16="http://schemas.microsoft.com/office/drawing/2014/main" id="{69499AF4-91FB-E22D-1AFA-4FD10057C713}"/>
              </a:ext>
            </a:extLst>
          </p:cNvPr>
          <p:cNvSpPr txBox="1"/>
          <p:nvPr/>
        </p:nvSpPr>
        <p:spPr>
          <a:xfrm>
            <a:off x="1141262" y="3577241"/>
            <a:ext cx="10236172" cy="400110"/>
          </a:xfrm>
          <a:prstGeom prst="rect">
            <a:avLst/>
          </a:prstGeom>
          <a:solidFill>
            <a:srgbClr val="7030A0"/>
          </a:solidFill>
        </p:spPr>
        <p:txBody>
          <a:bodyPr wrap="square" anchor="ctr">
            <a:spAutoFit/>
          </a:bodyPr>
          <a:lstStyle/>
          <a:p>
            <a:pPr algn="just"/>
            <a:r>
              <a:rPr lang="as-IN" sz="2000" b="1" dirty="0">
                <a:solidFill>
                  <a:schemeClr val="tx1">
                    <a:lumMod val="95000"/>
                    <a:lumOff val="5000"/>
                  </a:schemeClr>
                </a:solidFill>
                <a:latin typeface="NikoshBAN" panose="02000000000000000000" pitchFamily="2" charset="0"/>
                <a:cs typeface="NikoshBAN" panose="02000000000000000000" pitchFamily="2" charset="0"/>
              </a:rPr>
              <a:t>৩. শব্দ, বর্গ ও অধীন বাক্যকে আলাদা করতে ব্যবহৃত হয়-</a:t>
            </a:r>
            <a:endParaRPr lang="en-US" sz="2000" dirty="0">
              <a:latin typeface="NikoshBAN" panose="02000000000000000000" pitchFamily="2" charset="0"/>
              <a:cs typeface="NikoshBAN" panose="02000000000000000000" pitchFamily="2" charset="0"/>
            </a:endParaRPr>
          </a:p>
        </p:txBody>
      </p:sp>
      <p:sp>
        <p:nvSpPr>
          <p:cNvPr id="18" name="TextBox 17">
            <a:extLst>
              <a:ext uri="{FF2B5EF4-FFF2-40B4-BE49-F238E27FC236}">
                <a16:creationId xmlns:a16="http://schemas.microsoft.com/office/drawing/2014/main" id="{0B41C9B9-D1A3-70E5-FBAD-1177D7E52962}"/>
              </a:ext>
            </a:extLst>
          </p:cNvPr>
          <p:cNvSpPr txBox="1"/>
          <p:nvPr/>
        </p:nvSpPr>
        <p:spPr>
          <a:xfrm>
            <a:off x="1129439" y="4015732"/>
            <a:ext cx="10236172" cy="400110"/>
          </a:xfrm>
          <a:prstGeom prst="rect">
            <a:avLst/>
          </a:prstGeom>
          <a:solidFill>
            <a:srgbClr val="7030A0"/>
          </a:solidFill>
        </p:spPr>
        <p:txBody>
          <a:bodyPr wrap="square" anchor="ctr">
            <a:spAutoFit/>
          </a:bodyPr>
          <a:lstStyle/>
          <a:p>
            <a:pPr algn="just"/>
            <a:r>
              <a:rPr lang="en-US" sz="2000" b="1"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ক. কমা</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খ. কোলন</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গ. </a:t>
            </a:r>
            <a:r>
              <a:rPr lang="as-IN" sz="2000" b="1" dirty="0">
                <a:solidFill>
                  <a:srgbClr val="FF0000"/>
                </a:solidFill>
                <a:latin typeface="NikoshBAN" panose="02000000000000000000" pitchFamily="2" charset="0"/>
                <a:cs typeface="NikoshBAN" panose="02000000000000000000" pitchFamily="2" charset="0"/>
              </a:rPr>
              <a:t>সেমিকোলন</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ঘ. বিকল্পচিহ্ন</a:t>
            </a:r>
            <a:endParaRPr lang="en-US" sz="2000" dirty="0">
              <a:latin typeface="NikoshBAN" panose="02000000000000000000" pitchFamily="2" charset="0"/>
              <a:cs typeface="NikoshBAN" panose="02000000000000000000" pitchFamily="2" charset="0"/>
            </a:endParaRPr>
          </a:p>
        </p:txBody>
      </p:sp>
      <p:sp>
        <p:nvSpPr>
          <p:cNvPr id="20" name="TextBox 19">
            <a:extLst>
              <a:ext uri="{FF2B5EF4-FFF2-40B4-BE49-F238E27FC236}">
                <a16:creationId xmlns:a16="http://schemas.microsoft.com/office/drawing/2014/main" id="{63FA25DD-B2B2-A7EC-FD38-CF9FE244D7F6}"/>
              </a:ext>
            </a:extLst>
          </p:cNvPr>
          <p:cNvSpPr txBox="1"/>
          <p:nvPr/>
        </p:nvSpPr>
        <p:spPr>
          <a:xfrm>
            <a:off x="1129438" y="4459674"/>
            <a:ext cx="10236172" cy="400110"/>
          </a:xfrm>
          <a:prstGeom prst="rect">
            <a:avLst/>
          </a:prstGeom>
          <a:solidFill>
            <a:srgbClr val="7030A0"/>
          </a:solidFill>
        </p:spPr>
        <p:txBody>
          <a:bodyPr wrap="square" anchor="ctr">
            <a:spAutoFit/>
          </a:bodyPr>
          <a:lstStyle/>
          <a:p>
            <a:pPr algn="just"/>
            <a:r>
              <a:rPr lang="as-IN" sz="2000" b="1" dirty="0">
                <a:solidFill>
                  <a:schemeClr val="tx1">
                    <a:lumMod val="95000"/>
                    <a:lumOff val="5000"/>
                  </a:schemeClr>
                </a:solidFill>
                <a:latin typeface="NikoshBAN" panose="02000000000000000000" pitchFamily="2" charset="0"/>
                <a:cs typeface="NikoshBAN" panose="02000000000000000000" pitchFamily="2" charset="0"/>
              </a:rPr>
              <a:t>৪. দুটি অধীন বাক্যের মধ্যে অর্থের ঘনিষ্ঠতা নির্দেশ করতে কোন যতিচিহ্ন ব্যবহৃত হয়?</a:t>
            </a:r>
            <a:endParaRPr lang="en-US" sz="2000" dirty="0">
              <a:latin typeface="NikoshBAN" panose="02000000000000000000" pitchFamily="2" charset="0"/>
              <a:cs typeface="NikoshBAN" panose="02000000000000000000" pitchFamily="2" charset="0"/>
            </a:endParaRPr>
          </a:p>
        </p:txBody>
      </p:sp>
      <p:sp>
        <p:nvSpPr>
          <p:cNvPr id="21" name="TextBox 20">
            <a:extLst>
              <a:ext uri="{FF2B5EF4-FFF2-40B4-BE49-F238E27FC236}">
                <a16:creationId xmlns:a16="http://schemas.microsoft.com/office/drawing/2014/main" id="{9BDDA412-FB53-4495-7744-A6B717844C43}"/>
              </a:ext>
            </a:extLst>
          </p:cNvPr>
          <p:cNvSpPr txBox="1"/>
          <p:nvPr/>
        </p:nvSpPr>
        <p:spPr>
          <a:xfrm>
            <a:off x="1141262" y="4905754"/>
            <a:ext cx="10224348" cy="400110"/>
          </a:xfrm>
          <a:prstGeom prst="rect">
            <a:avLst/>
          </a:prstGeom>
          <a:solidFill>
            <a:srgbClr val="7030A0"/>
          </a:solidFill>
        </p:spPr>
        <p:txBody>
          <a:bodyPr wrap="square" anchor="ctr">
            <a:spAutoFit/>
          </a:bodyPr>
          <a:lstStyle/>
          <a:p>
            <a:pPr algn="just"/>
            <a:r>
              <a:rPr lang="en-US" sz="2000" b="1" dirty="0">
                <a:solidFill>
                  <a:schemeClr val="tx1">
                    <a:lumMod val="95000"/>
                    <a:lumOff val="5000"/>
                  </a:schemeClr>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ক. কমা</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খ. কোলন</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chemeClr val="tx1">
                    <a:lumMod val="95000"/>
                    <a:lumOff val="5000"/>
                  </a:schemeClr>
                </a:solidFill>
                <a:latin typeface="NikoshBAN" panose="02000000000000000000" pitchFamily="2" charset="0"/>
                <a:cs typeface="NikoshBAN" panose="02000000000000000000" pitchFamily="2" charset="0"/>
              </a:rPr>
              <a:t>গ. </a:t>
            </a:r>
            <a:r>
              <a:rPr lang="as-IN" sz="2000" b="1" dirty="0">
                <a:solidFill>
                  <a:srgbClr val="FF0000"/>
                </a:solidFill>
                <a:latin typeface="NikoshBAN" panose="02000000000000000000" pitchFamily="2" charset="0"/>
                <a:cs typeface="NikoshBAN" panose="02000000000000000000" pitchFamily="2" charset="0"/>
              </a:rPr>
              <a:t>সেমিকোলন</a:t>
            </a:r>
            <a:r>
              <a:rPr lang="en-US" sz="2000" b="1" dirty="0">
                <a:solidFill>
                  <a:srgbClr val="FF0000"/>
                </a:solidFill>
                <a:latin typeface="NikoshBAN" panose="02000000000000000000" pitchFamily="2" charset="0"/>
                <a:cs typeface="NikoshBAN" panose="02000000000000000000" pitchFamily="2" charset="0"/>
              </a:rPr>
              <a:t>			</a:t>
            </a:r>
            <a:r>
              <a:rPr lang="as-IN" sz="2000" b="1" dirty="0">
                <a:solidFill>
                  <a:srgbClr val="FF0000"/>
                </a:solidFill>
                <a:latin typeface="NikoshBAN" panose="02000000000000000000" pitchFamily="2" charset="0"/>
                <a:cs typeface="NikoshBAN" panose="02000000000000000000" pitchFamily="2" charset="0"/>
              </a:rPr>
              <a:t>ঘ. বিকল্পচিহ্ন</a:t>
            </a:r>
            <a:endParaRPr lang="en-US" sz="2000" dirty="0">
              <a:latin typeface="NikoshBAN" panose="02000000000000000000" pitchFamily="2" charset="0"/>
              <a:cs typeface="NikoshBAN" panose="02000000000000000000" pitchFamily="2" charset="0"/>
            </a:endParaRPr>
          </a:p>
        </p:txBody>
      </p:sp>
      <p:sp>
        <p:nvSpPr>
          <p:cNvPr id="22" name="TextBox 21">
            <a:extLst>
              <a:ext uri="{FF2B5EF4-FFF2-40B4-BE49-F238E27FC236}">
                <a16:creationId xmlns:a16="http://schemas.microsoft.com/office/drawing/2014/main" id="{6117C2F4-F0AB-BAF0-FF2A-323C287B6D33}"/>
              </a:ext>
            </a:extLst>
          </p:cNvPr>
          <p:cNvSpPr txBox="1"/>
          <p:nvPr/>
        </p:nvSpPr>
        <p:spPr>
          <a:xfrm>
            <a:off x="1129438" y="5348015"/>
            <a:ext cx="10224347" cy="400110"/>
          </a:xfrm>
          <a:prstGeom prst="rect">
            <a:avLst/>
          </a:prstGeom>
          <a:solidFill>
            <a:srgbClr val="7030A0"/>
          </a:solidFill>
        </p:spPr>
        <p:txBody>
          <a:bodyPr wrap="square" anchor="ctr">
            <a:spAutoFit/>
          </a:bodyPr>
          <a:lstStyle/>
          <a:p>
            <a:pPr algn="just"/>
            <a:r>
              <a:rPr lang="as-IN" sz="2000" b="1" dirty="0">
                <a:solidFill>
                  <a:schemeClr val="tx1">
                    <a:lumMod val="95000"/>
                    <a:lumOff val="5000"/>
                  </a:schemeClr>
                </a:solidFill>
                <a:latin typeface="NikoshBAN" panose="02000000000000000000" pitchFamily="2" charset="0"/>
                <a:cs typeface="NikoshBAN" panose="02000000000000000000" pitchFamily="2" charset="0"/>
              </a:rPr>
              <a:t>৫. প্রশ্ন বোঝাতে কোন যতিচিহ্নের ব্যবহার হয়?</a:t>
            </a:r>
            <a:endParaRPr lang="en-US" sz="2000" dirty="0">
              <a:latin typeface="NikoshBAN" panose="02000000000000000000" pitchFamily="2" charset="0"/>
              <a:cs typeface="NikoshBAN" panose="02000000000000000000" pitchFamily="2" charset="0"/>
            </a:endParaRPr>
          </a:p>
        </p:txBody>
      </p:sp>
      <p:sp>
        <p:nvSpPr>
          <p:cNvPr id="24" name="TextBox 23">
            <a:extLst>
              <a:ext uri="{FF2B5EF4-FFF2-40B4-BE49-F238E27FC236}">
                <a16:creationId xmlns:a16="http://schemas.microsoft.com/office/drawing/2014/main" id="{92FA5113-F702-10ED-A914-ABF3A453D67C}"/>
              </a:ext>
            </a:extLst>
          </p:cNvPr>
          <p:cNvSpPr txBox="1"/>
          <p:nvPr/>
        </p:nvSpPr>
        <p:spPr>
          <a:xfrm>
            <a:off x="1141261" y="5794000"/>
            <a:ext cx="10212524" cy="369332"/>
          </a:xfrm>
          <a:prstGeom prst="rect">
            <a:avLst/>
          </a:prstGeom>
          <a:solidFill>
            <a:srgbClr val="7030A0"/>
          </a:solidFill>
        </p:spPr>
        <p:txBody>
          <a:bodyPr wrap="square">
            <a:spAutoFit/>
          </a:bodyPr>
          <a:lstStyle/>
          <a:p>
            <a:r>
              <a:rPr lang="en-US" sz="1800" dirty="0">
                <a:solidFill>
                  <a:schemeClr val="tx1">
                    <a:lumMod val="95000"/>
                    <a:lumOff val="5000"/>
                  </a:schemeClr>
                </a:solidFill>
                <a:latin typeface="NikoshBAN" panose="02000000000000000000" pitchFamily="2" charset="0"/>
                <a:cs typeface="NikoshBAN" panose="02000000000000000000" pitchFamily="2" charset="0"/>
              </a:rPr>
              <a:t>	</a:t>
            </a:r>
            <a:r>
              <a:rPr lang="as-IN" sz="1800" dirty="0">
                <a:solidFill>
                  <a:schemeClr val="tx1">
                    <a:lumMod val="95000"/>
                    <a:lumOff val="5000"/>
                  </a:schemeClr>
                </a:solidFill>
                <a:latin typeface="NikoshBAN" panose="02000000000000000000" pitchFamily="2" charset="0"/>
                <a:cs typeface="NikoshBAN" panose="02000000000000000000" pitchFamily="2" charset="0"/>
              </a:rPr>
              <a:t>ক.</a:t>
            </a:r>
            <a:r>
              <a:rPr lang="as-IN" sz="1800" b="1" dirty="0">
                <a:solidFill>
                  <a:srgbClr val="FF0000"/>
                </a:solidFill>
                <a:latin typeface="NikoshBAN" panose="02000000000000000000" pitchFamily="2" charset="0"/>
                <a:cs typeface="NikoshBAN" panose="02000000000000000000" pitchFamily="2" charset="0"/>
              </a:rPr>
              <a:t> প্রশ্নচিহ্ন</a:t>
            </a:r>
            <a:r>
              <a:rPr lang="en-US" sz="1800" b="1" dirty="0">
                <a:solidFill>
                  <a:srgbClr val="FF0000"/>
                </a:solidFill>
                <a:latin typeface="NikoshBAN" panose="02000000000000000000" pitchFamily="2" charset="0"/>
                <a:cs typeface="NikoshBAN" panose="02000000000000000000" pitchFamily="2" charset="0"/>
              </a:rPr>
              <a:t>			</a:t>
            </a:r>
            <a:r>
              <a:rPr lang="as-IN" sz="1800" b="1" dirty="0">
                <a:solidFill>
                  <a:srgbClr val="FF0000"/>
                </a:solidFill>
                <a:latin typeface="NikoshBAN" panose="02000000000000000000" pitchFamily="2" charset="0"/>
                <a:cs typeface="NikoshBAN" panose="02000000000000000000" pitchFamily="2" charset="0"/>
              </a:rPr>
              <a:t>খ. বিস্ময়চিহ্ন</a:t>
            </a:r>
            <a:r>
              <a:rPr lang="en-US" sz="1800" b="1" dirty="0">
                <a:solidFill>
                  <a:srgbClr val="FF0000"/>
                </a:solidFill>
                <a:latin typeface="NikoshBAN" panose="02000000000000000000" pitchFamily="2" charset="0"/>
                <a:cs typeface="NikoshBAN" panose="02000000000000000000" pitchFamily="2" charset="0"/>
              </a:rPr>
              <a:t>			</a:t>
            </a:r>
            <a:r>
              <a:rPr lang="as-IN" sz="1800" b="1" dirty="0">
                <a:solidFill>
                  <a:srgbClr val="FF0000"/>
                </a:solidFill>
                <a:latin typeface="NikoshBAN" panose="02000000000000000000" pitchFamily="2" charset="0"/>
                <a:cs typeface="NikoshBAN" panose="02000000000000000000" pitchFamily="2" charset="0"/>
              </a:rPr>
              <a:t>গ. দাঁড়ি</a:t>
            </a:r>
            <a:r>
              <a:rPr lang="en-US" sz="1800" b="1" dirty="0">
                <a:solidFill>
                  <a:srgbClr val="FF0000"/>
                </a:solidFill>
                <a:latin typeface="NikoshBAN" panose="02000000000000000000" pitchFamily="2" charset="0"/>
                <a:cs typeface="NikoshBAN" panose="02000000000000000000" pitchFamily="2" charset="0"/>
              </a:rPr>
              <a:t>			</a:t>
            </a:r>
            <a:r>
              <a:rPr lang="as-IN" sz="1800" b="1" dirty="0">
                <a:solidFill>
                  <a:srgbClr val="FF0000"/>
                </a:solidFill>
                <a:latin typeface="NikoshBAN" panose="02000000000000000000" pitchFamily="2" charset="0"/>
                <a:cs typeface="NikoshBAN" panose="02000000000000000000" pitchFamily="2" charset="0"/>
              </a:rPr>
              <a:t>ঘ. উদ্ধারচিহ্ন</a:t>
            </a:r>
            <a:endParaRPr lang="en-US" dirty="0"/>
          </a:p>
        </p:txBody>
      </p:sp>
      <p:pic>
        <p:nvPicPr>
          <p:cNvPr id="25" name="Picture 24">
            <a:extLst>
              <a:ext uri="{FF2B5EF4-FFF2-40B4-BE49-F238E27FC236}">
                <a16:creationId xmlns:a16="http://schemas.microsoft.com/office/drawing/2014/main" id="{CC58CF5F-DF89-C7BF-72AE-E4AB853134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0056" y="3150612"/>
            <a:ext cx="347698" cy="347698"/>
          </a:xfrm>
          <a:prstGeom prst="ellipse">
            <a:avLst/>
          </a:prstGeom>
          <a:noFill/>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6" name="Picture 25">
            <a:extLst>
              <a:ext uri="{FF2B5EF4-FFF2-40B4-BE49-F238E27FC236}">
                <a16:creationId xmlns:a16="http://schemas.microsoft.com/office/drawing/2014/main" id="{6E7ED849-CC6B-100F-407D-8FE9B7D79C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7635" y="5824887"/>
            <a:ext cx="347698" cy="347698"/>
          </a:xfrm>
          <a:prstGeom prst="ellipse">
            <a:avLst/>
          </a:prstGeom>
          <a:noFill/>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7" name="Picture 26">
            <a:extLst>
              <a:ext uri="{FF2B5EF4-FFF2-40B4-BE49-F238E27FC236}">
                <a16:creationId xmlns:a16="http://schemas.microsoft.com/office/drawing/2014/main" id="{FB8DF84F-757F-87C3-4750-EEFF8A3851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8116" y="2266007"/>
            <a:ext cx="347698" cy="347698"/>
          </a:xfrm>
          <a:prstGeom prst="ellipse">
            <a:avLst/>
          </a:prstGeom>
          <a:noFill/>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8" name="Picture 27">
            <a:extLst>
              <a:ext uri="{FF2B5EF4-FFF2-40B4-BE49-F238E27FC236}">
                <a16:creationId xmlns:a16="http://schemas.microsoft.com/office/drawing/2014/main" id="{34A9CDB0-8A95-E7BA-345A-203A803510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2834" y="4932005"/>
            <a:ext cx="347698" cy="347698"/>
          </a:xfrm>
          <a:prstGeom prst="ellipse">
            <a:avLst/>
          </a:prstGeom>
          <a:noFill/>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 name="Picture 28">
            <a:extLst>
              <a:ext uri="{FF2B5EF4-FFF2-40B4-BE49-F238E27FC236}">
                <a16:creationId xmlns:a16="http://schemas.microsoft.com/office/drawing/2014/main" id="{42D2717C-5720-0A00-0527-30DBE76240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7635" y="4066006"/>
            <a:ext cx="347698" cy="347698"/>
          </a:xfrm>
          <a:prstGeom prst="ellipse">
            <a:avLst/>
          </a:prstGeom>
          <a:noFill/>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6344769"/>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1000"/>
                                        <p:tgtEl>
                                          <p:spTgt spid="25"/>
                                        </p:tgtEl>
                                      </p:cBhvr>
                                    </p:animEffect>
                                    <p:anim calcmode="lin" valueType="num">
                                      <p:cBhvr>
                                        <p:cTn id="64" dur="1000" fill="hold"/>
                                        <p:tgtEl>
                                          <p:spTgt spid="25"/>
                                        </p:tgtEl>
                                        <p:attrNameLst>
                                          <p:attrName>ppt_x</p:attrName>
                                        </p:attrNameLst>
                                      </p:cBhvr>
                                      <p:tavLst>
                                        <p:tav tm="0">
                                          <p:val>
                                            <p:strVal val="#ppt_x"/>
                                          </p:val>
                                        </p:tav>
                                        <p:tav tm="100000">
                                          <p:val>
                                            <p:strVal val="#ppt_x"/>
                                          </p:val>
                                        </p:tav>
                                      </p:tavLst>
                                    </p:anim>
                                    <p:anim calcmode="lin" valueType="num">
                                      <p:cBhvr>
                                        <p:cTn id="6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1000"/>
                                        <p:tgtEl>
                                          <p:spTgt spid="16"/>
                                        </p:tgtEl>
                                      </p:cBhvr>
                                    </p:animEffect>
                                    <p:anim calcmode="lin" valueType="num">
                                      <p:cBhvr>
                                        <p:cTn id="71" dur="1000" fill="hold"/>
                                        <p:tgtEl>
                                          <p:spTgt spid="16"/>
                                        </p:tgtEl>
                                        <p:attrNameLst>
                                          <p:attrName>ppt_x</p:attrName>
                                        </p:attrNameLst>
                                      </p:cBhvr>
                                      <p:tavLst>
                                        <p:tav tm="0">
                                          <p:val>
                                            <p:strVal val="#ppt_x"/>
                                          </p:val>
                                        </p:tav>
                                        <p:tav tm="100000">
                                          <p:val>
                                            <p:strVal val="#ppt_x"/>
                                          </p:val>
                                        </p:tav>
                                      </p:tavLst>
                                    </p:anim>
                                    <p:anim calcmode="lin" valueType="num">
                                      <p:cBhvr>
                                        <p:cTn id="7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1000"/>
                                        <p:tgtEl>
                                          <p:spTgt spid="29"/>
                                        </p:tgtEl>
                                      </p:cBhvr>
                                    </p:animEffect>
                                    <p:anim calcmode="lin" valueType="num">
                                      <p:cBhvr>
                                        <p:cTn id="85" dur="1000" fill="hold"/>
                                        <p:tgtEl>
                                          <p:spTgt spid="29"/>
                                        </p:tgtEl>
                                        <p:attrNameLst>
                                          <p:attrName>ppt_x</p:attrName>
                                        </p:attrNameLst>
                                      </p:cBhvr>
                                      <p:tavLst>
                                        <p:tav tm="0">
                                          <p:val>
                                            <p:strVal val="#ppt_x"/>
                                          </p:val>
                                        </p:tav>
                                        <p:tav tm="100000">
                                          <p:val>
                                            <p:strVal val="#ppt_x"/>
                                          </p:val>
                                        </p:tav>
                                      </p:tavLst>
                                    </p:anim>
                                    <p:anim calcmode="lin" valueType="num">
                                      <p:cBhvr>
                                        <p:cTn id="8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1000"/>
                                        <p:tgtEl>
                                          <p:spTgt spid="20"/>
                                        </p:tgtEl>
                                      </p:cBhvr>
                                    </p:animEffect>
                                    <p:anim calcmode="lin" valueType="num">
                                      <p:cBhvr>
                                        <p:cTn id="92" dur="1000" fill="hold"/>
                                        <p:tgtEl>
                                          <p:spTgt spid="20"/>
                                        </p:tgtEl>
                                        <p:attrNameLst>
                                          <p:attrName>ppt_x</p:attrName>
                                        </p:attrNameLst>
                                      </p:cBhvr>
                                      <p:tavLst>
                                        <p:tav tm="0">
                                          <p:val>
                                            <p:strVal val="#ppt_x"/>
                                          </p:val>
                                        </p:tav>
                                        <p:tav tm="100000">
                                          <p:val>
                                            <p:strVal val="#ppt_x"/>
                                          </p:val>
                                        </p:tav>
                                      </p:tavLst>
                                    </p:anim>
                                    <p:anim calcmode="lin" valueType="num">
                                      <p:cBhvr>
                                        <p:cTn id="9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21"/>
                                        </p:tgtEl>
                                        <p:attrNameLst>
                                          <p:attrName>style.visibility</p:attrName>
                                        </p:attrNameLst>
                                      </p:cBhvr>
                                      <p:to>
                                        <p:strVal val="visible"/>
                                      </p:to>
                                    </p:set>
                                    <p:animEffect transition="in" filter="fade">
                                      <p:cBhvr>
                                        <p:cTn id="98" dur="1000"/>
                                        <p:tgtEl>
                                          <p:spTgt spid="21"/>
                                        </p:tgtEl>
                                      </p:cBhvr>
                                    </p:animEffect>
                                    <p:anim calcmode="lin" valueType="num">
                                      <p:cBhvr>
                                        <p:cTn id="99" dur="1000" fill="hold"/>
                                        <p:tgtEl>
                                          <p:spTgt spid="21"/>
                                        </p:tgtEl>
                                        <p:attrNameLst>
                                          <p:attrName>ppt_x</p:attrName>
                                        </p:attrNameLst>
                                      </p:cBhvr>
                                      <p:tavLst>
                                        <p:tav tm="0">
                                          <p:val>
                                            <p:strVal val="#ppt_x"/>
                                          </p:val>
                                        </p:tav>
                                        <p:tav tm="100000">
                                          <p:val>
                                            <p:strVal val="#ppt_x"/>
                                          </p:val>
                                        </p:tav>
                                      </p:tavLst>
                                    </p:anim>
                                    <p:anim calcmode="lin" valueType="num">
                                      <p:cBhvr>
                                        <p:cTn id="10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fade">
                                      <p:cBhvr>
                                        <p:cTn id="105" dur="1000"/>
                                        <p:tgtEl>
                                          <p:spTgt spid="28"/>
                                        </p:tgtEl>
                                      </p:cBhvr>
                                    </p:animEffect>
                                    <p:anim calcmode="lin" valueType="num">
                                      <p:cBhvr>
                                        <p:cTn id="106" dur="1000" fill="hold"/>
                                        <p:tgtEl>
                                          <p:spTgt spid="28"/>
                                        </p:tgtEl>
                                        <p:attrNameLst>
                                          <p:attrName>ppt_x</p:attrName>
                                        </p:attrNameLst>
                                      </p:cBhvr>
                                      <p:tavLst>
                                        <p:tav tm="0">
                                          <p:val>
                                            <p:strVal val="#ppt_x"/>
                                          </p:val>
                                        </p:tav>
                                        <p:tav tm="100000">
                                          <p:val>
                                            <p:strVal val="#ppt_x"/>
                                          </p:val>
                                        </p:tav>
                                      </p:tavLst>
                                    </p:anim>
                                    <p:anim calcmode="lin" valueType="num">
                                      <p:cBhvr>
                                        <p:cTn id="10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22"/>
                                        </p:tgtEl>
                                        <p:attrNameLst>
                                          <p:attrName>style.visibility</p:attrName>
                                        </p:attrNameLst>
                                      </p:cBhvr>
                                      <p:to>
                                        <p:strVal val="visible"/>
                                      </p:to>
                                    </p:set>
                                    <p:animEffect transition="in" filter="fade">
                                      <p:cBhvr>
                                        <p:cTn id="112" dur="1000"/>
                                        <p:tgtEl>
                                          <p:spTgt spid="22"/>
                                        </p:tgtEl>
                                      </p:cBhvr>
                                    </p:animEffect>
                                    <p:anim calcmode="lin" valueType="num">
                                      <p:cBhvr>
                                        <p:cTn id="113" dur="1000" fill="hold"/>
                                        <p:tgtEl>
                                          <p:spTgt spid="22"/>
                                        </p:tgtEl>
                                        <p:attrNameLst>
                                          <p:attrName>ppt_x</p:attrName>
                                        </p:attrNameLst>
                                      </p:cBhvr>
                                      <p:tavLst>
                                        <p:tav tm="0">
                                          <p:val>
                                            <p:strVal val="#ppt_x"/>
                                          </p:val>
                                        </p:tav>
                                        <p:tav tm="100000">
                                          <p:val>
                                            <p:strVal val="#ppt_x"/>
                                          </p:val>
                                        </p:tav>
                                      </p:tavLst>
                                    </p:anim>
                                    <p:anim calcmode="lin" valueType="num">
                                      <p:cBhvr>
                                        <p:cTn id="1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24"/>
                                        </p:tgtEl>
                                        <p:attrNameLst>
                                          <p:attrName>style.visibility</p:attrName>
                                        </p:attrNameLst>
                                      </p:cBhvr>
                                      <p:to>
                                        <p:strVal val="visible"/>
                                      </p:to>
                                    </p:set>
                                    <p:animEffect transition="in" filter="fade">
                                      <p:cBhvr>
                                        <p:cTn id="119" dur="1000"/>
                                        <p:tgtEl>
                                          <p:spTgt spid="24"/>
                                        </p:tgtEl>
                                      </p:cBhvr>
                                    </p:animEffect>
                                    <p:anim calcmode="lin" valueType="num">
                                      <p:cBhvr>
                                        <p:cTn id="120" dur="1000" fill="hold"/>
                                        <p:tgtEl>
                                          <p:spTgt spid="24"/>
                                        </p:tgtEl>
                                        <p:attrNameLst>
                                          <p:attrName>ppt_x</p:attrName>
                                        </p:attrNameLst>
                                      </p:cBhvr>
                                      <p:tavLst>
                                        <p:tav tm="0">
                                          <p:val>
                                            <p:strVal val="#ppt_x"/>
                                          </p:val>
                                        </p:tav>
                                        <p:tav tm="100000">
                                          <p:val>
                                            <p:strVal val="#ppt_x"/>
                                          </p:val>
                                        </p:tav>
                                      </p:tavLst>
                                    </p:anim>
                                    <p:anim calcmode="lin" valueType="num">
                                      <p:cBhvr>
                                        <p:cTn id="12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nodeType="clickEffect">
                                  <p:stCondLst>
                                    <p:cond delay="0"/>
                                  </p:stCondLst>
                                  <p:childTnLst>
                                    <p:set>
                                      <p:cBhvr>
                                        <p:cTn id="125" dur="1" fill="hold">
                                          <p:stCondLst>
                                            <p:cond delay="0"/>
                                          </p:stCondLst>
                                        </p:cTn>
                                        <p:tgtEl>
                                          <p:spTgt spid="26"/>
                                        </p:tgtEl>
                                        <p:attrNameLst>
                                          <p:attrName>style.visibility</p:attrName>
                                        </p:attrNameLst>
                                      </p:cBhvr>
                                      <p:to>
                                        <p:strVal val="visible"/>
                                      </p:to>
                                    </p:set>
                                    <p:animEffect transition="in" filter="fade">
                                      <p:cBhvr>
                                        <p:cTn id="126" dur="1000"/>
                                        <p:tgtEl>
                                          <p:spTgt spid="26"/>
                                        </p:tgtEl>
                                      </p:cBhvr>
                                    </p:animEffect>
                                    <p:anim calcmode="lin" valueType="num">
                                      <p:cBhvr>
                                        <p:cTn id="127" dur="1000" fill="hold"/>
                                        <p:tgtEl>
                                          <p:spTgt spid="26"/>
                                        </p:tgtEl>
                                        <p:attrNameLst>
                                          <p:attrName>ppt_x</p:attrName>
                                        </p:attrNameLst>
                                      </p:cBhvr>
                                      <p:tavLst>
                                        <p:tav tm="0">
                                          <p:val>
                                            <p:strVal val="#ppt_x"/>
                                          </p:val>
                                        </p:tav>
                                        <p:tav tm="100000">
                                          <p:val>
                                            <p:strVal val="#ppt_x"/>
                                          </p:val>
                                        </p:tav>
                                      </p:tavLst>
                                    </p:anim>
                                    <p:anim calcmode="lin" valueType="num">
                                      <p:cBhvr>
                                        <p:cTn id="1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P spid="8" grpId="0" animBg="1"/>
      <p:bldP spid="12" grpId="0" animBg="1"/>
      <p:bldP spid="14" grpId="0" animBg="1"/>
      <p:bldP spid="16" grpId="0" animBg="1"/>
      <p:bldP spid="18" grpId="0" animBg="1"/>
      <p:bldP spid="20" grpId="0" animBg="1"/>
      <p:bldP spid="21" grpId="0" animBg="1"/>
      <p:bldP spid="22"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3C1FDA-CA62-5085-8FDA-F7EEA74D065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90554" y="1860390"/>
            <a:ext cx="3610889" cy="22471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 name="Group 1">
            <a:extLst>
              <a:ext uri="{FF2B5EF4-FFF2-40B4-BE49-F238E27FC236}">
                <a16:creationId xmlns:a16="http://schemas.microsoft.com/office/drawing/2014/main" id="{9105528D-DB98-21E5-D70A-9A774E9766F8}"/>
              </a:ext>
            </a:extLst>
          </p:cNvPr>
          <p:cNvGrpSpPr/>
          <p:nvPr/>
        </p:nvGrpSpPr>
        <p:grpSpPr>
          <a:xfrm>
            <a:off x="2410556" y="4753069"/>
            <a:ext cx="6994188" cy="1484970"/>
            <a:chOff x="5911127" y="2601885"/>
            <a:chExt cx="5061673" cy="2419003"/>
          </a:xfrm>
          <a:noFill/>
        </p:grpSpPr>
        <p:sp>
          <p:nvSpPr>
            <p:cNvPr id="3" name="Frame 2">
              <a:extLst>
                <a:ext uri="{FF2B5EF4-FFF2-40B4-BE49-F238E27FC236}">
                  <a16:creationId xmlns:a16="http://schemas.microsoft.com/office/drawing/2014/main" id="{F82E94D3-116A-3B10-24CE-B7858F42A584}"/>
                </a:ext>
              </a:extLst>
            </p:cNvPr>
            <p:cNvSpPr/>
            <p:nvPr/>
          </p:nvSpPr>
          <p:spPr>
            <a:xfrm>
              <a:off x="5911127" y="2601885"/>
              <a:ext cx="5061673" cy="2419003"/>
            </a:xfrm>
            <a:prstGeom prst="frame">
              <a:avLst>
                <a:gd name="adj1" fmla="val 4001"/>
              </a:avLst>
            </a:prstGeom>
            <a:grpFill/>
            <a:ln>
              <a:solidFill>
                <a:srgbClr val="FFFF00"/>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000" dirty="0">
                <a:solidFill>
                  <a:srgbClr val="7030A0"/>
                </a:solidFill>
                <a:latin typeface="SutonnyMJ" pitchFamily="2" charset="0"/>
                <a:cs typeface="SutonnyMJ" pitchFamily="2" charset="0"/>
              </a:endParaRPr>
            </a:p>
          </p:txBody>
        </p:sp>
        <p:sp>
          <p:nvSpPr>
            <p:cNvPr id="7" name="TextBox 6">
              <a:extLst>
                <a:ext uri="{FF2B5EF4-FFF2-40B4-BE49-F238E27FC236}">
                  <a16:creationId xmlns:a16="http://schemas.microsoft.com/office/drawing/2014/main" id="{0D59E6D5-199F-57AE-25F8-ECAB285B90DC}"/>
                </a:ext>
              </a:extLst>
            </p:cNvPr>
            <p:cNvSpPr txBox="1"/>
            <p:nvPr/>
          </p:nvSpPr>
          <p:spPr>
            <a:xfrm>
              <a:off x="6051058" y="2993299"/>
              <a:ext cx="4781810" cy="1654506"/>
            </a:xfrm>
            <a:prstGeom prst="rect">
              <a:avLst/>
            </a:prstGeom>
            <a:solidFill>
              <a:srgbClr val="7030A0"/>
            </a:solidFill>
            <a:ln>
              <a:solidFill>
                <a:srgbClr val="FFFF00"/>
              </a:solidFill>
            </a:ln>
          </p:spPr>
          <p:txBody>
            <a:bodyPr wrap="square">
              <a:spAutoFit/>
            </a:bodyPr>
            <a:lstStyle/>
            <a:p>
              <a:pPr lvl="0" algn="just" eaLnBrk="0" fontAlgn="base" hangingPunct="0">
                <a:lnSpc>
                  <a:spcPct val="100000"/>
                </a:lnSpc>
                <a:spcBef>
                  <a:spcPct val="0"/>
                </a:spcBef>
                <a:spcAft>
                  <a:spcPct val="0"/>
                </a:spcAft>
                <a:buSzTx/>
              </a:pPr>
              <a:r>
                <a:rPr lang="as-IN" sz="2000" dirty="0">
                  <a:latin typeface="NikoshBAN" panose="02000000000000000000" pitchFamily="2" charset="0"/>
                  <a:cs typeface="NikoshBAN" panose="02000000000000000000" pitchFamily="2" charset="0"/>
                </a:rPr>
                <a:t>আজকাল কি পোড়ামাটির এই শিল্পচর্চা হয় না মামার কাছে জানতে চাইলাম আমরা মামা বললেন হয় তবে আগের মতো আর তেমন দেখা যায় না আমাদের দেশের ঐতিহ্যবাহী এই শিল্পকে বাঁচিয়ে রাখা উচিত</a:t>
              </a:r>
              <a:endParaRPr lang="en-US" altLang="en-US" sz="2000" dirty="0">
                <a:solidFill>
                  <a:schemeClr val="tx1"/>
                </a:solidFill>
                <a:highlight>
                  <a:srgbClr val="008080"/>
                </a:highlight>
                <a:latin typeface="NikoshBAN" panose="02000000000000000000" pitchFamily="2" charset="0"/>
                <a:cs typeface="NikoshBAN" panose="02000000000000000000" pitchFamily="2" charset="0"/>
              </a:endParaRPr>
            </a:p>
          </p:txBody>
        </p:sp>
      </p:grpSp>
      <p:sp>
        <p:nvSpPr>
          <p:cNvPr id="11" name="Title 1">
            <a:extLst>
              <a:ext uri="{FF2B5EF4-FFF2-40B4-BE49-F238E27FC236}">
                <a16:creationId xmlns:a16="http://schemas.microsoft.com/office/drawing/2014/main" id="{52E16824-80E9-4CDA-D513-9E66F1F3870C}"/>
              </a:ext>
            </a:extLst>
          </p:cNvPr>
          <p:cNvSpPr>
            <a:spLocks noGrp="1"/>
          </p:cNvSpPr>
          <p:nvPr/>
        </p:nvSpPr>
        <p:spPr>
          <a:xfrm>
            <a:off x="4787505" y="457200"/>
            <a:ext cx="2616989" cy="8667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800" b="1" dirty="0">
              <a:solidFill>
                <a:schemeClr val="accent4">
                  <a:lumMod val="75000"/>
                </a:schemeClr>
              </a:solidFill>
              <a:latin typeface="Nikosh" panose="02000000000000000000" pitchFamily="2" charset="0"/>
              <a:cs typeface="Nikosh" panose="02000000000000000000" pitchFamily="2" charset="0"/>
            </a:endParaRPr>
          </a:p>
          <a:p>
            <a:pPr algn="ctr"/>
            <a:r>
              <a:rPr lang="en-US" b="1" dirty="0" err="1">
                <a:solidFill>
                  <a:srgbClr val="FF0000"/>
                </a:solidFill>
                <a:latin typeface="Nikosh" panose="02000000000000000000" pitchFamily="2" charset="0"/>
                <a:cs typeface="Nikosh" panose="02000000000000000000" pitchFamily="2" charset="0"/>
              </a:rPr>
              <a:t>বাড়ির</a:t>
            </a:r>
            <a:r>
              <a:rPr lang="en-US" b="1" dirty="0">
                <a:solidFill>
                  <a:srgbClr val="FF0000"/>
                </a:solidFill>
                <a:latin typeface="Nikosh" panose="02000000000000000000" pitchFamily="2" charset="0"/>
                <a:cs typeface="Nikosh" panose="02000000000000000000" pitchFamily="2" charset="0"/>
              </a:rPr>
              <a:t> </a:t>
            </a:r>
            <a:r>
              <a:rPr lang="en-US" b="1" dirty="0" err="1">
                <a:solidFill>
                  <a:srgbClr val="FF0000"/>
                </a:solidFill>
                <a:latin typeface="Nikosh" panose="02000000000000000000" pitchFamily="2" charset="0"/>
                <a:cs typeface="Nikosh" panose="02000000000000000000" pitchFamily="2" charset="0"/>
              </a:rPr>
              <a:t>কাজ</a:t>
            </a:r>
            <a:endParaRPr lang="en-US" b="1" dirty="0">
              <a:solidFill>
                <a:srgbClr val="FF0000"/>
              </a:solidFill>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3482024928"/>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7E499B-014D-C019-EFB5-30B6C8FC0DF4}"/>
              </a:ext>
            </a:extLst>
          </p:cNvPr>
          <p:cNvPicPr>
            <a:picLocks noChangeAspect="1"/>
          </p:cNvPicPr>
          <p:nvPr/>
        </p:nvPicPr>
        <p:blipFill>
          <a:blip r:embed="rId2">
            <a:extLst>
              <a:ext uri="{28A0092B-C50C-407E-A947-70E740481C1C}">
                <a14:useLocalDpi xmlns:a14="http://schemas.microsoft.com/office/drawing/2010/main" val="0"/>
              </a:ext>
            </a:extLst>
          </a:blip>
          <a:srcRect t="5434" b="5434"/>
          <a:stretch/>
        </p:blipFill>
        <p:spPr>
          <a:xfrm>
            <a:off x="839894" y="789336"/>
            <a:ext cx="10512212" cy="53524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92859545"/>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Circuit</Template>
  <TotalTime>901</TotalTime>
  <Words>1052</Words>
  <Application>Microsoft Office PowerPoint</Application>
  <PresentationFormat>Widescreen</PresentationFormat>
  <Paragraphs>96</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Aptos</vt:lpstr>
      <vt:lpstr>Arial</vt:lpstr>
      <vt:lpstr>Nikosh</vt:lpstr>
      <vt:lpstr>NikoshBAN</vt:lpstr>
      <vt:lpstr>SutonnyMJ</vt:lpstr>
      <vt:lpstr>Times New Roman</vt:lpstr>
      <vt:lpstr>Tw Cen MT</vt:lpstr>
      <vt:lpstr>Wingdings</vt:lpstr>
      <vt:lpstr>Circuit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Gunohar Sadek Mollik</dc:creator>
  <cp:lastModifiedBy>Gunohar Sadek Mollik</cp:lastModifiedBy>
  <cp:revision>843</cp:revision>
  <dcterms:created xsi:type="dcterms:W3CDTF">2026-09-21T01:20:31Z</dcterms:created>
  <dcterms:modified xsi:type="dcterms:W3CDTF">2026-10-26T12:56:23Z</dcterms:modified>
</cp:coreProperties>
</file>