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5034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বাইনারিতে শুধু ০ আর ১। ১ + ১ = ২, কিন্তু বাইনারিতে ২ লেখা হয় ১০। তাই যোগফল ০ লিখে ১ হাতে রাখি।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ডান দিকের ঘর থেকে শুরু করুন। প্রতিবার ১ + ১ হলে ০ লিখে ১ হাতে রাখুন। শেষে দশমিকে ৫ + ৩ = ৮ দিয়ে মিলিয়ে দেখান।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ঘর ৪-এ ১ + ১ + হাতের ১ = ১১, তাই ১ লিখে আবার ১ হাতে রাখি। দশমিকে ১৩ + ১১ = ২৪ দিয়ে মিলিয়ে দেখান।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উত্তর: দল ক: 110 + 011 = 1001 (৬ + ৩ = ৯)। দল খ: 1010 + 0111 = 10001 (১০ + ৭ = ১৭)। দল গ: 1111 + 0001 = 10000 (১৫ + ১ = ১৬)।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উত্তর: ১) 10; ২) 111 (৫ + ২ = ৭); ৩) 10100 (১৩ + ৭ = ২০)।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উত্তর: ১) 10; ২) 11; ৩) ডান দিক থেকে; ৪) 1111 (৯ + ৬ = ১৫); ৫) 1000 (৭ + ১ = ৮)।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2400" y="812800"/>
            <a:ext cx="2563713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422400" y="1584920"/>
            <a:ext cx="9956800" cy="446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B211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2400" y="812800"/>
            <a:ext cx="2563713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422400" y="1584920"/>
            <a:ext cx="9956800" cy="446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B211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355600"/>
            <a:ext cx="5886450" cy="36062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kern="0" spc="900" dirty="0">
                <a:solidFill>
                  <a:srgbClr val="EFE0BF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1 0 1 1 0 0 1 0 1 1 0 1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09600" y="5905500"/>
            <a:ext cx="5886450" cy="36062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b="1" kern="0" spc="900" dirty="0">
                <a:solidFill>
                  <a:srgbClr val="EFE0BF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0 1 1 0 1 0 0 1 1 0 1 0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6604000" y="0"/>
            <a:ext cx="5588000" cy="6858000"/>
          </a:xfrm>
          <a:prstGeom prst="rect">
            <a:avLst/>
          </a:prstGeom>
          <a:solidFill>
            <a:srgbClr val="FBE9C9"/>
          </a:solidFill>
          <a:ln/>
        </p:spPr>
      </p:sp>
      <p:sp>
        <p:nvSpPr>
          <p:cNvPr id="5" name="Shape 3"/>
          <p:cNvSpPr/>
          <p:nvPr/>
        </p:nvSpPr>
        <p:spPr>
          <a:xfrm rot="21360000">
            <a:off x="6858001" y="749300"/>
            <a:ext cx="3810000" cy="2540000"/>
          </a:xfrm>
          <a:prstGeom prst="roundRect">
            <a:avLst>
              <a:gd name="adj" fmla="val 7000"/>
            </a:avLst>
          </a:prstGeom>
          <a:solidFill>
            <a:srgbClr val="2B2118"/>
          </a:solidFill>
          <a:ln/>
          <a:effectLst>
            <a:outerShdw blurRad="317500" dist="139700" dir="5400000" algn="bl" rotWithShape="0">
              <a:srgbClr val="2B2118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 rot="21360000">
            <a:off x="7099563" y="976756"/>
            <a:ext cx="3296412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B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যোগ ( + 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 rot="21360000">
            <a:off x="7034348" y="1306236"/>
            <a:ext cx="3296412" cy="5016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1 0 1 1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 rot="21360000">
            <a:off x="7072885" y="1857340"/>
            <a:ext cx="3296412" cy="5016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r>
              <a:rPr lang="en-US" sz="30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 0 1 1 0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 rot="21360000">
            <a:off x="7190928" y="2405668"/>
            <a:ext cx="3200400" cy="31750"/>
          </a:xfrm>
          <a:prstGeom prst="roundRect">
            <a:avLst>
              <a:gd name="adj" fmla="val 50000"/>
            </a:avLst>
          </a:prstGeom>
          <a:solidFill>
            <a:srgbClr val="F3B33D"/>
          </a:solidFill>
          <a:ln/>
        </p:spPr>
      </p:sp>
      <p:sp>
        <p:nvSpPr>
          <p:cNvPr id="10" name="Text 8"/>
          <p:cNvSpPr/>
          <p:nvPr/>
        </p:nvSpPr>
        <p:spPr>
          <a:xfrm rot="21360000">
            <a:off x="7118953" y="2516131"/>
            <a:ext cx="3296412" cy="5016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1 0 0 0 1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 rot="180000">
            <a:off x="7572375" y="3444875"/>
            <a:ext cx="3778250" cy="2508250"/>
          </a:xfrm>
          <a:prstGeom prst="roundRect">
            <a:avLst>
              <a:gd name="adj" fmla="val 6456"/>
            </a:avLst>
          </a:prstGeom>
          <a:solidFill>
            <a:srgbClr val="FFFDF7"/>
          </a:solidFill>
          <a:ln w="31750">
            <a:solidFill>
              <a:srgbClr val="E4572E"/>
            </a:solidFill>
            <a:prstDash val="solid"/>
          </a:ln>
          <a:effectLst>
            <a:outerShdw blurRad="317500" dist="139700" dir="5400000" algn="bl" rotWithShape="0">
              <a:srgbClr val="2B2118">
                <a:alpha val="2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 rot="180000">
            <a:off x="7935618" y="3690900"/>
            <a:ext cx="3237548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যোগ ( + )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 rot="180000">
            <a:off x="7818518" y="4009215"/>
            <a:ext cx="3237548" cy="5016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1 0 0 1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 rot="180000">
            <a:off x="7789605" y="4560908"/>
            <a:ext cx="3237548" cy="5016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E457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r>
              <a:rPr lang="en-US" sz="30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 0 1 0 1</a:t>
            </a:r>
            <a:endParaRPr lang="en-US" sz="3000" dirty="0"/>
          </a:p>
        </p:txBody>
      </p:sp>
      <p:sp>
        <p:nvSpPr>
          <p:cNvPr id="15" name="Shape 13"/>
          <p:cNvSpPr/>
          <p:nvPr/>
        </p:nvSpPr>
        <p:spPr>
          <a:xfrm rot="180000">
            <a:off x="7867221" y="5115390"/>
            <a:ext cx="3143250" cy="31750"/>
          </a:xfrm>
          <a:prstGeom prst="roundRect">
            <a:avLst>
              <a:gd name="adj" fmla="val 50000"/>
            </a:avLst>
          </a:prstGeom>
          <a:solidFill>
            <a:srgbClr val="E4572E"/>
          </a:solidFill>
          <a:ln/>
        </p:spPr>
      </p:sp>
      <p:sp>
        <p:nvSpPr>
          <p:cNvPr id="16" name="Text 14"/>
          <p:cNvSpPr/>
          <p:nvPr/>
        </p:nvSpPr>
        <p:spPr>
          <a:xfrm rot="180000">
            <a:off x="7755042" y="5220403"/>
            <a:ext cx="3237548" cy="5016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C4401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1 1 1 0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812800" y="1746316"/>
            <a:ext cx="536321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kern="0" spc="400" dirty="0">
                <a:solidFill>
                  <a:srgbClr val="C4401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 1 · 1 0 · 1 1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12800" y="2231430"/>
            <a:ext cx="5624830" cy="817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240"/>
              </a:lnSpc>
              <a:buNone/>
            </a:pPr>
            <a:r>
              <a:rPr lang="en-US" sz="52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আজকের ক্লাসে</a:t>
            </a:r>
            <a:endParaRPr lang="en-US" sz="5200" dirty="0"/>
          </a:p>
        </p:txBody>
      </p:sp>
      <p:sp>
        <p:nvSpPr>
          <p:cNvPr id="19" name="Text 17"/>
          <p:cNvSpPr/>
          <p:nvPr/>
        </p:nvSpPr>
        <p:spPr>
          <a:xfrm>
            <a:off x="812800" y="3049257"/>
            <a:ext cx="5624830" cy="1427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1040"/>
              </a:lnSpc>
              <a:buNone/>
            </a:pPr>
            <a:r>
              <a:rPr lang="en-US" sz="9200" b="1" dirty="0">
                <a:gradFill rotWithShape="1">
                  <a:gsLst>
                    <a:gs pos="0">
                      <a:srgbClr val="C4401C"/>
                    </a:gs>
                    <a:gs pos="100000">
                      <a:srgbClr val="D98A00"/>
                    </a:gs>
                  </a:gsLst>
                  <a:lin ang="0" scaled="0"/>
                </a:gradFill>
                <a:latin typeface="Arial" pitchFamily="34" charset="0"/>
                <a:ea typeface="Arial" pitchFamily="34" charset="-122"/>
                <a:cs typeface="Arial" pitchFamily="34" charset="-120"/>
              </a:rPr>
              <a:t>স্বাগতম</a:t>
            </a:r>
            <a:endParaRPr lang="en-US" sz="9200" dirty="0"/>
          </a:p>
        </p:txBody>
      </p:sp>
      <p:sp>
        <p:nvSpPr>
          <p:cNvPr id="20" name="Text 18"/>
          <p:cNvSpPr/>
          <p:nvPr/>
        </p:nvSpPr>
        <p:spPr>
          <a:xfrm>
            <a:off x="812800" y="4705284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88900" y="0"/>
                </a:moveTo>
                <a:lnTo>
                  <a:pt x="317500" y="0"/>
                </a:lnTo>
                <a:arcTo wR="88900" hR="88900" stAng="16200000" swAng="5400000"/>
                <a:lnTo>
                  <a:pt x="406400" y="317500"/>
                </a:lnTo>
                <a:arcTo wR="88900" hR="88900" stAng="0" swAng="5400000"/>
                <a:lnTo>
                  <a:pt x="88900" y="4064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295400" y="4705284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88900" y="0"/>
                </a:moveTo>
                <a:lnTo>
                  <a:pt x="317500" y="0"/>
                </a:lnTo>
                <a:arcTo wR="88900" hR="88900" stAng="16200000" swAng="5400000"/>
                <a:lnTo>
                  <a:pt x="406400" y="317500"/>
                </a:lnTo>
                <a:arcTo wR="88900" hR="88900" stAng="0" swAng="5400000"/>
                <a:lnTo>
                  <a:pt x="88900" y="4064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F3B33D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778000" y="4705284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88900" y="0"/>
                </a:moveTo>
                <a:lnTo>
                  <a:pt x="317500" y="0"/>
                </a:lnTo>
                <a:arcTo wR="88900" hR="88900" stAng="16200000" swAng="5400000"/>
                <a:lnTo>
                  <a:pt x="406400" y="317500"/>
                </a:lnTo>
                <a:arcTo wR="88900" hR="88900" stAng="0" swAng="5400000"/>
                <a:lnTo>
                  <a:pt x="88900" y="4064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2260600" y="4705284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88900" y="0"/>
                </a:moveTo>
                <a:lnTo>
                  <a:pt x="317500" y="0"/>
                </a:lnTo>
                <a:arcTo wR="88900" hR="88900" stAng="16200000" swAng="5400000"/>
                <a:lnTo>
                  <a:pt x="406400" y="317500"/>
                </a:lnTo>
                <a:arcTo wR="88900" hR="88900" stAng="0" swAng="5400000"/>
                <a:lnTo>
                  <a:pt x="88900" y="406400"/>
                </a:lnTo>
                <a:arcTo wR="88900" hR="88900" stAng="5400000" swAng="5400000"/>
                <a:lnTo>
                  <a:pt x="0" y="88900"/>
                </a:lnTo>
                <a:arcTo wR="88900" hR="889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204"/>
              </a:lnSpc>
              <a:buNone/>
            </a:pPr>
            <a:r>
              <a:rPr lang="en-US" sz="18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F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782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01600" y="0"/>
                </a:moveTo>
                <a:lnTo>
                  <a:pt x="355600" y="0"/>
                </a:lnTo>
                <a:arcTo wR="101600" hR="101600" stAng="16200000" swAng="5400000"/>
                <a:lnTo>
                  <a:pt x="457200" y="355600"/>
                </a:lnTo>
                <a:arcTo wR="101600" hR="101600" stAng="0" swAng="5400000"/>
                <a:lnTo>
                  <a:pt x="101600" y="4572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8"/>
              </a:lnSpc>
              <a:buNone/>
            </a:pPr>
            <a:r>
              <a:rPr lang="en-US" sz="22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endParaRPr lang="en-US" sz="2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22400" y="812800"/>
            <a:ext cx="2158127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শিখনফল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534120"/>
            <a:ext cx="10883392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এই পাঠ শেষে শিক্ষার্থীরা—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12800" y="2289770"/>
            <a:ext cx="10566400" cy="990600"/>
          </a:xfrm>
          <a:prstGeom prst="roundRect">
            <a:avLst>
              <a:gd name="adj" fmla="val 12821"/>
            </a:avLst>
          </a:prstGeom>
          <a:solidFill>
            <a:srgbClr val="FFFDF7"/>
          </a:solidFill>
          <a:ln/>
          <a:effectLst>
            <a:outerShdw blurRad="152400" dist="50800" dir="5400000" algn="bl" rotWithShape="0">
              <a:srgbClr val="2B2118">
                <a:alpha val="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092200" y="248027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27000" y="0"/>
                </a:moveTo>
                <a:lnTo>
                  <a:pt x="482600" y="0"/>
                </a:lnTo>
                <a:arcTo wR="127000" hR="127000" stAng="16200000" swAng="5400000"/>
                <a:lnTo>
                  <a:pt x="609600" y="482600"/>
                </a:lnTo>
                <a:arcTo wR="127000" hR="127000" stAng="0" swAng="5400000"/>
                <a:lnTo>
                  <a:pt x="127000" y="609600"/>
                </a:lnTo>
                <a:arcTo wR="127000" hR="127000" stAng="5400000" swAng="5400000"/>
                <a:lnTo>
                  <a:pt x="0" y="127000"/>
                </a:lnTo>
                <a:arcTo wR="127000" hR="1270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20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930400" y="2607270"/>
            <a:ext cx="599471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বাইনারি যোগের নিয়মগুলো বলতে পারবে।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812800" y="3470870"/>
            <a:ext cx="10566400" cy="990600"/>
          </a:xfrm>
          <a:prstGeom prst="roundRect">
            <a:avLst>
              <a:gd name="adj" fmla="val 12821"/>
            </a:avLst>
          </a:prstGeom>
          <a:solidFill>
            <a:srgbClr val="FFFDF7"/>
          </a:solidFill>
          <a:ln/>
          <a:effectLst>
            <a:outerShdw blurRad="152400" dist="50800" dir="5400000" algn="bl" rotWithShape="0">
              <a:srgbClr val="2B2118">
                <a:alpha val="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1092200" y="366137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27000" y="0"/>
                </a:moveTo>
                <a:lnTo>
                  <a:pt x="482600" y="0"/>
                </a:lnTo>
                <a:arcTo wR="127000" hR="127000" stAng="16200000" swAng="5400000"/>
                <a:lnTo>
                  <a:pt x="609600" y="482600"/>
                </a:lnTo>
                <a:arcTo wR="127000" hR="127000" stAng="0" swAng="5400000"/>
                <a:lnTo>
                  <a:pt x="127000" y="609600"/>
                </a:lnTo>
                <a:arcTo wR="127000" hR="127000" stAng="5400000" swAng="5400000"/>
                <a:lnTo>
                  <a:pt x="0" y="127000"/>
                </a:lnTo>
                <a:arcTo wR="127000" hR="127000" stAng="10800000" swAng="5400000"/>
                <a:close/>
              </a:path>
            </a:pathLst>
          </a:custGeom>
          <a:solidFill>
            <a:srgbClr val="F3B33D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20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10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930400" y="3788370"/>
            <a:ext cx="881824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ক্যারি (হাতে থাকা ১) ব্যবহার করে বাইনারি যোগ করতে পারবে।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812800" y="4651970"/>
            <a:ext cx="10566400" cy="990600"/>
          </a:xfrm>
          <a:prstGeom prst="roundRect">
            <a:avLst>
              <a:gd name="adj" fmla="val 12821"/>
            </a:avLst>
          </a:prstGeom>
          <a:solidFill>
            <a:srgbClr val="FFFDF7"/>
          </a:solidFill>
          <a:ln/>
          <a:effectLst>
            <a:outerShdw blurRad="152400" dist="50800" dir="5400000" algn="bl" rotWithShape="0">
              <a:srgbClr val="2B2118">
                <a:alpha val="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1092200" y="484247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127000" y="0"/>
                </a:moveTo>
                <a:lnTo>
                  <a:pt x="482600" y="0"/>
                </a:lnTo>
                <a:arcTo wR="127000" hR="127000" stAng="16200000" swAng="5400000"/>
                <a:lnTo>
                  <a:pt x="609600" y="482600"/>
                </a:lnTo>
                <a:arcTo wR="127000" hR="127000" stAng="0" swAng="5400000"/>
                <a:lnTo>
                  <a:pt x="127000" y="609600"/>
                </a:lnTo>
                <a:arcTo wR="127000" hR="127000" stAng="5400000" swAng="5400000"/>
                <a:lnTo>
                  <a:pt x="0" y="127000"/>
                </a:lnTo>
                <a:arcTo wR="127000" hR="1270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800"/>
              </a:lnSpc>
              <a:buNone/>
            </a:pPr>
            <a:r>
              <a:rPr lang="en-US" sz="20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11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930400" y="4969470"/>
            <a:ext cx="673290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যোগফল দশমিকে মিলিয়ে যাচাই করতে পারবে।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812800" y="5740400"/>
            <a:ext cx="10566400" cy="19050"/>
          </a:xfrm>
          <a:prstGeom prst="rect">
            <a:avLst/>
          </a:prstGeom>
          <a:solidFill>
            <a:srgbClr val="EAD8B4"/>
          </a:solidFill>
          <a:ln/>
        </p:spPr>
      </p:sp>
      <p:sp>
        <p:nvSpPr>
          <p:cNvPr id="15" name="Text 13"/>
          <p:cNvSpPr/>
          <p:nvPr/>
        </p:nvSpPr>
        <p:spPr>
          <a:xfrm>
            <a:off x="812800" y="6253494"/>
            <a:ext cx="10883392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বাইনারি যোগ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782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01600" y="0"/>
                </a:moveTo>
                <a:lnTo>
                  <a:pt x="355600" y="0"/>
                </a:lnTo>
                <a:arcTo wR="101600" hR="101600" stAng="16200000" swAng="5400000"/>
                <a:lnTo>
                  <a:pt x="457200" y="355600"/>
                </a:lnTo>
                <a:arcTo wR="101600" hR="101600" stAng="0" swAng="5400000"/>
                <a:lnTo>
                  <a:pt x="101600" y="4572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8"/>
              </a:lnSpc>
              <a:buNone/>
            </a:pPr>
            <a:r>
              <a:rPr lang="en-US" sz="22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endParaRPr lang="en-US" sz="2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22400" y="812800"/>
            <a:ext cx="3637359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শিক্ষক পরিচিতি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910028"/>
            <a:ext cx="3048000" cy="3556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E4572E"/>
              </a:gs>
              <a:gs pos="100000">
                <a:srgbClr val="F3B33D"/>
              </a:gs>
            </a:gsLst>
            <a:lin ang="2700000" scaled="0"/>
          </a:gradFill>
          <a:ln/>
          <a:effectLst>
            <a:outerShdw blurRad="279400" dist="114300" dir="5400000" algn="bl" rotWithShape="0">
              <a:srgbClr val="2B2118">
                <a:alpha val="2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01700" y="1998928"/>
            <a:ext cx="2870200" cy="3378200"/>
          </a:xfrm>
          <a:prstGeom prst="roundRect">
            <a:avLst>
              <a:gd name="adj" fmla="val 50000"/>
            </a:avLst>
          </a:prstGeom>
          <a:solidFill>
            <a:srgbClr val="FFFDF7"/>
          </a:solidFill>
          <a:ln/>
        </p:spPr>
      </p:sp>
      <p:pic>
        <p:nvPicPr>
          <p:cNvPr id="6" name="Image 0" descr="শিক্ষকের ছবি: মোছাঃ তাছলিমা জাহান লাকী"/>
          <p:cNvPicPr>
            <a:picLocks noChangeAspect="1"/>
          </p:cNvPicPr>
          <p:nvPr/>
        </p:nvPicPr>
        <p:blipFill>
          <a:blip r:embed="rId3"/>
          <a:srcRect l="179" r="179"/>
          <a:stretch/>
        </p:blipFill>
        <p:spPr>
          <a:xfrm>
            <a:off x="965200" y="2062428"/>
            <a:ext cx="2743200" cy="3251200"/>
          </a:xfrm>
          <a:prstGeom prst="roundRect">
            <a:avLst>
              <a:gd name="adj" fmla="val 50000"/>
            </a:avLst>
          </a:prstGeom>
        </p:spPr>
      </p:pic>
      <p:sp>
        <p:nvSpPr>
          <p:cNvPr id="7" name="Shape 4"/>
          <p:cNvSpPr/>
          <p:nvPr/>
        </p:nvSpPr>
        <p:spPr>
          <a:xfrm>
            <a:off x="4470400" y="2536825"/>
            <a:ext cx="558800" cy="558800"/>
          </a:xfrm>
          <a:prstGeom prst="roundRect">
            <a:avLst>
              <a:gd name="adj" fmla="val 22727"/>
            </a:avLst>
          </a:prstGeom>
          <a:solidFill>
            <a:srgbClr val="2B2118"/>
          </a:solidFill>
          <a:ln/>
        </p:spPr>
      </p:sp>
      <p:pic>
        <p:nvPicPr>
          <p:cNvPr id="8" name="Image 1" descr="User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97400" y="2663825"/>
            <a:ext cx="304800" cy="3048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207000" y="2520024"/>
            <a:ext cx="6357366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নাম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5207000" y="2747302"/>
            <a:ext cx="6357366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75"/>
              </a:lnSpc>
              <a:buNone/>
            </a:pPr>
            <a:r>
              <a:rPr lang="en-US" sz="23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মোছাঃ তাছলিমা জাহান লাকী</a:t>
            </a:r>
            <a:endParaRPr lang="en-US" sz="2300" dirty="0"/>
          </a:p>
        </p:txBody>
      </p:sp>
      <p:sp>
        <p:nvSpPr>
          <p:cNvPr id="11" name="Shape 7"/>
          <p:cNvSpPr/>
          <p:nvPr/>
        </p:nvSpPr>
        <p:spPr>
          <a:xfrm>
            <a:off x="4470400" y="3408628"/>
            <a:ext cx="558800" cy="558800"/>
          </a:xfrm>
          <a:prstGeom prst="roundRect">
            <a:avLst>
              <a:gd name="adj" fmla="val 22727"/>
            </a:avLst>
          </a:prstGeom>
          <a:solidFill>
            <a:srgbClr val="F3B33D"/>
          </a:solidFill>
          <a:ln/>
        </p:spPr>
      </p:sp>
      <p:pic>
        <p:nvPicPr>
          <p:cNvPr id="12" name="Image 2" descr="Book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97400" y="3535628"/>
            <a:ext cx="304800" cy="3048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207000" y="3391827"/>
            <a:ext cx="6357366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বিষয়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5207000" y="3619103"/>
            <a:ext cx="6357366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75"/>
              </a:lnSpc>
              <a:buNone/>
            </a:pPr>
            <a:r>
              <a:rPr lang="en-US" sz="23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</a:t>
            </a:r>
            <a:endParaRPr lang="en-US" sz="2300" dirty="0"/>
          </a:p>
        </p:txBody>
      </p:sp>
      <p:sp>
        <p:nvSpPr>
          <p:cNvPr id="15" name="Shape 10"/>
          <p:cNvSpPr/>
          <p:nvPr/>
        </p:nvSpPr>
        <p:spPr>
          <a:xfrm>
            <a:off x="4470400" y="4280430"/>
            <a:ext cx="558800" cy="558800"/>
          </a:xfrm>
          <a:prstGeom prst="roundRect">
            <a:avLst>
              <a:gd name="adj" fmla="val 22727"/>
            </a:avLst>
          </a:prstGeom>
          <a:solidFill>
            <a:srgbClr val="E4572E"/>
          </a:solidFill>
          <a:ln/>
        </p:spPr>
      </p:sp>
      <p:pic>
        <p:nvPicPr>
          <p:cNvPr id="16" name="Image 3" descr="Star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597400" y="4407430"/>
            <a:ext cx="304800" cy="3048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207000" y="4263628"/>
            <a:ext cx="6357366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আজকের পাঠের লক্ষ্য</a:t>
            </a:r>
            <a:endParaRPr lang="en-US" sz="1300" dirty="0"/>
          </a:p>
        </p:txBody>
      </p:sp>
      <p:sp>
        <p:nvSpPr>
          <p:cNvPr id="18" name="Text 12"/>
          <p:cNvSpPr/>
          <p:nvPr/>
        </p:nvSpPr>
        <p:spPr>
          <a:xfrm>
            <a:off x="5207000" y="4490906"/>
            <a:ext cx="6357366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75"/>
              </a:lnSpc>
              <a:buNone/>
            </a:pPr>
            <a:r>
              <a:rPr lang="en-US" sz="23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বাইনারি যোগ সম্পর্কে ধারণা লাভ</a:t>
            </a:r>
            <a:endParaRPr lang="en-US" sz="2300" dirty="0"/>
          </a:p>
        </p:txBody>
      </p:sp>
      <p:sp>
        <p:nvSpPr>
          <p:cNvPr id="19" name="Shape 13"/>
          <p:cNvSpPr/>
          <p:nvPr/>
        </p:nvSpPr>
        <p:spPr>
          <a:xfrm>
            <a:off x="812800" y="5740400"/>
            <a:ext cx="10566400" cy="19050"/>
          </a:xfrm>
          <a:prstGeom prst="rect">
            <a:avLst/>
          </a:prstGeom>
          <a:solidFill>
            <a:srgbClr val="EAD8B4"/>
          </a:solidFill>
          <a:ln/>
        </p:spPr>
      </p:sp>
      <p:sp>
        <p:nvSpPr>
          <p:cNvPr id="20" name="Text 14"/>
          <p:cNvSpPr/>
          <p:nvPr/>
        </p:nvSpPr>
        <p:spPr>
          <a:xfrm>
            <a:off x="812800" y="6253494"/>
            <a:ext cx="10883392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বাইনারি যোগ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F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7828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01600" y="0"/>
                </a:moveTo>
                <a:lnTo>
                  <a:pt x="355600" y="0"/>
                </a:lnTo>
                <a:arcTo wR="101600" hR="101600" stAng="16200000" swAng="5400000"/>
                <a:lnTo>
                  <a:pt x="457200" y="355600"/>
                </a:lnTo>
                <a:arcTo wR="101600" hR="101600" stAng="0" swAng="5400000"/>
                <a:lnTo>
                  <a:pt x="101600" y="4572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8"/>
              </a:lnSpc>
              <a:buNone/>
            </a:pPr>
            <a:r>
              <a:rPr lang="en-US" sz="22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endParaRPr lang="en-US" sz="2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22400" y="812800"/>
            <a:ext cx="4989671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বাইনারি যোগের নিয়ম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2239037"/>
            <a:ext cx="2508250" cy="1353807"/>
          </a:xfrm>
          <a:prstGeom prst="roundRect">
            <a:avLst>
              <a:gd name="adj" fmla="val 9381"/>
            </a:avLst>
          </a:prstGeom>
          <a:solidFill>
            <a:srgbClr val="FFFDF7"/>
          </a:solidFill>
          <a:ln/>
          <a:effectLst>
            <a:outerShdw blurRad="152400" dist="50800" dir="5400000" algn="bl" rotWithShape="0">
              <a:srgbClr val="2B2118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12800" y="2239037"/>
            <a:ext cx="2508250" cy="1353807"/>
          </a:xfrm>
          <a:custGeom>
            <a:avLst/>
            <a:gdLst/>
            <a:ahLst/>
            <a:cxnLst/>
            <a:rect l="l" t="t" r="r" b="b"/>
            <a:pathLst>
              <a:path w="2508250" h="1353807">
                <a:moveTo>
                  <a:pt x="0" y="127000"/>
                </a:moveTo>
                <a:lnTo>
                  <a:pt x="0" y="127000"/>
                </a:lnTo>
                <a:arcTo wR="127000" hR="127000" stAng="10800000" swAng="5400000"/>
                <a:lnTo>
                  <a:pt x="2381250" y="0"/>
                </a:lnTo>
                <a:arcTo wR="127000" hR="127000" stAng="16200000" swAng="5400000"/>
                <a:lnTo>
                  <a:pt x="2508250" y="127000"/>
                </a:lnTo>
                <a:arcTo wR="127000" hR="63500" stAng="0" swAng="-5400000"/>
                <a:lnTo>
                  <a:pt x="127000" y="63500"/>
                </a:lnTo>
                <a:arcTo wR="127000" hR="63500" stAng="16200000" swAng="-5400000"/>
                <a:close/>
              </a:path>
            </a:pathLst>
          </a:custGeom>
          <a:solidFill>
            <a:srgbClr val="F3B33D"/>
          </a:solidFill>
          <a:ln/>
        </p:spPr>
      </p:sp>
      <p:sp>
        <p:nvSpPr>
          <p:cNvPr id="6" name="Text 4"/>
          <p:cNvSpPr/>
          <p:nvPr/>
        </p:nvSpPr>
        <p:spPr>
          <a:xfrm>
            <a:off x="1106620" y="2556537"/>
            <a:ext cx="1978229" cy="45210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 + 0 = 0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542977" y="3072144"/>
            <a:ext cx="104782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যোগফল ০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498850" y="2239037"/>
            <a:ext cx="2508250" cy="1353807"/>
          </a:xfrm>
          <a:prstGeom prst="roundRect">
            <a:avLst>
              <a:gd name="adj" fmla="val 9381"/>
            </a:avLst>
          </a:prstGeom>
          <a:solidFill>
            <a:srgbClr val="FFFDF7"/>
          </a:solidFill>
          <a:ln/>
          <a:effectLst>
            <a:outerShdw blurRad="152400" dist="50800" dir="5400000" algn="bl" rotWithShape="0">
              <a:srgbClr val="2B2118">
                <a:alpha val="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498850" y="2239037"/>
            <a:ext cx="2508250" cy="1353807"/>
          </a:xfrm>
          <a:custGeom>
            <a:avLst/>
            <a:gdLst/>
            <a:ahLst/>
            <a:cxnLst/>
            <a:rect l="l" t="t" r="r" b="b"/>
            <a:pathLst>
              <a:path w="2508250" h="1353807">
                <a:moveTo>
                  <a:pt x="0" y="127000"/>
                </a:moveTo>
                <a:lnTo>
                  <a:pt x="0" y="127000"/>
                </a:lnTo>
                <a:arcTo wR="127000" hR="127000" stAng="10800000" swAng="5400000"/>
                <a:lnTo>
                  <a:pt x="2381250" y="0"/>
                </a:lnTo>
                <a:arcTo wR="127000" hR="127000" stAng="16200000" swAng="5400000"/>
                <a:lnTo>
                  <a:pt x="2508250" y="127000"/>
                </a:lnTo>
                <a:arcTo wR="127000" hR="63500" stAng="0" swAng="-5400000"/>
                <a:lnTo>
                  <a:pt x="127000" y="63500"/>
                </a:lnTo>
                <a:arcTo wR="127000" hR="63500" stAng="16200000" swAng="-5400000"/>
                <a:close/>
              </a:path>
            </a:pathLst>
          </a:custGeom>
          <a:solidFill>
            <a:srgbClr val="F3B33D"/>
          </a:solidFill>
          <a:ln/>
        </p:spPr>
      </p:sp>
      <p:sp>
        <p:nvSpPr>
          <p:cNvPr id="10" name="Text 8"/>
          <p:cNvSpPr/>
          <p:nvPr/>
        </p:nvSpPr>
        <p:spPr>
          <a:xfrm>
            <a:off x="3792670" y="2556537"/>
            <a:ext cx="1978229" cy="45210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 + 1 = 1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4244585" y="3072144"/>
            <a:ext cx="101671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যোগফল ১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184900" y="2239037"/>
            <a:ext cx="2508250" cy="1353807"/>
          </a:xfrm>
          <a:prstGeom prst="roundRect">
            <a:avLst>
              <a:gd name="adj" fmla="val 9381"/>
            </a:avLst>
          </a:prstGeom>
          <a:solidFill>
            <a:srgbClr val="FFFDF7"/>
          </a:solidFill>
          <a:ln/>
          <a:effectLst>
            <a:outerShdw blurRad="152400" dist="50800" dir="5400000" algn="bl" rotWithShape="0">
              <a:srgbClr val="2B2118">
                <a:alpha val="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184900" y="2239037"/>
            <a:ext cx="2508250" cy="1353807"/>
          </a:xfrm>
          <a:custGeom>
            <a:avLst/>
            <a:gdLst/>
            <a:ahLst/>
            <a:cxnLst/>
            <a:rect l="l" t="t" r="r" b="b"/>
            <a:pathLst>
              <a:path w="2508250" h="1353807">
                <a:moveTo>
                  <a:pt x="0" y="127000"/>
                </a:moveTo>
                <a:lnTo>
                  <a:pt x="0" y="127000"/>
                </a:lnTo>
                <a:arcTo wR="127000" hR="127000" stAng="10800000" swAng="5400000"/>
                <a:lnTo>
                  <a:pt x="2381250" y="0"/>
                </a:lnTo>
                <a:arcTo wR="127000" hR="127000" stAng="16200000" swAng="5400000"/>
                <a:lnTo>
                  <a:pt x="2508250" y="127000"/>
                </a:lnTo>
                <a:arcTo wR="127000" hR="63500" stAng="0" swAng="-5400000"/>
                <a:lnTo>
                  <a:pt x="127000" y="63500"/>
                </a:lnTo>
                <a:arcTo wR="127000" hR="63500" stAng="16200000" swAng="-5400000"/>
                <a:close/>
              </a:path>
            </a:pathLst>
          </a:custGeom>
          <a:solidFill>
            <a:srgbClr val="F3B33D"/>
          </a:solidFill>
          <a:ln/>
        </p:spPr>
      </p:sp>
      <p:sp>
        <p:nvSpPr>
          <p:cNvPr id="14" name="Text 12"/>
          <p:cNvSpPr/>
          <p:nvPr/>
        </p:nvSpPr>
        <p:spPr>
          <a:xfrm>
            <a:off x="6478720" y="2556537"/>
            <a:ext cx="1978229" cy="45210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+ 0 = 1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6930635" y="3072144"/>
            <a:ext cx="101671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যোগফল ১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870950" y="2239037"/>
            <a:ext cx="2508250" cy="1353807"/>
          </a:xfrm>
          <a:prstGeom prst="roundRect">
            <a:avLst>
              <a:gd name="adj" fmla="val 9381"/>
            </a:avLst>
          </a:prstGeom>
          <a:solidFill>
            <a:srgbClr val="2B2118"/>
          </a:solidFill>
          <a:ln/>
          <a:effectLst>
            <a:outerShdw blurRad="152400" dist="50800" dir="5400000" algn="bl" rotWithShape="0">
              <a:srgbClr val="2B2118">
                <a:alpha val="1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870950" y="2239037"/>
            <a:ext cx="2508250" cy="1353807"/>
          </a:xfrm>
          <a:custGeom>
            <a:avLst/>
            <a:gdLst/>
            <a:ahLst/>
            <a:cxnLst/>
            <a:rect l="l" t="t" r="r" b="b"/>
            <a:pathLst>
              <a:path w="2508250" h="1353807">
                <a:moveTo>
                  <a:pt x="0" y="127000"/>
                </a:moveTo>
                <a:lnTo>
                  <a:pt x="0" y="127000"/>
                </a:lnTo>
                <a:arcTo wR="127000" hR="127000" stAng="10800000" swAng="5400000"/>
                <a:lnTo>
                  <a:pt x="2381250" y="0"/>
                </a:lnTo>
                <a:arcTo wR="127000" hR="127000" stAng="16200000" swAng="5400000"/>
                <a:lnTo>
                  <a:pt x="2508250" y="127000"/>
                </a:lnTo>
                <a:arcTo wR="127000" hR="63500" stAng="0" swAng="-5400000"/>
                <a:lnTo>
                  <a:pt x="127000" y="63500"/>
                </a:lnTo>
                <a:arcTo wR="127000" hR="63500" stAng="16200000" swAng="-5400000"/>
                <a:close/>
              </a:path>
            </a:pathLst>
          </a:custGeom>
          <a:solidFill>
            <a:srgbClr val="E4572E"/>
          </a:solidFill>
          <a:ln/>
        </p:spPr>
      </p:sp>
      <p:sp>
        <p:nvSpPr>
          <p:cNvPr id="18" name="Text 16"/>
          <p:cNvSpPr/>
          <p:nvPr/>
        </p:nvSpPr>
        <p:spPr>
          <a:xfrm>
            <a:off x="9058077" y="2556537"/>
            <a:ext cx="2198017" cy="45210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+ 1 = 10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9211389" y="3072144"/>
            <a:ext cx="1827371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dirty="0">
                <a:solidFill>
                  <a:srgbClr val="FFF8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যোগফল ০, হাতে ১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825500" y="3834144"/>
            <a:ext cx="10541000" cy="777214"/>
          </a:xfrm>
          <a:prstGeom prst="roundRect">
            <a:avLst>
              <a:gd name="adj" fmla="val 14706"/>
            </a:avLst>
          </a:prstGeom>
          <a:solidFill>
            <a:srgbClr val="FFFDF7"/>
          </a:solidFill>
          <a:ln w="25400">
            <a:solidFill>
              <a:srgbClr val="E4572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17600" y="4024644"/>
            <a:ext cx="2857381" cy="4216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600" b="1" dirty="0">
                <a:solidFill>
                  <a:srgbClr val="C4401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+ 1 + 1 = 11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4094956" y="4071607"/>
            <a:ext cx="2927588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যোগফল ১, হাতে থাকে ১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812800" y="4852657"/>
            <a:ext cx="10883392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মনে রাখো: যোগ সবসময় </a:t>
            </a:r>
            <a:r>
              <a:rPr lang="en-US" sz="1600" b="1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ডান দিক থেকে</a:t>
            </a:r>
            <a:r>
              <a:rPr lang="en-US" sz="16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শুরু করতে হয়।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12800" y="5740400"/>
            <a:ext cx="10566400" cy="19050"/>
          </a:xfrm>
          <a:prstGeom prst="rect">
            <a:avLst/>
          </a:prstGeom>
          <a:solidFill>
            <a:srgbClr val="EAD8B4"/>
          </a:solidFill>
          <a:ln/>
        </p:spPr>
      </p:sp>
      <p:sp>
        <p:nvSpPr>
          <p:cNvPr id="25" name="Text 23"/>
          <p:cNvSpPr/>
          <p:nvPr/>
        </p:nvSpPr>
        <p:spPr>
          <a:xfrm>
            <a:off x="812800" y="6253494"/>
            <a:ext cx="10883392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বাইনারি যোগ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782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01600" y="0"/>
                </a:moveTo>
                <a:lnTo>
                  <a:pt x="355600" y="0"/>
                </a:lnTo>
                <a:arcTo wR="101600" hR="101600" stAng="16200000" swAng="5400000"/>
                <a:lnTo>
                  <a:pt x="457200" y="355600"/>
                </a:lnTo>
                <a:arcTo wR="101600" hR="101600" stAng="0" swAng="5400000"/>
                <a:lnTo>
                  <a:pt x="101600" y="4572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8"/>
              </a:lnSpc>
              <a:buNone/>
            </a:pPr>
            <a:r>
              <a:rPr lang="en-US" sz="22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endParaRPr lang="en-US" sz="2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22400" y="812800"/>
            <a:ext cx="4740116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উদাহরণ ১: 101 + 011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2115214"/>
            <a:ext cx="3556000" cy="3145631"/>
          </a:xfrm>
          <a:prstGeom prst="roundRect">
            <a:avLst>
              <a:gd name="adj" fmla="val 5652"/>
            </a:avLst>
          </a:prstGeom>
          <a:solidFill>
            <a:srgbClr val="2B2118"/>
          </a:solidFill>
          <a:ln/>
          <a:effectLst>
            <a:outerShdw blurRad="317500" dist="139700" dir="5400000" algn="bl" rotWithShape="0">
              <a:srgbClr val="2B2118">
                <a:alpha val="2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219200" y="2369214"/>
            <a:ext cx="2825496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dirty="0">
                <a:solidFill>
                  <a:srgbClr val="F3B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হাতে (ক্যারি)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36904" y="2621890"/>
            <a:ext cx="2825496" cy="5740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E457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1 1 1  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136904" y="3208604"/>
            <a:ext cx="2825496" cy="5740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1 0 1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1136904" y="3795316"/>
            <a:ext cx="2825496" cy="5740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r>
              <a:rPr lang="en-US" sz="36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 0 1 1</a:t>
            </a:r>
            <a:endParaRPr lang="en-US" sz="3600" dirty="0"/>
          </a:p>
        </p:txBody>
      </p:sp>
      <p:sp>
        <p:nvSpPr>
          <p:cNvPr id="9" name="Shape 7"/>
          <p:cNvSpPr/>
          <p:nvPr/>
        </p:nvSpPr>
        <p:spPr>
          <a:xfrm>
            <a:off x="1219200" y="4382030"/>
            <a:ext cx="2743200" cy="38100"/>
          </a:xfrm>
          <a:prstGeom prst="roundRect">
            <a:avLst>
              <a:gd name="adj" fmla="val 50000"/>
            </a:avLst>
          </a:prstGeom>
          <a:solidFill>
            <a:srgbClr val="F3B33D"/>
          </a:solidFill>
          <a:ln/>
        </p:spPr>
      </p:sp>
      <p:sp>
        <p:nvSpPr>
          <p:cNvPr id="10" name="Text 8"/>
          <p:cNvSpPr/>
          <p:nvPr/>
        </p:nvSpPr>
        <p:spPr>
          <a:xfrm>
            <a:off x="1136904" y="4458230"/>
            <a:ext cx="2825496" cy="5740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4320"/>
              </a:lnSpc>
              <a:buNone/>
            </a:pPr>
            <a:r>
              <a:rPr lang="en-US" sz="36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1 0 0 0</a:t>
            </a:r>
            <a:endParaRPr lang="en-US" sz="3600" dirty="0"/>
          </a:p>
        </p:txBody>
      </p:sp>
      <p:sp>
        <p:nvSpPr>
          <p:cNvPr id="11" name="Shape 9"/>
          <p:cNvSpPr/>
          <p:nvPr/>
        </p:nvSpPr>
        <p:spPr>
          <a:xfrm>
            <a:off x="4826000" y="2343150"/>
            <a:ext cx="6553200" cy="444500"/>
          </a:xfrm>
          <a:prstGeom prst="roundRect">
            <a:avLst>
              <a:gd name="adj" fmla="val 22857"/>
            </a:avLst>
          </a:prstGeom>
          <a:solidFill>
            <a:srgbClr val="FFFDF7"/>
          </a:solidFill>
          <a:ln/>
          <a:effectLst>
            <a:outerShdw blurRad="88900" dist="25400" dir="5400000" algn="bl" rotWithShape="0">
              <a:srgbClr val="2B2118">
                <a:alpha val="6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978400" y="2433309"/>
            <a:ext cx="66040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ঘর ১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715000" y="2433309"/>
            <a:ext cx="1270198" cy="289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+ 1 = 10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061398" y="2432050"/>
            <a:ext cx="170894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লিখি 0, হাতে 1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826000" y="2889250"/>
            <a:ext cx="6553200" cy="444500"/>
          </a:xfrm>
          <a:prstGeom prst="roundRect">
            <a:avLst>
              <a:gd name="adj" fmla="val 22857"/>
            </a:avLst>
          </a:prstGeom>
          <a:solidFill>
            <a:srgbClr val="FFFDF7"/>
          </a:solidFill>
          <a:ln/>
          <a:effectLst>
            <a:outerShdw blurRad="88900" dist="25400" dir="5400000" algn="bl" rotWithShape="0">
              <a:srgbClr val="2B2118">
                <a:alpha val="6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978400" y="2979409"/>
            <a:ext cx="66040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ঘর ২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715000" y="2979409"/>
            <a:ext cx="1758373" cy="289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 + 1 + 1 = 10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549158" y="2978150"/>
            <a:ext cx="170894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লিখি 0, হাতে 1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4826000" y="3435350"/>
            <a:ext cx="6553200" cy="444500"/>
          </a:xfrm>
          <a:prstGeom prst="roundRect">
            <a:avLst>
              <a:gd name="adj" fmla="val 22857"/>
            </a:avLst>
          </a:prstGeom>
          <a:solidFill>
            <a:srgbClr val="FFFDF7"/>
          </a:solidFill>
          <a:ln/>
          <a:effectLst>
            <a:outerShdw blurRad="88900" dist="25400" dir="5400000" algn="bl" rotWithShape="0">
              <a:srgbClr val="2B2118">
                <a:alpha val="6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978400" y="3525509"/>
            <a:ext cx="66040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ঘর ৩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715000" y="3525509"/>
            <a:ext cx="1758373" cy="289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+ 0 + 1 = 10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549158" y="3524250"/>
            <a:ext cx="170894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লিখি 0, হাতে 1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826000" y="3981450"/>
            <a:ext cx="6553200" cy="444500"/>
          </a:xfrm>
          <a:prstGeom prst="roundRect">
            <a:avLst>
              <a:gd name="adj" fmla="val 22857"/>
            </a:avLst>
          </a:prstGeom>
          <a:solidFill>
            <a:srgbClr val="FFFDF7"/>
          </a:solidFill>
          <a:ln/>
          <a:effectLst>
            <a:outerShdw blurRad="88900" dist="25400" dir="5400000" algn="bl" rotWithShape="0">
              <a:srgbClr val="2B2118">
                <a:alpha val="6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978400" y="4071609"/>
            <a:ext cx="66040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শেষে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715000" y="4070350"/>
            <a:ext cx="229433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হাতের 1 বাম পাশে লিখি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4826000" y="4527550"/>
            <a:ext cx="6553200" cy="505420"/>
          </a:xfrm>
          <a:prstGeom prst="roundRect">
            <a:avLst>
              <a:gd name="adj" fmla="val 20102"/>
            </a:avLst>
          </a:prstGeom>
          <a:solidFill>
            <a:srgbClr val="F3B33D"/>
          </a:solidFill>
          <a:ln/>
        </p:spPr>
        <p:txBody>
          <a:bodyPr wrap="square" lIns="148042" tIns="71842" rIns="0" bIns="46442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যাচাই: ৫ + ৩ = ৮ = 1000 ✔</a:t>
            </a:r>
            <a:endParaRPr lang="en-US" sz="1700" dirty="0"/>
          </a:p>
        </p:txBody>
      </p:sp>
      <p:sp>
        <p:nvSpPr>
          <p:cNvPr id="27" name="Shape 25"/>
          <p:cNvSpPr/>
          <p:nvPr/>
        </p:nvSpPr>
        <p:spPr>
          <a:xfrm>
            <a:off x="812800" y="5740400"/>
            <a:ext cx="10566400" cy="19050"/>
          </a:xfrm>
          <a:prstGeom prst="rect">
            <a:avLst/>
          </a:prstGeom>
          <a:solidFill>
            <a:srgbClr val="EAD8B4"/>
          </a:solidFill>
          <a:ln/>
        </p:spPr>
      </p:sp>
      <p:sp>
        <p:nvSpPr>
          <p:cNvPr id="28" name="Text 26"/>
          <p:cNvSpPr/>
          <p:nvPr/>
        </p:nvSpPr>
        <p:spPr>
          <a:xfrm>
            <a:off x="812800" y="6253494"/>
            <a:ext cx="10883392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বাইনারি যোগ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F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782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01600" y="0"/>
                </a:moveTo>
                <a:lnTo>
                  <a:pt x="355600" y="0"/>
                </a:lnTo>
                <a:arcTo wR="101600" hR="101600" stAng="16200000" swAng="5400000"/>
                <a:lnTo>
                  <a:pt x="457200" y="355600"/>
                </a:lnTo>
                <a:arcTo wR="101600" hR="101600" stAng="0" swAng="5400000"/>
                <a:lnTo>
                  <a:pt x="101600" y="4572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8"/>
              </a:lnSpc>
              <a:buNone/>
            </a:pPr>
            <a:r>
              <a:rPr lang="en-US" sz="22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endParaRPr lang="en-US" sz="2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22400" y="812800"/>
            <a:ext cx="5340191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উদাহরণ ২: 1101 + 1011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8675" y="2218268"/>
            <a:ext cx="3524250" cy="2939521"/>
          </a:xfrm>
          <a:prstGeom prst="roundRect">
            <a:avLst>
              <a:gd name="adj" fmla="val 5509"/>
            </a:avLst>
          </a:prstGeom>
          <a:solidFill>
            <a:srgbClr val="FFFDF7"/>
          </a:solidFill>
          <a:ln w="31750">
            <a:solidFill>
              <a:srgbClr val="E4572E"/>
            </a:solidFill>
            <a:prstDash val="solid"/>
          </a:ln>
          <a:effectLst>
            <a:outerShdw blurRad="317500" dist="139700" dir="5400000" algn="bl" rotWithShape="0">
              <a:srgbClr val="2B2118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198033" y="2460625"/>
            <a:ext cx="2869099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হাতে (ক্যারি)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114467" y="2713304"/>
            <a:ext cx="2869099" cy="52830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3960"/>
              </a:lnSpc>
              <a:buNone/>
            </a:pPr>
            <a:r>
              <a:rPr lang="en-US" sz="3300" b="1" dirty="0">
                <a:solidFill>
                  <a:srgbClr val="E457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1 1 1 1  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1114467" y="3254310"/>
            <a:ext cx="2869099" cy="52830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3960"/>
              </a:lnSpc>
              <a:buNone/>
            </a:pPr>
            <a:r>
              <a:rPr lang="en-US" sz="33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1 1 0 1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114467" y="3795316"/>
            <a:ext cx="2869099" cy="52830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3960"/>
              </a:lnSpc>
              <a:buNone/>
            </a:pPr>
            <a:r>
              <a:rPr lang="en-US" sz="3300" b="1" dirty="0">
                <a:solidFill>
                  <a:srgbClr val="E457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r>
              <a:rPr lang="en-US" sz="33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 1 0 1 1</a:t>
            </a:r>
            <a:endParaRPr lang="en-US" sz="3300" dirty="0"/>
          </a:p>
        </p:txBody>
      </p:sp>
      <p:sp>
        <p:nvSpPr>
          <p:cNvPr id="9" name="Shape 7"/>
          <p:cNvSpPr/>
          <p:nvPr/>
        </p:nvSpPr>
        <p:spPr>
          <a:xfrm>
            <a:off x="1198033" y="4336324"/>
            <a:ext cx="2785533" cy="38100"/>
          </a:xfrm>
          <a:prstGeom prst="roundRect">
            <a:avLst>
              <a:gd name="adj" fmla="val 50000"/>
            </a:avLst>
          </a:prstGeom>
          <a:solidFill>
            <a:srgbClr val="E4572E"/>
          </a:solidFill>
          <a:ln/>
        </p:spPr>
      </p:sp>
      <p:sp>
        <p:nvSpPr>
          <p:cNvPr id="10" name="Text 8"/>
          <p:cNvSpPr/>
          <p:nvPr/>
        </p:nvSpPr>
        <p:spPr>
          <a:xfrm>
            <a:off x="1114467" y="4412524"/>
            <a:ext cx="2869099" cy="52830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r">
              <a:lnSpc>
                <a:spcPts val="3960"/>
              </a:lnSpc>
              <a:buNone/>
            </a:pPr>
            <a:r>
              <a:rPr lang="en-US" sz="3300" b="1" dirty="0">
                <a:solidFill>
                  <a:srgbClr val="C4401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1 1 0 0 0</a:t>
            </a:r>
            <a:endParaRPr lang="en-US" sz="3300" dirty="0"/>
          </a:p>
        </p:txBody>
      </p:sp>
      <p:sp>
        <p:nvSpPr>
          <p:cNvPr id="11" name="Shape 9"/>
          <p:cNvSpPr/>
          <p:nvPr/>
        </p:nvSpPr>
        <p:spPr>
          <a:xfrm>
            <a:off x="4826000" y="2165350"/>
            <a:ext cx="6553200" cy="419100"/>
          </a:xfrm>
          <a:prstGeom prst="roundRect">
            <a:avLst>
              <a:gd name="adj" fmla="val 24242"/>
            </a:avLst>
          </a:prstGeom>
          <a:solidFill>
            <a:srgbClr val="FFFDF7"/>
          </a:solidFill>
          <a:ln/>
          <a:effectLst>
            <a:outerShdw blurRad="88900" dist="25400" dir="5400000" algn="bl" rotWithShape="0">
              <a:srgbClr val="2B2118">
                <a:alpha val="6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978400" y="2242809"/>
            <a:ext cx="66040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ঘর ১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715000" y="2242809"/>
            <a:ext cx="1270198" cy="289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+ 1 = 10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061398" y="2241550"/>
            <a:ext cx="170894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লিখি 0, হাতে 1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826000" y="2673350"/>
            <a:ext cx="6553200" cy="419100"/>
          </a:xfrm>
          <a:prstGeom prst="roundRect">
            <a:avLst>
              <a:gd name="adj" fmla="val 24242"/>
            </a:avLst>
          </a:prstGeom>
          <a:solidFill>
            <a:srgbClr val="FFFDF7"/>
          </a:solidFill>
          <a:ln/>
          <a:effectLst>
            <a:outerShdw blurRad="88900" dist="25400" dir="5400000" algn="bl" rotWithShape="0">
              <a:srgbClr val="2B2118">
                <a:alpha val="6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978400" y="2750809"/>
            <a:ext cx="66040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ঘর ২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715000" y="2750809"/>
            <a:ext cx="1758373" cy="289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 + 1 + 1 = 10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549158" y="2749550"/>
            <a:ext cx="170894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লিখি 0, হাতে 1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4826000" y="3181350"/>
            <a:ext cx="6553200" cy="419100"/>
          </a:xfrm>
          <a:prstGeom prst="roundRect">
            <a:avLst>
              <a:gd name="adj" fmla="val 24242"/>
            </a:avLst>
          </a:prstGeom>
          <a:solidFill>
            <a:srgbClr val="FFFDF7"/>
          </a:solidFill>
          <a:ln/>
          <a:effectLst>
            <a:outerShdw blurRad="88900" dist="25400" dir="5400000" algn="bl" rotWithShape="0">
              <a:srgbClr val="2B2118">
                <a:alpha val="6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978400" y="3258809"/>
            <a:ext cx="66040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ঘর ৩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715000" y="3258809"/>
            <a:ext cx="1758373" cy="289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+ 0 + 1 = 10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549158" y="3257550"/>
            <a:ext cx="170894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লিখি 0, হাতে 1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826000" y="3689350"/>
            <a:ext cx="6553200" cy="419100"/>
          </a:xfrm>
          <a:prstGeom prst="roundRect">
            <a:avLst>
              <a:gd name="adj" fmla="val 24242"/>
            </a:avLst>
          </a:prstGeom>
          <a:solidFill>
            <a:srgbClr val="FFFDF7"/>
          </a:solidFill>
          <a:ln/>
          <a:effectLst>
            <a:outerShdw blurRad="88900" dist="25400" dir="5400000" algn="bl" rotWithShape="0">
              <a:srgbClr val="2B2118">
                <a:alpha val="6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978400" y="3766809"/>
            <a:ext cx="66040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ঘর ৪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715000" y="3766809"/>
            <a:ext cx="1758373" cy="2895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+ 1 + 1 = 11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549158" y="3765550"/>
            <a:ext cx="170894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লিখি 1, হাতে 1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4826000" y="4197350"/>
            <a:ext cx="6553200" cy="419100"/>
          </a:xfrm>
          <a:prstGeom prst="roundRect">
            <a:avLst>
              <a:gd name="adj" fmla="val 24242"/>
            </a:avLst>
          </a:prstGeom>
          <a:solidFill>
            <a:srgbClr val="FFFDF7"/>
          </a:solidFill>
          <a:ln/>
          <a:effectLst>
            <a:outerShdw blurRad="88900" dist="25400" dir="5400000" algn="bl" rotWithShape="0">
              <a:srgbClr val="2B2118">
                <a:alpha val="6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4978400" y="4274809"/>
            <a:ext cx="66040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শেষে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715000" y="4273550"/>
            <a:ext cx="229433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6B5A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হাতের 1 বাম পাশে লিখি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4826000" y="4705350"/>
            <a:ext cx="6553200" cy="505420"/>
          </a:xfrm>
          <a:prstGeom prst="roundRect">
            <a:avLst>
              <a:gd name="adj" fmla="val 20102"/>
            </a:avLst>
          </a:prstGeom>
          <a:solidFill>
            <a:srgbClr val="2B2118"/>
          </a:solidFill>
          <a:ln/>
        </p:spPr>
        <p:txBody>
          <a:bodyPr wrap="square" lIns="148042" tIns="71842" rIns="0" bIns="46442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FF8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যাচাই: ১৩ + ১১ = ২৪ = 11000 ✔</a:t>
            </a:r>
            <a:endParaRPr lang="en-US" sz="1700" dirty="0"/>
          </a:p>
        </p:txBody>
      </p:sp>
      <p:sp>
        <p:nvSpPr>
          <p:cNvPr id="31" name="Shape 29"/>
          <p:cNvSpPr/>
          <p:nvPr/>
        </p:nvSpPr>
        <p:spPr>
          <a:xfrm>
            <a:off x="812800" y="5740400"/>
            <a:ext cx="10566400" cy="19050"/>
          </a:xfrm>
          <a:prstGeom prst="rect">
            <a:avLst/>
          </a:prstGeom>
          <a:solidFill>
            <a:srgbClr val="EAD8B4"/>
          </a:solidFill>
          <a:ln/>
        </p:spPr>
      </p:sp>
      <p:sp>
        <p:nvSpPr>
          <p:cNvPr id="32" name="Text 30"/>
          <p:cNvSpPr/>
          <p:nvPr/>
        </p:nvSpPr>
        <p:spPr>
          <a:xfrm>
            <a:off x="812800" y="6253494"/>
            <a:ext cx="10883392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বাইনারি যোগ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782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01600" y="0"/>
                </a:moveTo>
                <a:lnTo>
                  <a:pt x="355600" y="0"/>
                </a:lnTo>
                <a:arcTo wR="101600" hR="101600" stAng="16200000" swAng="5400000"/>
                <a:lnTo>
                  <a:pt x="457200" y="355600"/>
                </a:lnTo>
                <a:arcTo wR="101600" hR="101600" stAng="0" swAng="5400000"/>
                <a:lnTo>
                  <a:pt x="101600" y="4572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8"/>
              </a:lnSpc>
              <a:buNone/>
            </a:pPr>
            <a:r>
              <a:rPr lang="en-US" sz="22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endParaRPr lang="en-US" sz="2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22400" y="812800"/>
            <a:ext cx="2515553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দলীয় কাজ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2299562"/>
            <a:ext cx="3366889" cy="1390121"/>
          </a:xfrm>
          <a:prstGeom prst="roundRect">
            <a:avLst>
              <a:gd name="adj" fmla="val 10963"/>
            </a:avLst>
          </a:prstGeom>
          <a:solidFill>
            <a:srgbClr val="2B2118"/>
          </a:solidFill>
          <a:ln/>
          <a:effectLst>
            <a:outerShdw blurRad="203200" dist="76200" dir="5400000" algn="bl" rotWithShape="0">
              <a:srgbClr val="2B2118">
                <a:alpha val="2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2046076" y="2528162"/>
            <a:ext cx="900271" cy="360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F3B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দল ক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570236" y="2990388"/>
            <a:ext cx="1907578" cy="43682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110 + 011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4398764" y="2315437"/>
            <a:ext cx="3394472" cy="1358371"/>
          </a:xfrm>
          <a:prstGeom prst="roundRect">
            <a:avLst>
              <a:gd name="adj" fmla="val 10051"/>
            </a:avLst>
          </a:prstGeom>
          <a:solidFill>
            <a:srgbClr val="FFFDF7"/>
          </a:solidFill>
          <a:ln w="31750">
            <a:solidFill>
              <a:srgbClr val="E4572E"/>
            </a:solidFill>
            <a:prstDash val="solid"/>
          </a:ln>
          <a:effectLst>
            <a:outerShdw blurRad="203200" dist="76200" dir="5400000" algn="bl" rotWithShape="0">
              <a:srgbClr val="2B2118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678494" y="2557794"/>
            <a:ext cx="834946" cy="360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দল খ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964245" y="3020020"/>
            <a:ext cx="2331416" cy="43682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1010 + 0111</a:t>
            </a:r>
            <a:endParaRPr lang="en-US" sz="2700" dirty="0"/>
          </a:p>
        </p:txBody>
      </p:sp>
      <p:sp>
        <p:nvSpPr>
          <p:cNvPr id="10" name="Shape 8"/>
          <p:cNvSpPr/>
          <p:nvPr/>
        </p:nvSpPr>
        <p:spPr>
          <a:xfrm>
            <a:off x="8012311" y="2299562"/>
            <a:ext cx="3366889" cy="1390121"/>
          </a:xfrm>
          <a:prstGeom prst="roundRect">
            <a:avLst>
              <a:gd name="adj" fmla="val 10963"/>
            </a:avLst>
          </a:prstGeom>
          <a:solidFill>
            <a:srgbClr val="F3B33D"/>
          </a:solidFill>
          <a:ln/>
          <a:effectLst>
            <a:outerShdw blurRad="203200" dist="76200" dir="5400000" algn="bl" rotWithShape="0">
              <a:srgbClr val="2B2118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9276861" y="2528162"/>
            <a:ext cx="837724" cy="360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দল গ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563967" y="2990388"/>
            <a:ext cx="2331416" cy="43682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1111 + 0001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654304" y="3943682"/>
            <a:ext cx="10883392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ক্যারি দেখিয়ে যোগ করো, তারপর দশমিকে মিলিয়ে দেখো।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819150" y="4524046"/>
            <a:ext cx="3407833" cy="546100"/>
          </a:xfrm>
          <a:prstGeom prst="roundRect">
            <a:avLst>
              <a:gd name="adj" fmla="val 17442"/>
            </a:avLst>
          </a:prstGeom>
          <a:solidFill>
            <a:srgbClr val="FFFDF7"/>
          </a:solidFill>
          <a:ln w="12700">
            <a:solidFill>
              <a:srgbClr val="EAD8B4"/>
            </a:solidFill>
            <a:prstDash val="solid"/>
          </a:ln>
        </p:spPr>
      </p:sp>
      <p:pic>
        <p:nvPicPr>
          <p:cNvPr id="15" name="Image 0" descr="Clo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53448" y="4657396"/>
            <a:ext cx="279400" cy="27940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2034448" y="4663746"/>
            <a:ext cx="1629807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সময়: ১০ মিনিট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4392083" y="4524046"/>
            <a:ext cx="3407833" cy="546100"/>
          </a:xfrm>
          <a:prstGeom prst="roundRect">
            <a:avLst>
              <a:gd name="adj" fmla="val 17442"/>
            </a:avLst>
          </a:prstGeom>
          <a:solidFill>
            <a:srgbClr val="FFFDF7"/>
          </a:solidFill>
          <a:ln w="12700">
            <a:solidFill>
              <a:srgbClr val="EAD8B4"/>
            </a:solidFill>
            <a:prstDash val="solid"/>
          </a:ln>
        </p:spPr>
      </p:sp>
      <p:pic>
        <p:nvPicPr>
          <p:cNvPr id="18" name="Image 1" descr="User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77553" y="4657396"/>
            <a:ext cx="279400" cy="27940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5458553" y="4663746"/>
            <a:ext cx="1986995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প্রতি দলে ৫–৬ জন</a:t>
            </a:r>
            <a:endParaRPr lang="en-US" sz="1500" dirty="0"/>
          </a:p>
        </p:txBody>
      </p:sp>
      <p:sp>
        <p:nvSpPr>
          <p:cNvPr id="20" name="Shape 16"/>
          <p:cNvSpPr/>
          <p:nvPr/>
        </p:nvSpPr>
        <p:spPr>
          <a:xfrm>
            <a:off x="7965017" y="4524046"/>
            <a:ext cx="3407833" cy="546100"/>
          </a:xfrm>
          <a:prstGeom prst="roundRect">
            <a:avLst>
              <a:gd name="adj" fmla="val 17442"/>
            </a:avLst>
          </a:prstGeom>
          <a:solidFill>
            <a:srgbClr val="FFFDF7"/>
          </a:solidFill>
          <a:ln w="12700">
            <a:solidFill>
              <a:srgbClr val="EAD8B4"/>
            </a:solidFill>
            <a:prstDash val="solid"/>
          </a:ln>
        </p:spPr>
      </p:sp>
      <p:pic>
        <p:nvPicPr>
          <p:cNvPr id="21" name="Image 2" descr="Chat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788797" y="4657396"/>
            <a:ext cx="279400" cy="27940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9169797" y="4663746"/>
            <a:ext cx="165504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শেষে উপস্থাপন</a:t>
            </a:r>
            <a:endParaRPr lang="en-US" sz="1500" dirty="0"/>
          </a:p>
        </p:txBody>
      </p:sp>
      <p:sp>
        <p:nvSpPr>
          <p:cNvPr id="23" name="Shape 18"/>
          <p:cNvSpPr/>
          <p:nvPr/>
        </p:nvSpPr>
        <p:spPr>
          <a:xfrm>
            <a:off x="812800" y="5740400"/>
            <a:ext cx="10566400" cy="19050"/>
          </a:xfrm>
          <a:prstGeom prst="rect">
            <a:avLst/>
          </a:prstGeom>
          <a:solidFill>
            <a:srgbClr val="EAD8B4"/>
          </a:solidFill>
          <a:ln/>
        </p:spPr>
      </p:sp>
      <p:sp>
        <p:nvSpPr>
          <p:cNvPr id="24" name="Text 19"/>
          <p:cNvSpPr/>
          <p:nvPr/>
        </p:nvSpPr>
        <p:spPr>
          <a:xfrm>
            <a:off x="812800" y="6253494"/>
            <a:ext cx="10883392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বাইনারি যোগ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F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782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01600" y="0"/>
                </a:moveTo>
                <a:lnTo>
                  <a:pt x="355600" y="0"/>
                </a:lnTo>
                <a:arcTo wR="101600" hR="101600" stAng="16200000" swAng="5400000"/>
                <a:lnTo>
                  <a:pt x="457200" y="355600"/>
                </a:lnTo>
                <a:arcTo wR="101600" hR="101600" stAng="0" swAng="5400000"/>
                <a:lnTo>
                  <a:pt x="101600" y="4572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8"/>
              </a:lnSpc>
              <a:buNone/>
            </a:pPr>
            <a:r>
              <a:rPr lang="en-US" sz="22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endParaRPr lang="en-US" sz="2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22400" y="812800"/>
            <a:ext cx="2620566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একক কাজ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2058659"/>
            <a:ext cx="6934200" cy="751814"/>
          </a:xfrm>
          <a:prstGeom prst="roundRect">
            <a:avLst>
              <a:gd name="adj" fmla="val 16892"/>
            </a:avLst>
          </a:prstGeom>
          <a:solidFill>
            <a:srgbClr val="FFFDF7"/>
          </a:solidFill>
          <a:ln/>
          <a:effectLst>
            <a:outerShdw blurRad="152400" dist="50800" dir="5400000" algn="bl" rotWithShape="0">
              <a:srgbClr val="2B2118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12800" y="2058659"/>
            <a:ext cx="6934200" cy="751814"/>
          </a:xfrm>
          <a:custGeom>
            <a:avLst/>
            <a:gdLst/>
            <a:ahLst/>
            <a:cxnLst/>
            <a:rect l="l" t="t" r="r" b="b"/>
            <a:pathLst>
              <a:path w="6934200" h="751814">
                <a:moveTo>
                  <a:pt x="127000" y="751814"/>
                </a:moveTo>
                <a:lnTo>
                  <a:pt x="127000" y="751814"/>
                </a:lnTo>
                <a:arcTo wR="127000" hR="127000" stAng="5400000" swAng="5400000"/>
                <a:lnTo>
                  <a:pt x="0" y="127000"/>
                </a:lnTo>
                <a:arcTo wR="127000" hR="127000" stAng="10800000" swAng="5400000"/>
                <a:lnTo>
                  <a:pt x="127000" y="0"/>
                </a:lnTo>
                <a:arcTo wR="50800" hR="127000" stAng="16200000" swAng="-5400000"/>
                <a:lnTo>
                  <a:pt x="76200" y="624814"/>
                </a:lnTo>
                <a:arcTo wR="50800" hR="127000" stAng="10800000" swAng="-5400000"/>
                <a:close/>
              </a:path>
            </a:pathLst>
          </a:custGeom>
          <a:solidFill>
            <a:srgbClr val="F3B33D"/>
          </a:solidFill>
          <a:ln/>
        </p:spPr>
      </p:sp>
      <p:sp>
        <p:nvSpPr>
          <p:cNvPr id="6" name="Text 4"/>
          <p:cNvSpPr/>
          <p:nvPr/>
        </p:nvSpPr>
        <p:spPr>
          <a:xfrm>
            <a:off x="1143000" y="2266950"/>
            <a:ext cx="212460" cy="360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4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১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507860" y="2236459"/>
            <a:ext cx="1836927" cy="4216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6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+ 1 = ?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12800" y="2975570"/>
            <a:ext cx="6934200" cy="751814"/>
          </a:xfrm>
          <a:prstGeom prst="roundRect">
            <a:avLst>
              <a:gd name="adj" fmla="val 16892"/>
            </a:avLst>
          </a:prstGeom>
          <a:solidFill>
            <a:srgbClr val="FFFDF7"/>
          </a:solidFill>
          <a:ln/>
          <a:effectLst>
            <a:outerShdw blurRad="152400" dist="50800" dir="5400000" algn="bl" rotWithShape="0">
              <a:srgbClr val="2B2118">
                <a:alpha val="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812800" y="2975570"/>
            <a:ext cx="6934200" cy="751814"/>
          </a:xfrm>
          <a:custGeom>
            <a:avLst/>
            <a:gdLst/>
            <a:ahLst/>
            <a:cxnLst/>
            <a:rect l="l" t="t" r="r" b="b"/>
            <a:pathLst>
              <a:path w="6934200" h="751814">
                <a:moveTo>
                  <a:pt x="127000" y="751814"/>
                </a:moveTo>
                <a:lnTo>
                  <a:pt x="127000" y="751814"/>
                </a:lnTo>
                <a:arcTo wR="127000" hR="127000" stAng="5400000" swAng="5400000"/>
                <a:lnTo>
                  <a:pt x="0" y="127000"/>
                </a:lnTo>
                <a:arcTo wR="127000" hR="127000" stAng="10800000" swAng="5400000"/>
                <a:lnTo>
                  <a:pt x="127000" y="0"/>
                </a:lnTo>
                <a:arcTo wR="50800" hR="127000" stAng="16200000" swAng="-5400000"/>
                <a:lnTo>
                  <a:pt x="76200" y="624814"/>
                </a:lnTo>
                <a:arcTo wR="50800" hR="127000" stAng="10800000" swAng="-5400000"/>
                <a:close/>
              </a:path>
            </a:pathLst>
          </a:custGeom>
          <a:solidFill>
            <a:srgbClr val="E4572E"/>
          </a:solidFill>
          <a:ln/>
        </p:spPr>
      </p:sp>
      <p:sp>
        <p:nvSpPr>
          <p:cNvPr id="10" name="Text 8"/>
          <p:cNvSpPr/>
          <p:nvPr/>
        </p:nvSpPr>
        <p:spPr>
          <a:xfrm>
            <a:off x="1143000" y="3183865"/>
            <a:ext cx="265311" cy="360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4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২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560711" y="3153370"/>
            <a:ext cx="2653263" cy="4216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6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101 + 010 = ?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812800" y="3892485"/>
            <a:ext cx="6934200" cy="751814"/>
          </a:xfrm>
          <a:prstGeom prst="roundRect">
            <a:avLst>
              <a:gd name="adj" fmla="val 16892"/>
            </a:avLst>
          </a:prstGeom>
          <a:solidFill>
            <a:srgbClr val="FFFDF7"/>
          </a:solidFill>
          <a:ln/>
          <a:effectLst>
            <a:outerShdw blurRad="152400" dist="50800" dir="5400000" algn="bl" rotWithShape="0">
              <a:srgbClr val="2B2118">
                <a:alpha val="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12800" y="3892485"/>
            <a:ext cx="6934200" cy="751814"/>
          </a:xfrm>
          <a:custGeom>
            <a:avLst/>
            <a:gdLst/>
            <a:ahLst/>
            <a:cxnLst/>
            <a:rect l="l" t="t" r="r" b="b"/>
            <a:pathLst>
              <a:path w="6934200" h="751814">
                <a:moveTo>
                  <a:pt x="127000" y="751814"/>
                </a:moveTo>
                <a:lnTo>
                  <a:pt x="127000" y="751814"/>
                </a:lnTo>
                <a:arcTo wR="127000" hR="127000" stAng="5400000" swAng="5400000"/>
                <a:lnTo>
                  <a:pt x="0" y="127000"/>
                </a:lnTo>
                <a:arcTo wR="127000" hR="127000" stAng="10800000" swAng="5400000"/>
                <a:lnTo>
                  <a:pt x="127000" y="0"/>
                </a:lnTo>
                <a:arcTo wR="50800" hR="127000" stAng="16200000" swAng="-5400000"/>
                <a:lnTo>
                  <a:pt x="76200" y="624814"/>
                </a:lnTo>
                <a:arcTo wR="50800" hR="127000" stAng="10800000" swAng="-5400000"/>
                <a:close/>
              </a:path>
            </a:pathLst>
          </a:custGeom>
          <a:solidFill>
            <a:srgbClr val="2B2118"/>
          </a:solidFill>
          <a:ln/>
        </p:spPr>
      </p:sp>
      <p:sp>
        <p:nvSpPr>
          <p:cNvPr id="14" name="Text 12"/>
          <p:cNvSpPr/>
          <p:nvPr/>
        </p:nvSpPr>
        <p:spPr>
          <a:xfrm>
            <a:off x="1143000" y="4100779"/>
            <a:ext cx="298450" cy="360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4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৩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593850" y="4070288"/>
            <a:ext cx="3061499" cy="42161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6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1101 + 0111 = ?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812800" y="4809399"/>
            <a:ext cx="6934200" cy="508000"/>
          </a:xfrm>
          <a:prstGeom prst="roundRect">
            <a:avLst>
              <a:gd name="adj" fmla="val 20000"/>
            </a:avLst>
          </a:prstGeom>
          <a:solidFill>
            <a:srgbClr val="2B2118"/>
          </a:solidFill>
          <a:ln/>
        </p:spPr>
      </p:sp>
      <p:pic>
        <p:nvPicPr>
          <p:cNvPr id="17" name="Image 0" descr="Clo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0600" y="4923699"/>
            <a:ext cx="279400" cy="27940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371600" y="4930049"/>
            <a:ext cx="3119517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FF8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সময়: ৫ মিনিট · খাতায় লেখো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 rot="21420000">
            <a:off x="8204200" y="2271978"/>
            <a:ext cx="3175000" cy="2832100"/>
          </a:xfrm>
          <a:prstGeom prst="roundRect">
            <a:avLst>
              <a:gd name="adj" fmla="val 7175"/>
            </a:avLst>
          </a:prstGeom>
          <a:solidFill>
            <a:srgbClr val="2B2118"/>
          </a:solidFill>
          <a:ln/>
          <a:effectLst>
            <a:outerShdw blurRad="317500" dist="139700" dir="5400000" algn="bl" rotWithShape="0">
              <a:srgbClr val="2B2118">
                <a:alpha val="25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 rot="21420000">
            <a:off x="9355251" y="2575904"/>
            <a:ext cx="889000" cy="156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2100"/>
              </a:lnSpc>
              <a:buNone/>
            </a:pPr>
            <a:r>
              <a:rPr lang="en-US" sz="110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?</a:t>
            </a:r>
            <a:endParaRPr lang="en-US" sz="11000" dirty="0"/>
          </a:p>
        </p:txBody>
      </p:sp>
      <p:sp>
        <p:nvSpPr>
          <p:cNvPr id="21" name="Text 18"/>
          <p:cNvSpPr/>
          <p:nvPr/>
        </p:nvSpPr>
        <p:spPr>
          <a:xfrm rot="21420000">
            <a:off x="8688443" y="4336961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arcTo wR="101600" hR="101600" stAng="16200000" swAng="5400000"/>
                <a:lnTo>
                  <a:pt x="508000" y="406400"/>
                </a:lnTo>
                <a:arcTo wR="101600" hR="101600" stAng="0" swAng="5400000"/>
                <a:lnTo>
                  <a:pt x="101600" y="5080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FFF8E9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 rot="21420000">
            <a:off x="9284525" y="4305724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arcTo wR="101600" hR="101600" stAng="16200000" swAng="5400000"/>
                <a:lnTo>
                  <a:pt x="508000" y="406400"/>
                </a:lnTo>
                <a:arcTo wR="101600" hR="101600" stAng="0" swAng="5400000"/>
                <a:lnTo>
                  <a:pt x="101600" y="5080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 rot="21420000">
            <a:off x="9880606" y="4274484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arcTo wR="101600" hR="101600" stAng="16200000" swAng="5400000"/>
                <a:lnTo>
                  <a:pt x="508000" y="406400"/>
                </a:lnTo>
                <a:arcTo wR="101600" hR="101600" stAng="0" swAng="5400000"/>
                <a:lnTo>
                  <a:pt x="101600" y="5080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FFF8E9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 rot="21420000">
            <a:off x="10476688" y="4243247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101600" y="0"/>
                </a:moveTo>
                <a:lnTo>
                  <a:pt x="406400" y="0"/>
                </a:lnTo>
                <a:arcTo wR="101600" hR="101600" stAng="16200000" swAng="5400000"/>
                <a:lnTo>
                  <a:pt x="508000" y="406400"/>
                </a:lnTo>
                <a:arcTo wR="101600" hR="101600" stAng="0" swAng="5400000"/>
                <a:lnTo>
                  <a:pt x="101600" y="5080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F3B33D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004"/>
              </a:lnSpc>
              <a:buNone/>
            </a:pPr>
            <a:r>
              <a:rPr lang="en-US" sz="22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=</a:t>
            </a:r>
            <a:endParaRPr lang="en-US" sz="2200" dirty="0"/>
          </a:p>
        </p:txBody>
      </p:sp>
      <p:sp>
        <p:nvSpPr>
          <p:cNvPr id="25" name="Shape 22"/>
          <p:cNvSpPr/>
          <p:nvPr/>
        </p:nvSpPr>
        <p:spPr>
          <a:xfrm>
            <a:off x="812800" y="5740400"/>
            <a:ext cx="10566400" cy="19050"/>
          </a:xfrm>
          <a:prstGeom prst="rect">
            <a:avLst/>
          </a:prstGeom>
          <a:solidFill>
            <a:srgbClr val="EAD8B4"/>
          </a:solidFill>
          <a:ln/>
        </p:spPr>
      </p:sp>
      <p:sp>
        <p:nvSpPr>
          <p:cNvPr id="26" name="Text 23"/>
          <p:cNvSpPr/>
          <p:nvPr/>
        </p:nvSpPr>
        <p:spPr>
          <a:xfrm>
            <a:off x="812800" y="6253497"/>
            <a:ext cx="10883392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বাইনারি যোগ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782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01600" y="0"/>
                </a:moveTo>
                <a:lnTo>
                  <a:pt x="355600" y="0"/>
                </a:lnTo>
                <a:arcTo wR="101600" hR="101600" stAng="16200000" swAng="5400000"/>
                <a:lnTo>
                  <a:pt x="457200" y="355600"/>
                </a:lnTo>
                <a:arcTo wR="101600" hR="101600" stAng="0" swAng="5400000"/>
                <a:lnTo>
                  <a:pt x="101600" y="4572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8"/>
              </a:lnSpc>
              <a:buNone/>
            </a:pPr>
            <a:r>
              <a:rPr lang="en-US" sz="22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endParaRPr lang="en-US" sz="2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422400" y="812800"/>
            <a:ext cx="1813084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মূল্যায়ন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2062429"/>
            <a:ext cx="7188200" cy="558800"/>
          </a:xfrm>
          <a:prstGeom prst="roundRect">
            <a:avLst>
              <a:gd name="adj" fmla="val 18182"/>
            </a:avLst>
          </a:prstGeom>
          <a:solidFill>
            <a:srgbClr val="FFFDF7"/>
          </a:solidFill>
          <a:ln/>
          <a:effectLst>
            <a:outerShdw blurRad="114300" dist="38100" dir="5400000" algn="bl" rotWithShape="0">
              <a:srgbClr val="2B2118">
                <a:alpha val="7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03300" y="2164029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76200" y="0"/>
                </a:moveTo>
                <a:lnTo>
                  <a:pt x="279400" y="0"/>
                </a:lnTo>
                <a:arcTo wR="76200" hR="76200" stAng="16200000" swAng="5400000"/>
                <a:lnTo>
                  <a:pt x="355600" y="279400"/>
                </a:lnTo>
                <a:arcTo wR="76200" hR="76200" stAng="0" swAng="5400000"/>
                <a:lnTo>
                  <a:pt x="76200" y="3556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05"/>
              </a:lnSpc>
              <a:buNone/>
            </a:pPr>
            <a:r>
              <a:rPr lang="en-US" sz="15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524000" y="2181820"/>
            <a:ext cx="1594088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+ 1 = কত?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12800" y="2735529"/>
            <a:ext cx="7188200" cy="558800"/>
          </a:xfrm>
          <a:prstGeom prst="roundRect">
            <a:avLst>
              <a:gd name="adj" fmla="val 18182"/>
            </a:avLst>
          </a:prstGeom>
          <a:solidFill>
            <a:srgbClr val="FFFDF7"/>
          </a:solidFill>
          <a:ln/>
          <a:effectLst>
            <a:outerShdw blurRad="114300" dist="38100" dir="5400000" algn="bl" rotWithShape="0">
              <a:srgbClr val="2B2118">
                <a:alpha val="7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003300" y="2837129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76200" y="0"/>
                </a:moveTo>
                <a:lnTo>
                  <a:pt x="279400" y="0"/>
                </a:lnTo>
                <a:arcTo wR="76200" hR="76200" stAng="16200000" swAng="5400000"/>
                <a:lnTo>
                  <a:pt x="355600" y="279400"/>
                </a:lnTo>
                <a:arcTo wR="76200" hR="76200" stAng="0" swAng="5400000"/>
                <a:lnTo>
                  <a:pt x="76200" y="3556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05"/>
              </a:lnSpc>
              <a:buNone/>
            </a:pPr>
            <a:r>
              <a:rPr lang="en-US" sz="15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524000" y="2854920"/>
            <a:ext cx="2059305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+ 1 + 1 = কত?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12800" y="3408629"/>
            <a:ext cx="7188200" cy="558800"/>
          </a:xfrm>
          <a:prstGeom prst="roundRect">
            <a:avLst>
              <a:gd name="adj" fmla="val 18182"/>
            </a:avLst>
          </a:prstGeom>
          <a:solidFill>
            <a:srgbClr val="FFFDF7"/>
          </a:solidFill>
          <a:ln/>
          <a:effectLst>
            <a:outerShdw blurRad="114300" dist="38100" dir="5400000" algn="bl" rotWithShape="0">
              <a:srgbClr val="2B2118">
                <a:alpha val="7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003300" y="3510229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76200" y="0"/>
                </a:moveTo>
                <a:lnTo>
                  <a:pt x="279400" y="0"/>
                </a:lnTo>
                <a:arcTo wR="76200" hR="76200" stAng="16200000" swAng="5400000"/>
                <a:lnTo>
                  <a:pt x="355600" y="279400"/>
                </a:lnTo>
                <a:arcTo wR="76200" hR="76200" stAng="0" swAng="5400000"/>
                <a:lnTo>
                  <a:pt x="76200" y="3556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F3B33D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05"/>
              </a:lnSpc>
              <a:buNone/>
            </a:pPr>
            <a:r>
              <a:rPr lang="en-US" sz="15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3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524000" y="3528020"/>
            <a:ext cx="5138420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বাইনারি যোগ কোন দিক থেকে শুরু হয়?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2800" y="4081729"/>
            <a:ext cx="7188200" cy="558800"/>
          </a:xfrm>
          <a:prstGeom prst="roundRect">
            <a:avLst>
              <a:gd name="adj" fmla="val 18182"/>
            </a:avLst>
          </a:prstGeom>
          <a:solidFill>
            <a:srgbClr val="FFFDF7"/>
          </a:solidFill>
          <a:ln/>
          <a:effectLst>
            <a:outerShdw blurRad="114300" dist="38100" dir="5400000" algn="bl" rotWithShape="0">
              <a:srgbClr val="2B2118">
                <a:alpha val="7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1003300" y="4183329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76200" y="0"/>
                </a:moveTo>
                <a:lnTo>
                  <a:pt x="279400" y="0"/>
                </a:lnTo>
                <a:arcTo wR="76200" hR="76200" stAng="16200000" swAng="5400000"/>
                <a:lnTo>
                  <a:pt x="355600" y="279400"/>
                </a:lnTo>
                <a:arcTo wR="76200" hR="76200" stAng="0" swAng="5400000"/>
                <a:lnTo>
                  <a:pt x="76200" y="3556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05"/>
              </a:lnSpc>
              <a:buNone/>
            </a:pPr>
            <a:r>
              <a:rPr lang="en-US" sz="15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4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524000" y="4201120"/>
            <a:ext cx="1998266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1001 + 0110 = ?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12800" y="4754829"/>
            <a:ext cx="7188200" cy="558800"/>
          </a:xfrm>
          <a:prstGeom prst="roundRect">
            <a:avLst>
              <a:gd name="adj" fmla="val 18182"/>
            </a:avLst>
          </a:prstGeom>
          <a:solidFill>
            <a:srgbClr val="FFFDF7"/>
          </a:solidFill>
          <a:ln/>
          <a:effectLst>
            <a:outerShdw blurRad="114300" dist="38100" dir="5400000" algn="bl" rotWithShape="0">
              <a:srgbClr val="2B2118">
                <a:alpha val="7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1003300" y="4856429"/>
            <a:ext cx="355600" cy="355600"/>
          </a:xfrm>
          <a:custGeom>
            <a:avLst/>
            <a:gdLst/>
            <a:ahLst/>
            <a:cxnLst/>
            <a:rect l="l" t="t" r="r" b="b"/>
            <a:pathLst>
              <a:path w="355600" h="355600">
                <a:moveTo>
                  <a:pt x="76200" y="0"/>
                </a:moveTo>
                <a:lnTo>
                  <a:pt x="279400" y="0"/>
                </a:lnTo>
                <a:arcTo wR="76200" hR="76200" stAng="16200000" swAng="5400000"/>
                <a:lnTo>
                  <a:pt x="355600" y="279400"/>
                </a:lnTo>
                <a:arcTo wR="76200" hR="76200" stAng="0" swAng="5400000"/>
                <a:lnTo>
                  <a:pt x="76200" y="3556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05"/>
              </a:lnSpc>
              <a:buNone/>
            </a:pPr>
            <a:r>
              <a:rPr lang="en-US" sz="15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5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524000" y="4874220"/>
            <a:ext cx="1372870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111 + 1 = ?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 rot="180000">
            <a:off x="8495801" y="2315609"/>
            <a:ext cx="1397000" cy="1270000"/>
          </a:xfrm>
          <a:custGeom>
            <a:avLst/>
            <a:gdLst/>
            <a:ahLst/>
            <a:cxnLst/>
            <a:rect l="l" t="t" r="r" b="b"/>
            <a:pathLst>
              <a:path w="1397000" h="1270000">
                <a:moveTo>
                  <a:pt x="177800" y="0"/>
                </a:moveTo>
                <a:lnTo>
                  <a:pt x="1219200" y="0"/>
                </a:lnTo>
                <a:arcTo wR="177800" hR="177800" stAng="16200000" swAng="5400000"/>
                <a:lnTo>
                  <a:pt x="1397000" y="1092200"/>
                </a:lnTo>
                <a:arcTo wR="177800" hR="177800" stAng="0" swAng="5400000"/>
                <a:lnTo>
                  <a:pt x="177800" y="1270000"/>
                </a:lnTo>
                <a:arcTo wR="177800" hR="177800" stAng="5400000" swAng="5400000"/>
                <a:lnTo>
                  <a:pt x="0" y="177800"/>
                </a:lnTo>
                <a:arcTo wR="177800" hR="1778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0020"/>
              </a:lnSpc>
              <a:buNone/>
            </a:pPr>
            <a:r>
              <a:rPr lang="en-US" sz="6000" b="1" dirty="0">
                <a:solidFill>
                  <a:srgbClr val="F3B33D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6000" dirty="0"/>
          </a:p>
        </p:txBody>
      </p:sp>
      <p:sp>
        <p:nvSpPr>
          <p:cNvPr id="20" name="Text 18"/>
          <p:cNvSpPr/>
          <p:nvPr/>
        </p:nvSpPr>
        <p:spPr>
          <a:xfrm rot="180000">
            <a:off x="10017712" y="2395368"/>
            <a:ext cx="1397000" cy="1270000"/>
          </a:xfrm>
          <a:custGeom>
            <a:avLst/>
            <a:gdLst/>
            <a:ahLst/>
            <a:cxnLst/>
            <a:rect l="l" t="t" r="r" b="b"/>
            <a:pathLst>
              <a:path w="1397000" h="1270000">
                <a:moveTo>
                  <a:pt x="177800" y="0"/>
                </a:moveTo>
                <a:lnTo>
                  <a:pt x="1219200" y="0"/>
                </a:lnTo>
                <a:arcTo wR="177800" hR="177800" stAng="16200000" swAng="5400000"/>
                <a:lnTo>
                  <a:pt x="1397000" y="1092200"/>
                </a:lnTo>
                <a:arcTo wR="177800" hR="177800" stAng="0" swAng="5400000"/>
                <a:lnTo>
                  <a:pt x="177800" y="1270000"/>
                </a:lnTo>
                <a:arcTo wR="177800" hR="177800" stAng="5400000" swAng="5400000"/>
                <a:lnTo>
                  <a:pt x="0" y="177800"/>
                </a:lnTo>
                <a:arcTo wR="177800" hR="177800" stAng="10800000" swAng="5400000"/>
                <a:close/>
              </a:path>
            </a:pathLst>
          </a:custGeom>
          <a:solidFill>
            <a:srgbClr val="F3B33D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0020"/>
              </a:lnSpc>
              <a:buNone/>
            </a:pPr>
            <a:r>
              <a:rPr lang="en-US" sz="60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</a:t>
            </a:r>
            <a:endParaRPr lang="en-US" sz="6000" dirty="0"/>
          </a:p>
        </p:txBody>
      </p:sp>
      <p:sp>
        <p:nvSpPr>
          <p:cNvPr id="21" name="Text 19"/>
          <p:cNvSpPr/>
          <p:nvPr/>
        </p:nvSpPr>
        <p:spPr>
          <a:xfrm rot="180000">
            <a:off x="8422688" y="3710692"/>
            <a:ext cx="1397000" cy="1270000"/>
          </a:xfrm>
          <a:custGeom>
            <a:avLst/>
            <a:gdLst/>
            <a:ahLst/>
            <a:cxnLst/>
            <a:rect l="l" t="t" r="r" b="b"/>
            <a:pathLst>
              <a:path w="1397000" h="1270000">
                <a:moveTo>
                  <a:pt x="177800" y="0"/>
                </a:moveTo>
                <a:lnTo>
                  <a:pt x="1219200" y="0"/>
                </a:lnTo>
                <a:arcTo wR="177800" hR="177800" stAng="16200000" swAng="5400000"/>
                <a:lnTo>
                  <a:pt x="1397000" y="1092200"/>
                </a:lnTo>
                <a:arcTo wR="177800" hR="177800" stAng="0" swAng="5400000"/>
                <a:lnTo>
                  <a:pt x="177800" y="1270000"/>
                </a:lnTo>
                <a:arcTo wR="177800" hR="177800" stAng="5400000" swAng="5400000"/>
                <a:lnTo>
                  <a:pt x="0" y="177800"/>
                </a:lnTo>
                <a:arcTo wR="177800" hR="1778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0020"/>
              </a:lnSpc>
              <a:buNone/>
            </a:pPr>
            <a:r>
              <a:rPr lang="en-US" sz="60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endParaRPr lang="en-US" sz="6000" dirty="0"/>
          </a:p>
        </p:txBody>
      </p:sp>
      <p:sp>
        <p:nvSpPr>
          <p:cNvPr id="22" name="Shape 20"/>
          <p:cNvSpPr/>
          <p:nvPr/>
        </p:nvSpPr>
        <p:spPr>
          <a:xfrm rot="180000">
            <a:off x="9960475" y="3806327"/>
            <a:ext cx="1365250" cy="1238250"/>
          </a:xfrm>
          <a:prstGeom prst="roundRect">
            <a:avLst>
              <a:gd name="adj" fmla="val 13077"/>
            </a:avLst>
          </a:prstGeom>
          <a:solidFill>
            <a:srgbClr val="FFFDF7"/>
          </a:solidFill>
          <a:ln w="31750">
            <a:solidFill>
              <a:srgbClr val="E457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 rot="180000">
            <a:off x="9948168" y="3820068"/>
            <a:ext cx="1388533" cy="1236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0020"/>
              </a:lnSpc>
              <a:buNone/>
            </a:pPr>
            <a:r>
              <a:rPr lang="en-US" sz="6000" b="1" dirty="0">
                <a:solidFill>
                  <a:srgbClr val="C4401C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?</a:t>
            </a:r>
            <a:endParaRPr lang="en-US" sz="6000" dirty="0"/>
          </a:p>
        </p:txBody>
      </p:sp>
      <p:sp>
        <p:nvSpPr>
          <p:cNvPr id="24" name="Shape 22"/>
          <p:cNvSpPr/>
          <p:nvPr/>
        </p:nvSpPr>
        <p:spPr>
          <a:xfrm>
            <a:off x="812800" y="5740400"/>
            <a:ext cx="10566400" cy="19050"/>
          </a:xfrm>
          <a:prstGeom prst="rect">
            <a:avLst/>
          </a:prstGeom>
          <a:solidFill>
            <a:srgbClr val="EAD8B4"/>
          </a:solidFill>
          <a:ln/>
        </p:spPr>
      </p:sp>
      <p:sp>
        <p:nvSpPr>
          <p:cNvPr id="25" name="Text 23"/>
          <p:cNvSpPr/>
          <p:nvPr/>
        </p:nvSpPr>
        <p:spPr>
          <a:xfrm>
            <a:off x="812800" y="6253497"/>
            <a:ext cx="10883392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C440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বাইনারি যোগ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5008" y="355600"/>
            <a:ext cx="11301984" cy="36062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b="1" kern="0" spc="900" dirty="0">
                <a:solidFill>
                  <a:srgbClr val="EFE0BF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1 0 1 1 0 0 1 0 1 1 0 1 0 1 1 0 1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45008" y="5905500"/>
            <a:ext cx="11301984" cy="36062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ctr">
              <a:lnSpc>
                <a:spcPts val="2640"/>
              </a:lnSpc>
              <a:buNone/>
            </a:pPr>
            <a:r>
              <a:rPr lang="en-US" sz="2200" b="1" kern="0" spc="900" dirty="0">
                <a:solidFill>
                  <a:srgbClr val="EFE0BF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0 1 1 0 1 0 0 1 1 0 1 0 1 1 0 0 1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513343" y="1738846"/>
            <a:ext cx="7165314" cy="3380317"/>
          </a:xfrm>
          <a:prstGeom prst="roundRect">
            <a:avLst>
              <a:gd name="adj" fmla="val 7796"/>
            </a:avLst>
          </a:prstGeom>
          <a:solidFill>
            <a:srgbClr val="FFFDF7"/>
          </a:solidFill>
          <a:ln w="31750">
            <a:solidFill>
              <a:srgbClr val="F3B33D"/>
            </a:solidFill>
            <a:prstDash val="solid"/>
          </a:ln>
          <a:effectLst>
            <a:outerShdw blurRad="355600" dist="139700" dir="5400000" algn="bl" rotWithShape="0">
              <a:srgbClr val="2B2118">
                <a:alpha val="14000"/>
              </a:srgbClr>
            </a:outerShdw>
          </a:effectLst>
        </p:spPr>
      </p:sp>
      <p:sp>
        <p:nvSpPr>
          <p:cNvPr id="5" name="Text 3"/>
          <p:cNvSpPr>
            <a:spLocks noGrp="1"/>
          </p:cNvSpPr>
          <p:nvPr>
            <p:ph type="title"/>
          </p:nvPr>
        </p:nvSpPr>
        <p:spPr>
          <a:xfrm>
            <a:off x="3401110" y="2159000"/>
            <a:ext cx="5389781" cy="185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4400"/>
              </a:lnSpc>
              <a:buNone/>
            </a:pPr>
            <a:r>
              <a:rPr lang="en-US" sz="12000" b="1" i="0" dirty="0">
                <a:gradFill rotWithShape="1">
                  <a:gsLst>
                    <a:gs pos="0">
                      <a:srgbClr val="C4401C"/>
                    </a:gs>
                    <a:gs pos="100000">
                      <a:srgbClr val="D98A00"/>
                    </a:gs>
                  </a:gsLst>
                  <a:lin ang="0" scaled="0"/>
                </a:gradFill>
                <a:latin typeface="Arial" pitchFamily="34" charset="0"/>
                <a:ea typeface="Arial" pitchFamily="34" charset="-122"/>
                <a:cs typeface="Arial" pitchFamily="34" charset="-120"/>
              </a:rPr>
              <a:t>ধন্যবাদ</a:t>
            </a:r>
            <a:endParaRPr lang="en-US" sz="12000" dirty="0"/>
          </a:p>
        </p:txBody>
      </p:sp>
      <p:sp>
        <p:nvSpPr>
          <p:cNvPr id="6" name="Text 4"/>
          <p:cNvSpPr/>
          <p:nvPr/>
        </p:nvSpPr>
        <p:spPr>
          <a:xfrm>
            <a:off x="4622800" y="4241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01600" y="0"/>
                </a:moveTo>
                <a:lnTo>
                  <a:pt x="355600" y="0"/>
                </a:lnTo>
                <a:arcTo wR="101600" hR="101600" stAng="16200000" swAng="5400000"/>
                <a:lnTo>
                  <a:pt x="457200" y="355600"/>
                </a:lnTo>
                <a:arcTo wR="101600" hR="101600" stAng="0" swAng="5400000"/>
                <a:lnTo>
                  <a:pt x="101600" y="4572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0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168900" y="4241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01600" y="0"/>
                </a:moveTo>
                <a:lnTo>
                  <a:pt x="355600" y="0"/>
                </a:lnTo>
                <a:arcTo wR="101600" hR="101600" stAng="16200000" swAng="5400000"/>
                <a:lnTo>
                  <a:pt x="457200" y="355600"/>
                </a:lnTo>
                <a:arcTo wR="101600" hR="101600" stAng="0" swAng="5400000"/>
                <a:lnTo>
                  <a:pt x="101600" y="4572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F3B33D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0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+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715000" y="4241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01600" y="0"/>
                </a:moveTo>
                <a:lnTo>
                  <a:pt x="355600" y="0"/>
                </a:lnTo>
                <a:arcTo wR="101600" hR="101600" stAng="16200000" swAng="5400000"/>
                <a:lnTo>
                  <a:pt x="457200" y="355600"/>
                </a:lnTo>
                <a:arcTo wR="101600" hR="101600" stAng="0" swAng="5400000"/>
                <a:lnTo>
                  <a:pt x="101600" y="4572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2B2118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0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261100" y="4241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01600" y="0"/>
                </a:moveTo>
                <a:lnTo>
                  <a:pt x="355600" y="0"/>
                </a:lnTo>
                <a:arcTo wR="101600" hR="101600" stAng="16200000" swAng="5400000"/>
                <a:lnTo>
                  <a:pt x="457200" y="355600"/>
                </a:lnTo>
                <a:arcTo wR="101600" hR="101600" stAng="0" swAng="5400000"/>
                <a:lnTo>
                  <a:pt x="101600" y="4572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F3B33D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000" b="1" dirty="0">
                <a:solidFill>
                  <a:srgbClr val="2B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=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807200" y="4241800"/>
            <a:ext cx="762000" cy="457200"/>
          </a:xfrm>
          <a:custGeom>
            <a:avLst/>
            <a:gdLst/>
            <a:ahLst/>
            <a:cxnLst/>
            <a:rect l="l" t="t" r="r" b="b"/>
            <a:pathLst>
              <a:path w="762000" h="457200">
                <a:moveTo>
                  <a:pt x="101600" y="0"/>
                </a:moveTo>
                <a:lnTo>
                  <a:pt x="660400" y="0"/>
                </a:lnTo>
                <a:arcTo wR="101600" hR="101600" stAng="16200000" swAng="5400000"/>
                <a:lnTo>
                  <a:pt x="762000" y="355600"/>
                </a:lnTo>
                <a:arcTo wR="101600" hR="101600" stAng="0" swAng="5400000"/>
                <a:lnTo>
                  <a:pt x="101600" y="45720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close/>
              </a:path>
            </a:pathLst>
          </a:custGeom>
          <a:solidFill>
            <a:srgbClr val="E457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2000" b="1" dirty="0">
                <a:solidFill>
                  <a:srgbClr val="FFF8E9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বাইনারি যোগ ও বিয়োগ">
  <a:themeElements>
    <a:clrScheme name="বাইনারি যোগ ও বিয়োগ">
      <a:dk1>
        <a:srgbClr val="2B2118"/>
      </a:dk1>
      <a:lt1>
        <a:srgbClr val="FFF8E9"/>
      </a:lt1>
      <a:dk2>
        <a:srgbClr val="60574C"/>
      </a:dk2>
      <a:lt2>
        <a:srgbClr val="EAE3D4"/>
      </a:lt2>
      <a:accent1>
        <a:srgbClr val="F3B33D"/>
      </a:accent1>
      <a:accent2>
        <a:srgbClr val="C4401C"/>
      </a:accent2>
      <a:accent3>
        <a:srgbClr val="E4572E"/>
      </a:accent3>
      <a:accent4>
        <a:srgbClr val="EAD8B4"/>
      </a:accent4>
      <a:accent5>
        <a:srgbClr val="EFE0BF"/>
      </a:accent5>
      <a:accent6>
        <a:srgbClr val="D98A00"/>
      </a:accent6>
      <a:hlink>
        <a:srgbClr val="0563C1"/>
      </a:hlink>
      <a:folHlink>
        <a:srgbClr val="954F72"/>
      </a:folHlink>
    </a:clrScheme>
    <a:fontScheme name="বাইনারি যোগ ও বিয়োগ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ourier New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752</Words>
  <Application>Microsoft Office PowerPoint</Application>
  <PresentationFormat>Widescreen</PresentationFormat>
  <Paragraphs>162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Courier New</vt:lpstr>
      <vt:lpstr>বাইনারি যোগ ও বিয়োগ</vt:lpstr>
      <vt:lpstr>PowerPoint Presentation</vt:lpstr>
      <vt:lpstr>শিখনফল</vt:lpstr>
      <vt:lpstr>শিক্ষক পরিচিতি</vt:lpstr>
      <vt:lpstr>বাইনারি যোগের নিয়ম</vt:lpstr>
      <vt:lpstr>উদাহরণ ১: 101 + 011</vt:lpstr>
      <vt:lpstr>উদাহরণ ২: 1101 + 1011</vt:lpstr>
      <vt:lpstr>দলীয় কাজ</vt:lpstr>
      <vt:lpstr>একক কাজ</vt:lpstr>
      <vt:lpstr>মূল্যায়ন</vt:lpstr>
      <vt:lpstr>ধন্যবাদ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বাইনারি যোগ ও বিয়োগ</dc:title>
  <dc:subject/>
  <dc:creator>asus</dc:creator>
  <cp:lastModifiedBy>Taslima Jahan</cp:lastModifiedBy>
  <cp:revision>1</cp:revision>
  <dcterms:created xsi:type="dcterms:W3CDTF">2026-10-26T16:19:40Z</dcterms:created>
  <dcterms:modified xsi:type="dcterms:W3CDTF">2026-10-26T16:22:42Z</dcterms:modified>
</cp:coreProperties>
</file>