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5" d="100"/>
          <a:sy n="75" d="100"/>
        </p:scale>
        <p:origin x="300" y="-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FC864-2BBC-D042-BC5C-772A966DCB9A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B066C9-9BC7-C141-B1DE-D9015DF41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969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92DC5A-6C32-912C-5786-3A7C80E81E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544" b="5000"/>
          <a:stretch>
            <a:fillRect/>
          </a:stretch>
        </p:blipFill>
        <p:spPr>
          <a:xfrm>
            <a:off x="838200" y="754148"/>
            <a:ext cx="10515600" cy="4995575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9296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09777" y="1038352"/>
            <a:ext cx="8438335" cy="731520"/>
          </a:xfrm>
          <a:prstGeom prst="rect">
            <a:avLst/>
          </a:prstGeom>
          <a:solidFill>
            <a:srgbClr val="173B68"/>
          </a:solidFill>
          <a:ln w="12700">
            <a:solidFill>
              <a:srgbClr val="173B68"/>
            </a:solidFill>
            <a:prstDash val="solid"/>
          </a:ln>
        </p:spPr>
        <p:txBody>
          <a:bodyPr/>
          <a:lstStyle/>
          <a:p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3134710" y="1139265"/>
            <a:ext cx="689321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স্বাগতম! 🌊 তরলের আয়তন পরিমাপ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2920" y="6345936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2677B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প্রাথমিক গণিত | দ্বিতীয় শ্রেণি | পাঠ্যবই পৃষ্ঠা ১১৪–১১৬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097280" y="1824228"/>
            <a:ext cx="4937760" cy="731520"/>
          </a:xfrm>
          <a:prstGeom prst="roundRect">
            <a:avLst>
              <a:gd name="adj" fmla="val 50000"/>
            </a:avLst>
          </a:prstGeom>
          <a:solidFill>
            <a:srgbClr val="DDF3FF"/>
          </a:solidFill>
          <a:ln w="12700">
            <a:solidFill>
              <a:srgbClr val="DDF3FF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86885" y="1798421"/>
            <a:ext cx="4718304" cy="5852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আজ আমরা শিখব—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914400" y="2331720"/>
            <a:ext cx="10058400" cy="914400"/>
          </a:xfrm>
          <a:prstGeom prst="roundRect">
            <a:avLst>
              <a:gd name="adj" fmla="val 12000"/>
            </a:avLst>
          </a:prstGeom>
          <a:solidFill>
            <a:srgbClr val="FFF0C7"/>
          </a:solidFill>
          <a:ln w="12700">
            <a:solidFill>
              <a:srgbClr val="FFF0C7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24128" y="2404872"/>
            <a:ext cx="9838944" cy="76809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কোন পাত্রে বেশি পানি ধরে?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914400" y="3657600"/>
            <a:ext cx="10058400" cy="914400"/>
          </a:xfrm>
          <a:prstGeom prst="roundRect">
            <a:avLst>
              <a:gd name="adj" fmla="val 12000"/>
            </a:avLst>
          </a:prstGeom>
          <a:solidFill>
            <a:srgbClr val="DDF5E8"/>
          </a:solidFill>
          <a:ln w="12700">
            <a:solidFill>
              <a:srgbClr val="DDF5E8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24128" y="3730752"/>
            <a:ext cx="9838944" cy="76809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কীভাবে লিটার দিয়ে পানির পরিমাণ মাপি?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21841" y="844296"/>
            <a:ext cx="4734559" cy="777240"/>
          </a:xfrm>
          <a:prstGeom prst="rect">
            <a:avLst/>
          </a:prstGeom>
          <a:solidFill>
            <a:srgbClr val="173B68"/>
          </a:solidFill>
          <a:ln w="12700">
            <a:solidFill>
              <a:srgbClr val="173B6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451100" y="1004316"/>
            <a:ext cx="4079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শিখনফল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345936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2677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আলোচনা ও হাতে-কলমে কার্যক্রম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2021840" y="1686560"/>
            <a:ext cx="7823200" cy="960120"/>
          </a:xfrm>
          <a:prstGeom prst="roundRect">
            <a:avLst>
              <a:gd name="adj" fmla="val 11429"/>
            </a:avLst>
          </a:prstGeom>
          <a:solidFill>
            <a:srgbClr val="DDF3FF"/>
          </a:solidFill>
          <a:ln w="12700">
            <a:solidFill>
              <a:srgbClr val="DDF3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131568" y="1800352"/>
            <a:ext cx="7658501" cy="8138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173B68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1. বিভিন্ন বোতলে পানির পরিমাণ তুলনা করতে পারব।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2021840" y="2941320"/>
            <a:ext cx="7823200" cy="960120"/>
          </a:xfrm>
          <a:prstGeom prst="roundRect">
            <a:avLst>
              <a:gd name="adj" fmla="val 11429"/>
            </a:avLst>
          </a:prstGeom>
          <a:solidFill>
            <a:srgbClr val="DDF5E8"/>
          </a:solidFill>
          <a:ln w="12700">
            <a:solidFill>
              <a:srgbClr val="DDF5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131568" y="3014472"/>
            <a:ext cx="7658501" cy="8138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173B68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2. একই আকারের পাত্র দিয়ে সঠিকভাবে মাপতে পারব।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2021840" y="4358640"/>
            <a:ext cx="7823200" cy="960120"/>
          </a:xfrm>
          <a:prstGeom prst="roundRect">
            <a:avLst>
              <a:gd name="adj" fmla="val 11429"/>
            </a:avLst>
          </a:prstGeom>
          <a:solidFill>
            <a:srgbClr val="FFE2ED"/>
          </a:solidFill>
          <a:ln w="12700">
            <a:solidFill>
              <a:srgbClr val="FFE2E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131568" y="4431792"/>
            <a:ext cx="7658501" cy="8138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173B68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3. লিটার (L বা l) একক চিনতে ও ব্যবহার করতে পারব।</a:t>
            </a:r>
            <a:endParaRPr lang="en-US" sz="2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971041" y="863600"/>
            <a:ext cx="6647533" cy="777240"/>
          </a:xfrm>
          <a:prstGeom prst="rect">
            <a:avLst/>
          </a:prstGeom>
          <a:solidFill>
            <a:srgbClr val="173B68"/>
          </a:solidFill>
          <a:ln w="12700">
            <a:solidFill>
              <a:srgbClr val="173B68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2382520" y="1000760"/>
            <a:ext cx="6182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অনুসন্ধান: কোন বোতলে বেশি পানি?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2920" y="6427216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2677B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পাঠ্যবই পৃষ্ঠা ১১৪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786449" y="1730101"/>
            <a:ext cx="3074309" cy="685800"/>
          </a:xfrm>
          <a:prstGeom prst="roundRect">
            <a:avLst>
              <a:gd name="adj" fmla="val 16000"/>
            </a:avLst>
          </a:prstGeom>
          <a:solidFill>
            <a:srgbClr val="DDF3FF"/>
          </a:solidFill>
          <a:ln w="12700">
            <a:solidFill>
              <a:srgbClr val="DDF3FF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2461614" y="1812577"/>
            <a:ext cx="2662348" cy="53949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বোতল ক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35040" y="1736211"/>
            <a:ext cx="4206240" cy="685800"/>
          </a:xfrm>
          <a:prstGeom prst="roundRect">
            <a:avLst>
              <a:gd name="adj" fmla="val 16000"/>
            </a:avLst>
          </a:prstGeom>
          <a:solidFill>
            <a:srgbClr val="DDF5E8"/>
          </a:solidFill>
          <a:ln w="12700">
            <a:solidFill>
              <a:srgbClr val="DDF5E8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5981137" y="1775941"/>
            <a:ext cx="3986784" cy="53949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বোতল খ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2290926" y="3987419"/>
            <a:ext cx="6327648" cy="914400"/>
          </a:xfrm>
          <a:prstGeom prst="roundRect">
            <a:avLst>
              <a:gd name="adj" fmla="val 12000"/>
            </a:avLst>
          </a:prstGeom>
          <a:solidFill>
            <a:srgbClr val="FFF0C7"/>
          </a:solidFill>
          <a:ln w="12700">
            <a:solidFill>
              <a:srgbClr val="FFF0C7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461614" y="4111371"/>
            <a:ext cx="5793232" cy="76809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শুধু বোতল দেখে কি নিশ্চিত হওয়া যায়?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350149" y="5052060"/>
            <a:ext cx="6174091" cy="822960"/>
          </a:xfrm>
          <a:prstGeom prst="roundRect">
            <a:avLst>
              <a:gd name="adj" fmla="val 13333"/>
            </a:avLst>
          </a:prstGeom>
          <a:solidFill>
            <a:srgbClr val="FFE2ED"/>
          </a:solidFill>
          <a:ln w="12700">
            <a:solidFill>
              <a:srgbClr val="FFE2ED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459877" y="5125212"/>
            <a:ext cx="5869062" cy="6766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শিক্ষার্থীরা কারণসহ উত্তর বলবে।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703672" y="2432422"/>
            <a:ext cx="8677602" cy="173260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 descr="Water bottle png Images - Free Download on Magnific (formerly Freepik)">
            <a:extLst>
              <a:ext uri="{FF2B5EF4-FFF2-40B4-BE49-F238E27FC236}">
                <a16:creationId xmlns:a16="http://schemas.microsoft.com/office/drawing/2014/main" id="{46E4D562-DBDF-E794-DB6A-AD067647BB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621339" y="2561400"/>
            <a:ext cx="1486662" cy="1486662"/>
          </a:xfrm>
          <a:prstGeom prst="rect">
            <a:avLst/>
          </a:prstGeom>
        </p:spPr>
      </p:pic>
      <p:pic>
        <p:nvPicPr>
          <p:cNvPr id="16" name="Picture 15" descr="Water bottle png Images - Free Download on Magnific (formerly Freepik)">
            <a:extLst>
              <a:ext uri="{FF2B5EF4-FFF2-40B4-BE49-F238E27FC236}">
                <a16:creationId xmlns:a16="http://schemas.microsoft.com/office/drawing/2014/main" id="{096A4744-B5E4-994A-7DF2-5C87B67541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485866" y="2478881"/>
            <a:ext cx="1686146" cy="17878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599848" y="745236"/>
            <a:ext cx="4764505" cy="777240"/>
          </a:xfrm>
          <a:prstGeom prst="rect">
            <a:avLst/>
          </a:prstGeom>
          <a:solidFill>
            <a:srgbClr val="173B68"/>
          </a:solidFill>
          <a:ln w="12700">
            <a:solidFill>
              <a:srgbClr val="173B68"/>
            </a:solidFill>
            <a:prstDash val="solid"/>
          </a:ln>
        </p:spPr>
        <p:txBody>
          <a:bodyPr/>
          <a:lstStyle/>
          <a:p>
            <a:endParaRPr lang="en-US" sz="2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011328" y="882396"/>
            <a:ext cx="4431101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পানি তুলনার তিনটি পদ্ধতি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2920" y="6345936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2677B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পাঠ্যবই পৃষ্ঠা ১১৪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294598" y="1580950"/>
            <a:ext cx="6328611" cy="1115568"/>
          </a:xfrm>
          <a:prstGeom prst="roundRect">
            <a:avLst>
              <a:gd name="adj" fmla="val 9836"/>
            </a:avLst>
          </a:prstGeom>
          <a:solidFill>
            <a:srgbClr val="DDF3FF"/>
          </a:solidFill>
          <a:ln w="12700">
            <a:solidFill>
              <a:srgbClr val="DDF3FF"/>
            </a:solidFill>
            <a:prstDash val="solid"/>
          </a:ln>
        </p:spPr>
        <p:txBody>
          <a:bodyPr/>
          <a:lstStyle/>
          <a:p>
            <a:endParaRPr lang="en-US" sz="2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548706" y="1654102"/>
            <a:ext cx="6202039" cy="9692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১. রেজার পদ্ধতি: এক বোতল থেকে অন্য বোতলে পানি ঢালি।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1323475" y="2820202"/>
            <a:ext cx="6328611" cy="1115568"/>
          </a:xfrm>
          <a:prstGeom prst="roundRect">
            <a:avLst>
              <a:gd name="adj" fmla="val 9836"/>
            </a:avLst>
          </a:prstGeom>
          <a:solidFill>
            <a:srgbClr val="FFE2ED"/>
          </a:solidFill>
          <a:ln w="12700">
            <a:solidFill>
              <a:srgbClr val="FFE2ED"/>
            </a:solidFill>
            <a:prstDash val="solid"/>
          </a:ln>
        </p:spPr>
        <p:txBody>
          <a:bodyPr/>
          <a:lstStyle/>
          <a:p>
            <a:endParaRPr lang="en-US" sz="2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433203" y="2893354"/>
            <a:ext cx="6202039" cy="9692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২. তুলির পদ্ধতি: একই পাত্রে পানি ঢেলে দাগ দিই।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323475" y="4328962"/>
            <a:ext cx="6328611" cy="1115568"/>
          </a:xfrm>
          <a:prstGeom prst="roundRect">
            <a:avLst>
              <a:gd name="adj" fmla="val 9836"/>
            </a:avLst>
          </a:prstGeom>
          <a:solidFill>
            <a:srgbClr val="DDF5E8"/>
          </a:solidFill>
          <a:ln w="12700">
            <a:solidFill>
              <a:srgbClr val="DDF5E8"/>
            </a:solidFill>
            <a:prstDash val="solid"/>
          </a:ln>
        </p:spPr>
        <p:txBody>
          <a:bodyPr/>
          <a:lstStyle/>
          <a:p>
            <a:endParaRPr lang="en-US" sz="2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433203" y="4402114"/>
            <a:ext cx="6202039" cy="9692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৩. রাফির পদ্ধতি: একই আকারের দুটি পাত্র ব্যবহার করি।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821395" y="1755899"/>
            <a:ext cx="2959748" cy="3032955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 descr="illustration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7699" y="1829051"/>
            <a:ext cx="2752598" cy="3236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421783" y="764535"/>
            <a:ext cx="4704080" cy="777240"/>
          </a:xfrm>
          <a:prstGeom prst="rect">
            <a:avLst/>
          </a:prstGeom>
          <a:solidFill>
            <a:srgbClr val="173B68"/>
          </a:solidFill>
          <a:ln w="12700">
            <a:solidFill>
              <a:srgbClr val="173B68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3530496" y="863698"/>
            <a:ext cx="44777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দলীয় কাজ: মেপে দেখি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2920" y="6345936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2677B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পাঠ্যবই পৃষ্ঠা ১১৫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31520" y="1671322"/>
            <a:ext cx="7190072" cy="868680"/>
          </a:xfrm>
          <a:prstGeom prst="roundRect">
            <a:avLst>
              <a:gd name="adj" fmla="val 12632"/>
            </a:avLst>
          </a:prstGeom>
          <a:solidFill>
            <a:srgbClr val="DDF3FF"/>
          </a:solidFill>
          <a:ln w="12700">
            <a:solidFill>
              <a:srgbClr val="DDF3FF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841248" y="1774954"/>
            <a:ext cx="6588868" cy="7223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উপকরণ: দুটি বোতল, একই মাপের ছোট গ্লাস, পানি।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31520" y="2585720"/>
            <a:ext cx="6437376" cy="822960"/>
          </a:xfrm>
          <a:prstGeom prst="roundRect">
            <a:avLst>
              <a:gd name="adj" fmla="val 13333"/>
            </a:avLst>
          </a:prstGeom>
          <a:solidFill>
            <a:srgbClr val="DDF5E8"/>
          </a:solidFill>
          <a:ln w="12700">
            <a:solidFill>
              <a:srgbClr val="DDF5E8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841249" y="2669032"/>
            <a:ext cx="6251318" cy="6766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ধাপ ১: প্রথম বোতলের পানি গ্লাসে মাপো।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31520" y="3520440"/>
            <a:ext cx="6437376" cy="822960"/>
          </a:xfrm>
          <a:prstGeom prst="roundRect">
            <a:avLst>
              <a:gd name="adj" fmla="val 13333"/>
            </a:avLst>
          </a:prstGeom>
          <a:solidFill>
            <a:srgbClr val="FFE2ED"/>
          </a:solidFill>
          <a:ln w="12700">
            <a:solidFill>
              <a:srgbClr val="FFE2ED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41248" y="3593592"/>
            <a:ext cx="6217920" cy="6766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ধাপ ২: দ্বিতীয় বোতলের পানি একই গ্লাসে মাপো।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31521" y="4617720"/>
            <a:ext cx="6327648" cy="822960"/>
          </a:xfrm>
          <a:prstGeom prst="roundRect">
            <a:avLst>
              <a:gd name="adj" fmla="val 13333"/>
            </a:avLst>
          </a:prstGeom>
          <a:solidFill>
            <a:srgbClr val="FFF0C7"/>
          </a:solidFill>
          <a:ln w="12700">
            <a:solidFill>
              <a:srgbClr val="FFF0C7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41248" y="4690872"/>
            <a:ext cx="5441499" cy="6766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ধাপ ৩: কোন বোতলে বেশি? কতটুকু বেশি?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242048" y="3310128"/>
            <a:ext cx="3986784" cy="142829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 descr="illustration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3383280"/>
            <a:ext cx="3840480" cy="12819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93493" y="736092"/>
            <a:ext cx="4645554" cy="777240"/>
          </a:xfrm>
          <a:prstGeom prst="rect">
            <a:avLst/>
          </a:prstGeom>
          <a:solidFill>
            <a:srgbClr val="173B68"/>
          </a:solidFill>
          <a:ln w="12700">
            <a:solidFill>
              <a:srgbClr val="173B68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076918" y="873252"/>
            <a:ext cx="4320473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দেখে বলি: সবচেয়ে বেশি ও কম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2198106" y="6345936"/>
            <a:ext cx="936905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2677B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পাঠ্যবই পৃষ্ঠা ১১৫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879600" y="1371600"/>
            <a:ext cx="5205858" cy="822960"/>
          </a:xfrm>
          <a:prstGeom prst="roundRect">
            <a:avLst>
              <a:gd name="adj" fmla="val 13333"/>
            </a:avLst>
          </a:prstGeom>
          <a:solidFill>
            <a:srgbClr val="DDF3FF"/>
          </a:solidFill>
          <a:ln w="12700">
            <a:solidFill>
              <a:srgbClr val="DDF3FF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955703" y="1444752"/>
            <a:ext cx="5099071" cy="6766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চায়ের কেতলি → ৭ গ্লাস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1879600" y="2514600"/>
            <a:ext cx="5205858" cy="822960"/>
          </a:xfrm>
          <a:prstGeom prst="roundRect">
            <a:avLst>
              <a:gd name="adj" fmla="val 13333"/>
            </a:avLst>
          </a:prstGeom>
          <a:solidFill>
            <a:srgbClr val="FFE2ED"/>
          </a:solidFill>
          <a:ln w="12700">
            <a:solidFill>
              <a:srgbClr val="FFE2ED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955703" y="2587752"/>
            <a:ext cx="5099071" cy="6766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হাতলযুক্ত পাত্র → ৫½ গ্লাস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879600" y="3657600"/>
            <a:ext cx="5205858" cy="822960"/>
          </a:xfrm>
          <a:prstGeom prst="roundRect">
            <a:avLst>
              <a:gd name="adj" fmla="val 13333"/>
            </a:avLst>
          </a:prstGeom>
          <a:solidFill>
            <a:srgbClr val="DDF5E8"/>
          </a:solidFill>
          <a:ln w="12700">
            <a:solidFill>
              <a:srgbClr val="DDF5E8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955703" y="3730752"/>
            <a:ext cx="5099071" cy="6766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বালতি → ৮ গ্লাস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879600" y="4846320"/>
            <a:ext cx="5205858" cy="777240"/>
          </a:xfrm>
          <a:prstGeom prst="roundRect">
            <a:avLst>
              <a:gd name="adj" fmla="val 14118"/>
            </a:avLst>
          </a:prstGeom>
          <a:solidFill>
            <a:srgbClr val="FFF0C7"/>
          </a:solidFill>
          <a:ln w="12700">
            <a:solidFill>
              <a:srgbClr val="FFF0C7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955703" y="4919472"/>
            <a:ext cx="5099071" cy="6309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প্রশ্ন: কোনটিতে সবচেয়ে বেশি? কোনটিতে সবচেয়ে কম?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158608" y="2311061"/>
            <a:ext cx="3375957" cy="2220487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 descr="illustration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9346" y="2384213"/>
            <a:ext cx="3252068" cy="2074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796147" y="738293"/>
            <a:ext cx="5147428" cy="777240"/>
          </a:xfrm>
          <a:prstGeom prst="rect">
            <a:avLst/>
          </a:prstGeom>
          <a:solidFill>
            <a:srgbClr val="173B68"/>
          </a:solidFill>
          <a:ln w="12700">
            <a:solidFill>
              <a:srgbClr val="173B68"/>
            </a:solidFill>
            <a:prstDash val="solid"/>
          </a:ln>
        </p:spPr>
        <p:txBody>
          <a:bodyPr/>
          <a:lstStyle/>
          <a:p>
            <a:pPr algn="ctr"/>
            <a:endParaRPr lang="en-US" sz="2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3714692" y="875453"/>
            <a:ext cx="47872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লিটার কী?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2920" y="6345936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2677B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পাঠ্যবই পৃষ্ঠা ১১৬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566333" y="1781894"/>
            <a:ext cx="6884983" cy="1097280"/>
          </a:xfrm>
          <a:prstGeom prst="roundRect">
            <a:avLst>
              <a:gd name="adj" fmla="val 10000"/>
            </a:avLst>
          </a:prstGeom>
          <a:solidFill>
            <a:srgbClr val="DDF3FF"/>
          </a:solidFill>
          <a:ln w="12700">
            <a:solidFill>
              <a:srgbClr val="DDF3FF"/>
            </a:solidFill>
            <a:prstDash val="solid"/>
          </a:ln>
        </p:spPr>
        <p:txBody>
          <a:bodyPr/>
          <a:lstStyle/>
          <a:p>
            <a:endParaRPr lang="en-US" sz="2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779244" y="1855046"/>
            <a:ext cx="6562343" cy="9509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তরলের আয়তন পরিমাপের আন্তর্জাতিক একক হলো লিটার।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1566333" y="3336374"/>
            <a:ext cx="6244903" cy="1097280"/>
          </a:xfrm>
          <a:prstGeom prst="roundRect">
            <a:avLst>
              <a:gd name="adj" fmla="val 10000"/>
            </a:avLst>
          </a:prstGeom>
          <a:solidFill>
            <a:srgbClr val="DDF5E8"/>
          </a:solidFill>
          <a:ln w="12700">
            <a:solidFill>
              <a:srgbClr val="DDF5E8"/>
            </a:solidFill>
            <a:prstDash val="solid"/>
          </a:ln>
        </p:spPr>
        <p:txBody>
          <a:bodyPr/>
          <a:lstStyle/>
          <a:p>
            <a:endParaRPr lang="en-US" sz="2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2489200" y="3409526"/>
            <a:ext cx="5212307" cy="9509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লিটার লেখা হয়: </a:t>
            </a:r>
            <a:r>
              <a:rPr lang="en-US" sz="3600" dirty="0" err="1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লিটার</a:t>
            </a:r>
            <a:r>
              <a:rPr lang="en-US" sz="36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অথবা</a:t>
            </a:r>
            <a:r>
              <a:rPr lang="en-US" sz="36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লি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585361" y="4529157"/>
            <a:ext cx="6884983" cy="868680"/>
          </a:xfrm>
          <a:prstGeom prst="roundRect">
            <a:avLst>
              <a:gd name="adj" fmla="val 12632"/>
            </a:avLst>
          </a:prstGeom>
          <a:solidFill>
            <a:srgbClr val="FFE2ED"/>
          </a:solidFill>
          <a:ln w="12700">
            <a:solidFill>
              <a:srgbClr val="FFE2ED"/>
            </a:solidFill>
            <a:prstDash val="solid"/>
          </a:ln>
        </p:spPr>
        <p:txBody>
          <a:bodyPr/>
          <a:lstStyle/>
          <a:p>
            <a:endParaRPr lang="en-US" sz="2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032512" y="4559299"/>
            <a:ext cx="6309075" cy="7223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১ লিটারের বোতল দিয়ে বড় পাত্রের পানি মাপা যায়।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894852" y="2218435"/>
            <a:ext cx="1517904" cy="234086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 descr="illustration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8004" y="2312246"/>
            <a:ext cx="1371600" cy="2194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24869" y="842942"/>
            <a:ext cx="8029235" cy="777240"/>
          </a:xfrm>
          <a:prstGeom prst="rect">
            <a:avLst/>
          </a:prstGeom>
          <a:solidFill>
            <a:srgbClr val="173B68"/>
          </a:solidFill>
          <a:ln w="12700">
            <a:solidFill>
              <a:srgbClr val="173B68"/>
            </a:solidFill>
            <a:prstDash val="solid"/>
          </a:ln>
        </p:spPr>
        <p:txBody>
          <a:bodyPr/>
          <a:lstStyle/>
          <a:p>
            <a:endParaRPr lang="en-US" sz="2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2302933" y="980102"/>
            <a:ext cx="7933267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গণনা করি: কত লিটার?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2920" y="6930137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2677B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পাঠ্যবই পৃষ্ঠা ১১৬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180254" y="1864361"/>
            <a:ext cx="7356372" cy="1005840"/>
          </a:xfrm>
          <a:prstGeom prst="roundRect">
            <a:avLst>
              <a:gd name="adj" fmla="val 10909"/>
            </a:avLst>
          </a:prstGeom>
          <a:solidFill>
            <a:srgbClr val="DDF3FF"/>
          </a:solidFill>
          <a:ln w="12700">
            <a:solidFill>
              <a:srgbClr val="DDF3FF"/>
            </a:solidFill>
            <a:prstDash val="solid"/>
          </a:ln>
        </p:spPr>
        <p:txBody>
          <a:bodyPr/>
          <a:lstStyle/>
          <a:p>
            <a:endParaRPr lang="en-US" sz="2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89982" y="1937513"/>
            <a:ext cx="7205472" cy="8595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১ লিটারের ৩ বোতল পানি = কত লিটার?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1180254" y="3373121"/>
            <a:ext cx="7356372" cy="1005840"/>
          </a:xfrm>
          <a:prstGeom prst="roundRect">
            <a:avLst>
              <a:gd name="adj" fmla="val 10909"/>
            </a:avLst>
          </a:prstGeom>
          <a:solidFill>
            <a:srgbClr val="DDF5E8"/>
          </a:solidFill>
          <a:ln w="12700">
            <a:solidFill>
              <a:srgbClr val="DDF5E8"/>
            </a:solidFill>
            <a:prstDash val="solid"/>
          </a:ln>
        </p:spPr>
        <p:txBody>
          <a:bodyPr/>
          <a:lstStyle/>
          <a:p>
            <a:endParaRPr lang="en-US" sz="2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289982" y="3446273"/>
            <a:ext cx="7205472" cy="8595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১ লিটারের ৫ বোতল পানি = কত লিটার?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80254" y="4881881"/>
            <a:ext cx="7356372" cy="1005840"/>
          </a:xfrm>
          <a:prstGeom prst="roundRect">
            <a:avLst>
              <a:gd name="adj" fmla="val 10909"/>
            </a:avLst>
          </a:prstGeom>
          <a:solidFill>
            <a:srgbClr val="FFE2ED"/>
          </a:solidFill>
          <a:ln w="12700">
            <a:solidFill>
              <a:srgbClr val="FFE2ED"/>
            </a:solidFill>
            <a:prstDash val="solid"/>
          </a:ln>
        </p:spPr>
        <p:txBody>
          <a:bodyPr/>
          <a:lstStyle/>
          <a:p>
            <a:endParaRPr lang="en-US" sz="2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289982" y="4955033"/>
            <a:ext cx="7205472" cy="8595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১ লিটারের ৪ বোতল পানি = কত লিটার?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091092" y="2182539"/>
            <a:ext cx="2076555" cy="234086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 descr="illustration_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9666" y="2275841"/>
            <a:ext cx="1930251" cy="2194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419600" y="704552"/>
            <a:ext cx="4715628" cy="777240"/>
          </a:xfrm>
          <a:prstGeom prst="rect">
            <a:avLst/>
          </a:prstGeom>
          <a:solidFill>
            <a:srgbClr val="173B68"/>
          </a:solidFill>
          <a:ln w="12700">
            <a:solidFill>
              <a:srgbClr val="173B68"/>
            </a:solidFill>
            <a:prstDash val="solid"/>
          </a:ln>
        </p:spPr>
        <p:txBody>
          <a:bodyPr/>
          <a:lstStyle/>
          <a:p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307929" y="841712"/>
            <a:ext cx="438564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বাস্তব অনুশীলন</a:t>
            </a:r>
            <a:endParaRPr lang="en-US" sz="2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2920" y="6345936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2677B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পাঠ্যবই পৃষ্ঠা ১১৬</a:t>
            </a:r>
            <a:endParaRPr lang="en-US" sz="11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39987" y="1520615"/>
            <a:ext cx="8395241" cy="914400"/>
          </a:xfrm>
          <a:prstGeom prst="roundRect">
            <a:avLst>
              <a:gd name="adj" fmla="val 12000"/>
            </a:avLst>
          </a:prstGeom>
          <a:solidFill>
            <a:srgbClr val="DDF3FF"/>
          </a:solidFill>
          <a:ln w="12700">
            <a:solidFill>
              <a:srgbClr val="DDF3FF"/>
            </a:solidFill>
            <a:prstDash val="solid"/>
          </a:ln>
        </p:spPr>
        <p:txBody>
          <a:bodyPr/>
          <a:lstStyle/>
          <a:p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849715" y="1593767"/>
            <a:ext cx="8223031" cy="76809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27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একটি ১ লিটারের বোতল নাও।</a:t>
            </a:r>
            <a:endParaRPr lang="en-US" sz="27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39987" y="2846495"/>
            <a:ext cx="8395241" cy="914400"/>
          </a:xfrm>
          <a:prstGeom prst="roundRect">
            <a:avLst>
              <a:gd name="adj" fmla="val 12000"/>
            </a:avLst>
          </a:prstGeom>
          <a:solidFill>
            <a:srgbClr val="DDF5E8"/>
          </a:solidFill>
          <a:ln w="12700">
            <a:solidFill>
              <a:srgbClr val="DDF5E8"/>
            </a:solidFill>
            <a:prstDash val="solid"/>
          </a:ln>
        </p:spPr>
        <p:txBody>
          <a:bodyPr/>
          <a:lstStyle/>
          <a:p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849715" y="2919647"/>
            <a:ext cx="8223031" cy="76809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27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বোতল দিয়ে বালতি বা অন্য পাত্রে পানি ভরো।</a:t>
            </a:r>
            <a:endParaRPr lang="en-US" sz="27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39987" y="4172375"/>
            <a:ext cx="8395241" cy="914400"/>
          </a:xfrm>
          <a:prstGeom prst="roundRect">
            <a:avLst>
              <a:gd name="adj" fmla="val 12000"/>
            </a:avLst>
          </a:prstGeom>
          <a:solidFill>
            <a:srgbClr val="FFF0C7"/>
          </a:solidFill>
          <a:ln w="12700">
            <a:solidFill>
              <a:srgbClr val="FFF0C7"/>
            </a:solidFill>
            <a:prstDash val="solid"/>
          </a:ln>
        </p:spPr>
        <p:txBody>
          <a:bodyPr/>
          <a:lstStyle/>
          <a:p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49715" y="4245527"/>
            <a:ext cx="8223031" cy="76809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27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কতবার বোতল ভরতে হলো? খাতায় লেখো।</a:t>
            </a:r>
            <a:endParaRPr lang="en-US" sz="27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970064" y="4816177"/>
            <a:ext cx="3469336" cy="722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 descr="illustration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3533" y="4951644"/>
            <a:ext cx="3175000" cy="576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718735" y="756922"/>
            <a:ext cx="8310295" cy="588070"/>
          </a:xfrm>
          <a:prstGeom prst="rect">
            <a:avLst/>
          </a:prstGeom>
          <a:solidFill>
            <a:srgbClr val="173B68"/>
          </a:solidFill>
          <a:ln w="12700">
            <a:solidFill>
              <a:srgbClr val="173B68"/>
            </a:solidFill>
            <a:prstDash val="solid"/>
          </a:ln>
        </p:spPr>
        <p:txBody>
          <a:bodyPr/>
          <a:lstStyle/>
          <a:p>
            <a:pPr algn="ctr"/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2130215" y="894082"/>
            <a:ext cx="7728768" cy="3459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মূল্যায়ন ও বাড়ির কাজ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2009987" y="6510189"/>
            <a:ext cx="7541782" cy="20755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2677B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পাঠ্যবই পৃষ্ঠা ১১৪–১১৬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2147147" y="1535857"/>
            <a:ext cx="7479453" cy="588070"/>
          </a:xfrm>
          <a:prstGeom prst="roundRect">
            <a:avLst>
              <a:gd name="adj" fmla="val 14118"/>
            </a:avLst>
          </a:prstGeom>
          <a:solidFill>
            <a:srgbClr val="DDF3FF"/>
          </a:solidFill>
          <a:ln w="12700">
            <a:solidFill>
              <a:srgbClr val="DDF3FF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2256875" y="1609009"/>
            <a:ext cx="7329864" cy="477375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১. তরলের আয়তন কোন এককে মাপি?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147147" y="2633137"/>
            <a:ext cx="7479453" cy="588070"/>
          </a:xfrm>
          <a:prstGeom prst="roundRect">
            <a:avLst>
              <a:gd name="adj" fmla="val 14118"/>
            </a:avLst>
          </a:prstGeom>
          <a:solidFill>
            <a:srgbClr val="FFE2ED"/>
          </a:solidFill>
          <a:ln w="12700">
            <a:solidFill>
              <a:srgbClr val="FFE2ED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2256875" y="2706289"/>
            <a:ext cx="7329864" cy="477375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২. একই আকারের গ্লাস কেন ব্যবহার করব?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2147147" y="3730417"/>
            <a:ext cx="7479453" cy="588070"/>
          </a:xfrm>
          <a:prstGeom prst="roundRect">
            <a:avLst>
              <a:gd name="adj" fmla="val 14118"/>
            </a:avLst>
          </a:prstGeom>
          <a:solidFill>
            <a:srgbClr val="DDF5E8"/>
          </a:solidFill>
          <a:ln w="12700">
            <a:solidFill>
              <a:srgbClr val="DDF5E8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256875" y="3803569"/>
            <a:ext cx="7329864" cy="477375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৩. ১ লিটারের ৪ বোতলে মোট কত লিটার?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147147" y="5056297"/>
            <a:ext cx="7479453" cy="726440"/>
          </a:xfrm>
          <a:prstGeom prst="roundRect">
            <a:avLst>
              <a:gd name="adj" fmla="val 11429"/>
            </a:avLst>
          </a:prstGeom>
          <a:solidFill>
            <a:srgbClr val="FFF0C7"/>
          </a:solidFill>
          <a:ln w="12700">
            <a:solidFill>
              <a:srgbClr val="FFF0C7"/>
            </a:solidFill>
            <a:prstDash val="solid"/>
          </a:ln>
        </p:spPr>
        <p:txBody>
          <a:bodyPr/>
          <a:lstStyle/>
          <a:p>
            <a:endParaRPr lang="en-US" sz="2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256875" y="5129449"/>
            <a:ext cx="7329864" cy="6157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173B68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বাড়ির কাজ: পরিবারের সাহায্যে দুটি পাত্রের ধারণক্ষমতা তুলনা করো।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888068" y="739986"/>
            <a:ext cx="8492065" cy="777240"/>
          </a:xfrm>
          <a:prstGeom prst="rect">
            <a:avLst/>
          </a:prstGeom>
          <a:solidFill>
            <a:srgbClr val="173B68"/>
          </a:solidFill>
          <a:ln w="12700">
            <a:solidFill>
              <a:srgbClr val="173B68"/>
            </a:solidFill>
            <a:prstDash val="solid"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299548" y="877146"/>
            <a:ext cx="789781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NikoshBAN" panose="02000000000000000000" pitchFamily="2" charset="0"/>
                <a:ea typeface="Noto Sans Bengali" pitchFamily="34" charset="-122"/>
                <a:cs typeface="NikoshBAN" panose="02000000000000000000" pitchFamily="2" charset="0"/>
              </a:rPr>
              <a:t>মূল বইয়ের চিত্র: পৃষ্ঠা ১১৪–১১৬</a:t>
            </a:r>
            <a:endParaRPr lang="en-US" sz="2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2920" y="6345936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2677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শিক্ষকের পাঠ্যবই রেফারেন্স</a:t>
            </a:r>
            <a:endParaRPr lang="en-US" sz="1100" dirty="0"/>
          </a:p>
        </p:txBody>
      </p:sp>
      <p:pic>
        <p:nvPicPr>
          <p:cNvPr id="5" name="Image 0" descr="/mnt/data/page-12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294" y="1490133"/>
            <a:ext cx="2971137" cy="4114800"/>
          </a:xfrm>
          <a:prstGeom prst="rect">
            <a:avLst/>
          </a:prstGeom>
        </p:spPr>
      </p:pic>
      <p:pic>
        <p:nvPicPr>
          <p:cNvPr id="6" name="Image 1" descr="/mnt/data/page-1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700" y="1490133"/>
            <a:ext cx="2971137" cy="4114800"/>
          </a:xfrm>
          <a:prstGeom prst="rect">
            <a:avLst/>
          </a:prstGeom>
        </p:spPr>
      </p:pic>
      <p:pic>
        <p:nvPicPr>
          <p:cNvPr id="7" name="Image 2" descr="/mnt/data/page-12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9907" y="1490133"/>
            <a:ext cx="2971137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7935A8-456A-7457-46AD-B9E2823BDAF3}"/>
              </a:ext>
            </a:extLst>
          </p:cNvPr>
          <p:cNvSpPr txBox="1"/>
          <p:nvPr/>
        </p:nvSpPr>
        <p:spPr>
          <a:xfrm>
            <a:off x="812801" y="1543868"/>
            <a:ext cx="104140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00" dirty="0" err="1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239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384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388</Words>
  <Application>Microsoft Office PowerPoint</Application>
  <PresentationFormat>Widescreen</PresentationFormat>
  <Paragraphs>68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NikoshBAN</vt:lpstr>
      <vt:lpstr>Noto Sans Bengali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দ্বিতীয় শ্রেণি গণিত: তরলের আয়তন পরিমাপ</dc:subject>
  <dc:creator>Dighonto Pathshala</dc:creator>
  <cp:lastModifiedBy>Pedp4 WPBX4125BLF092401335</cp:lastModifiedBy>
  <cp:revision>17</cp:revision>
  <dcterms:created xsi:type="dcterms:W3CDTF">2026-10-26T03:04:47Z</dcterms:created>
  <dcterms:modified xsi:type="dcterms:W3CDTF">2026-10-26T04:19:04Z</dcterms:modified>
</cp:coreProperties>
</file>