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embeddedFontLst>
    <p:embeddedFont>
      <p:font typeface="Hind Siliguri" panose="02000000000000000000" pitchFamily="2" charset="0"/>
      <p:regular r:id="rId15"/>
      <p:bold r:id="rId16"/>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59" d="100"/>
          <a:sy n="59" d="100"/>
        </p:scale>
        <p:origin x="940" y="5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10/26/2026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10/26/2026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10/26/2026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10/26/2026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10/26/2026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11827"/>
        </a:solidFill>
        <a:effectLst/>
      </p:bgPr>
    </p:bg>
    <p:spTree>
      <p:nvGrpSpPr>
        <p:cNvPr id="1" name=""/>
        <p:cNvGrpSpPr/>
        <p:nvPr/>
      </p:nvGrpSpPr>
      <p:grpSpPr>
        <a:xfrm>
          <a:off x="0" y="0"/>
          <a:ext cx="0" cy="0"/>
          <a:chOff x="0" y="0"/>
          <a:chExt cx="0" cy="0"/>
        </a:xfrm>
      </p:grpSpPr>
      <p:pic>
        <p:nvPicPr>
          <p:cNvPr id="3" name="Picture 2" descr="image.png"/>
          <p:cNvPicPr>
            <a:picLocks noChangeAspect="1"/>
          </p:cNvPicPr>
          <p:nvPr/>
        </p:nvPicPr>
        <p:blipFill>
          <a:blip r:embed="rId2"/>
          <a:stretch>
            <a:fillRect/>
          </a:stretch>
        </p:blipFill>
        <p:spPr>
          <a:xfrm>
            <a:off x="6286500" y="1285875"/>
            <a:ext cx="5295900" cy="4286250"/>
          </a:xfrm>
          <a:prstGeom prst="rect">
            <a:avLst/>
          </a:prstGeom>
        </p:spPr>
      </p:pic>
      <p:pic>
        <p:nvPicPr>
          <p:cNvPr id="4" name="Picture 3" descr="image.png"/>
          <p:cNvPicPr>
            <a:picLocks noChangeAspect="1"/>
          </p:cNvPicPr>
          <p:nvPr/>
        </p:nvPicPr>
        <p:blipFill>
          <a:blip r:embed="rId3"/>
          <a:stretch>
            <a:fillRect/>
          </a:stretch>
        </p:blipFill>
        <p:spPr>
          <a:xfrm>
            <a:off x="6286500" y="1285875"/>
            <a:ext cx="5295900" cy="4286250"/>
          </a:xfrm>
          <a:prstGeom prst="rect">
            <a:avLst/>
          </a:prstGeom>
        </p:spPr>
      </p:pic>
      <p:sp>
        <p:nvSpPr>
          <p:cNvPr id="5" name="TextBox 4"/>
          <p:cNvSpPr txBox="1"/>
          <p:nvPr/>
        </p:nvSpPr>
        <p:spPr>
          <a:xfrm>
            <a:off x="609600" y="2234654"/>
            <a:ext cx="5391150" cy="247650"/>
          </a:xfrm>
          <a:prstGeom prst="rect">
            <a:avLst/>
          </a:prstGeom>
          <a:noFill/>
        </p:spPr>
        <p:txBody>
          <a:bodyPr wrap="square" lIns="0" tIns="0" rIns="0" bIns="0" anchor="t">
            <a:spAutoFit/>
          </a:bodyPr>
          <a:lstStyle/>
          <a:p>
            <a:pPr algn="l"/>
            <a:r>
              <a:rPr sz="1200" b="1" i="0" u="none">
                <a:solidFill>
                  <a:srgbClr val="38BDF8"/>
                </a:solidFill>
                <a:latin typeface="Hind Siliguri"/>
              </a:rPr>
              <a:t>একাদশ–দ্বাদশ শ্রেণি • তথ্য ও যোগাযোগ প্রযুক্তি</a:t>
            </a:r>
          </a:p>
        </p:txBody>
      </p:sp>
      <p:sp>
        <p:nvSpPr>
          <p:cNvPr id="6" name="TextBox 5"/>
          <p:cNvSpPr txBox="1"/>
          <p:nvPr/>
        </p:nvSpPr>
        <p:spPr>
          <a:xfrm>
            <a:off x="609600" y="2634704"/>
            <a:ext cx="5660707" cy="1188541"/>
          </a:xfrm>
          <a:prstGeom prst="rect">
            <a:avLst/>
          </a:prstGeom>
          <a:noFill/>
        </p:spPr>
        <p:txBody>
          <a:bodyPr wrap="square" lIns="0" tIns="0" rIns="0" bIns="0" anchor="t">
            <a:spAutoFit/>
          </a:bodyPr>
          <a:lstStyle/>
          <a:p>
            <a:pPr algn="l">
              <a:lnSpc>
                <a:spcPts val="4680"/>
              </a:lnSpc>
            </a:pPr>
            <a:r>
              <a:rPr sz="3900" b="1" i="0" u="none">
                <a:solidFill>
                  <a:srgbClr val="FFFFFF"/>
                </a:solidFill>
                <a:latin typeface="Hind Siliguri"/>
              </a:rPr>
              <a:t>ব্যান্ডউইথ (Bandwidth)</a:t>
            </a:r>
          </a:p>
        </p:txBody>
      </p:sp>
      <p:sp>
        <p:nvSpPr>
          <p:cNvPr id="7" name="TextBox 6"/>
          <p:cNvSpPr txBox="1"/>
          <p:nvPr/>
        </p:nvSpPr>
        <p:spPr>
          <a:xfrm>
            <a:off x="609600" y="4013745"/>
            <a:ext cx="5391150" cy="304800"/>
          </a:xfrm>
          <a:prstGeom prst="rect">
            <a:avLst/>
          </a:prstGeom>
          <a:noFill/>
        </p:spPr>
        <p:txBody>
          <a:bodyPr wrap="square" lIns="0" tIns="0" rIns="0" bIns="0" anchor="t">
            <a:spAutoFit/>
          </a:bodyPr>
          <a:lstStyle/>
          <a:p>
            <a:pPr algn="l"/>
            <a:r>
              <a:rPr sz="1500" b="0" i="0" u="none">
                <a:solidFill>
                  <a:srgbClr val="9CA3AF"/>
                </a:solidFill>
                <a:latin typeface="Hind Siliguri"/>
              </a:rPr>
              <a:t>স্বাগতম আজকের ক্লাসে</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ounded Rectangle 1"/>
          <p:cNvSpPr/>
          <p:nvPr/>
        </p:nvSpPr>
        <p:spPr>
          <a:xfrm>
            <a:off x="3543300" y="1895475"/>
            <a:ext cx="8039100" cy="1162050"/>
          </a:xfrm>
          <a:prstGeom prst="roundRect">
            <a:avLst>
              <a:gd name="adj" fmla="val 9836"/>
            </a:avLst>
          </a:prstGeom>
          <a:solidFill>
            <a:srgbClr val="F8FA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ounded Rectangle 2"/>
          <p:cNvSpPr/>
          <p:nvPr/>
        </p:nvSpPr>
        <p:spPr>
          <a:xfrm>
            <a:off x="3543300" y="3248025"/>
            <a:ext cx="8039100" cy="1162050"/>
          </a:xfrm>
          <a:prstGeom prst="roundRect">
            <a:avLst>
              <a:gd name="adj" fmla="val 9836"/>
            </a:avLst>
          </a:prstGeom>
          <a:solidFill>
            <a:srgbClr val="F8FA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ounded Rectangle 3"/>
          <p:cNvSpPr/>
          <p:nvPr/>
        </p:nvSpPr>
        <p:spPr>
          <a:xfrm>
            <a:off x="3543300" y="4600575"/>
            <a:ext cx="8039100" cy="1162050"/>
          </a:xfrm>
          <a:prstGeom prst="roundRect">
            <a:avLst>
              <a:gd name="adj" fmla="val 9836"/>
            </a:avLst>
          </a:prstGeom>
          <a:solidFill>
            <a:srgbClr val="F8FA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3543300" y="1895475"/>
            <a:ext cx="47625" cy="116205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3543300" y="3248025"/>
            <a:ext cx="47625" cy="116205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3543300" y="4600575"/>
            <a:ext cx="47625" cy="116205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8" name="Picture 7" descr="image.png"/>
          <p:cNvPicPr>
            <a:picLocks noChangeAspect="1"/>
          </p:cNvPicPr>
          <p:nvPr/>
        </p:nvPicPr>
        <p:blipFill>
          <a:blip r:embed="rId2"/>
          <a:stretch>
            <a:fillRect/>
          </a:stretch>
        </p:blipFill>
        <p:spPr>
          <a:xfrm>
            <a:off x="609600" y="2209800"/>
            <a:ext cx="2476500" cy="3238500"/>
          </a:xfrm>
          <a:prstGeom prst="rect">
            <a:avLst/>
          </a:prstGeom>
        </p:spPr>
      </p:pic>
      <p:pic>
        <p:nvPicPr>
          <p:cNvPr id="9" name="Picture 8" descr="image.png"/>
          <p:cNvPicPr>
            <a:picLocks noChangeAspect="1"/>
          </p:cNvPicPr>
          <p:nvPr/>
        </p:nvPicPr>
        <p:blipFill>
          <a:blip r:embed="rId3"/>
          <a:stretch>
            <a:fillRect/>
          </a:stretch>
        </p:blipFill>
        <p:spPr>
          <a:xfrm>
            <a:off x="1514475" y="3448050"/>
            <a:ext cx="666750" cy="762000"/>
          </a:xfrm>
          <a:prstGeom prst="rect">
            <a:avLst/>
          </a:prstGeom>
        </p:spPr>
      </p:pic>
      <p:sp>
        <p:nvSpPr>
          <p:cNvPr id="10" name="TextBox 9"/>
          <p:cNvSpPr txBox="1"/>
          <p:nvPr/>
        </p:nvSpPr>
        <p:spPr>
          <a:xfrm>
            <a:off x="609600" y="457200"/>
            <a:ext cx="11582400" cy="495300"/>
          </a:xfrm>
          <a:prstGeom prst="rect">
            <a:avLst/>
          </a:prstGeom>
          <a:noFill/>
        </p:spPr>
        <p:txBody>
          <a:bodyPr wrap="square" lIns="0" tIns="0" rIns="0" bIns="0" anchor="t">
            <a:spAutoFit/>
          </a:bodyPr>
          <a:lstStyle/>
          <a:p>
            <a:pPr algn="l"/>
            <a:r>
              <a:rPr sz="2400" b="1" i="0" u="none">
                <a:solidFill>
                  <a:srgbClr val="1F2937"/>
                </a:solidFill>
                <a:latin typeface="Hind Siliguri"/>
              </a:rPr>
              <a:t>শিক্ষক পরিচিতি</a:t>
            </a:r>
          </a:p>
        </p:txBody>
      </p:sp>
      <p:sp>
        <p:nvSpPr>
          <p:cNvPr id="11" name="TextBox 10"/>
          <p:cNvSpPr txBox="1"/>
          <p:nvPr/>
        </p:nvSpPr>
        <p:spPr>
          <a:xfrm>
            <a:off x="3819525" y="2124075"/>
            <a:ext cx="7629525" cy="276225"/>
          </a:xfrm>
          <a:prstGeom prst="rect">
            <a:avLst/>
          </a:prstGeom>
          <a:noFill/>
        </p:spPr>
        <p:txBody>
          <a:bodyPr wrap="square" lIns="0" tIns="0" rIns="0" bIns="0" anchor="t">
            <a:spAutoFit/>
          </a:bodyPr>
          <a:lstStyle/>
          <a:p>
            <a:pPr algn="l"/>
            <a:r>
              <a:rPr sz="1350" b="0" i="0" u="none">
                <a:solidFill>
                  <a:srgbClr val="4B5563"/>
                </a:solidFill>
                <a:latin typeface="Hind Siliguri"/>
              </a:rPr>
              <a:t>নাম</a:t>
            </a:r>
          </a:p>
        </p:txBody>
      </p:sp>
      <p:sp>
        <p:nvSpPr>
          <p:cNvPr id="12" name="TextBox 11"/>
          <p:cNvSpPr txBox="1"/>
          <p:nvPr/>
        </p:nvSpPr>
        <p:spPr>
          <a:xfrm>
            <a:off x="3819525" y="2457450"/>
            <a:ext cx="7629525" cy="371475"/>
          </a:xfrm>
          <a:prstGeom prst="rect">
            <a:avLst/>
          </a:prstGeom>
          <a:noFill/>
        </p:spPr>
        <p:txBody>
          <a:bodyPr wrap="square" lIns="0" tIns="0" rIns="0" bIns="0" anchor="t">
            <a:spAutoFit/>
          </a:bodyPr>
          <a:lstStyle/>
          <a:p>
            <a:pPr algn="l"/>
            <a:r>
              <a:rPr sz="1800" b="1" i="0" u="none">
                <a:solidFill>
                  <a:srgbClr val="1F2937"/>
                </a:solidFill>
                <a:latin typeface="Hind Siliguri"/>
              </a:rPr>
              <a:t>মোছাঃ তাছলিমা জাহান লাকী</a:t>
            </a:r>
          </a:p>
        </p:txBody>
      </p:sp>
      <p:sp>
        <p:nvSpPr>
          <p:cNvPr id="13" name="TextBox 12"/>
          <p:cNvSpPr txBox="1"/>
          <p:nvPr/>
        </p:nvSpPr>
        <p:spPr>
          <a:xfrm>
            <a:off x="3819525" y="3476625"/>
            <a:ext cx="7629525" cy="276225"/>
          </a:xfrm>
          <a:prstGeom prst="rect">
            <a:avLst/>
          </a:prstGeom>
          <a:noFill/>
        </p:spPr>
        <p:txBody>
          <a:bodyPr wrap="square" lIns="0" tIns="0" rIns="0" bIns="0" anchor="t">
            <a:spAutoFit/>
          </a:bodyPr>
          <a:lstStyle/>
          <a:p>
            <a:pPr algn="l"/>
            <a:r>
              <a:rPr sz="1350" b="0" i="0" u="none">
                <a:solidFill>
                  <a:srgbClr val="4B5563"/>
                </a:solidFill>
                <a:latin typeface="Hind Siliguri"/>
              </a:rPr>
              <a:t>বিষয়</a:t>
            </a:r>
          </a:p>
        </p:txBody>
      </p:sp>
      <p:sp>
        <p:nvSpPr>
          <p:cNvPr id="14" name="TextBox 13"/>
          <p:cNvSpPr txBox="1"/>
          <p:nvPr/>
        </p:nvSpPr>
        <p:spPr>
          <a:xfrm>
            <a:off x="3819525" y="3810000"/>
            <a:ext cx="7629525" cy="371475"/>
          </a:xfrm>
          <a:prstGeom prst="rect">
            <a:avLst/>
          </a:prstGeom>
          <a:noFill/>
        </p:spPr>
        <p:txBody>
          <a:bodyPr wrap="square" lIns="0" tIns="0" rIns="0" bIns="0" anchor="t">
            <a:spAutoFit/>
          </a:bodyPr>
          <a:lstStyle/>
          <a:p>
            <a:pPr algn="l"/>
            <a:r>
              <a:rPr sz="1800" b="1" i="0" u="none">
                <a:solidFill>
                  <a:srgbClr val="1F2937"/>
                </a:solidFill>
                <a:latin typeface="Hind Siliguri"/>
              </a:rPr>
              <a:t>তথ্য ও যোগাযোগ প্রযুক্তি</a:t>
            </a:r>
          </a:p>
        </p:txBody>
      </p:sp>
      <p:sp>
        <p:nvSpPr>
          <p:cNvPr id="15" name="TextBox 14"/>
          <p:cNvSpPr txBox="1"/>
          <p:nvPr/>
        </p:nvSpPr>
        <p:spPr>
          <a:xfrm>
            <a:off x="3819525" y="4829175"/>
            <a:ext cx="7629525" cy="276225"/>
          </a:xfrm>
          <a:prstGeom prst="rect">
            <a:avLst/>
          </a:prstGeom>
          <a:noFill/>
        </p:spPr>
        <p:txBody>
          <a:bodyPr wrap="square" lIns="0" tIns="0" rIns="0" bIns="0" anchor="t">
            <a:spAutoFit/>
          </a:bodyPr>
          <a:lstStyle/>
          <a:p>
            <a:pPr algn="l"/>
            <a:r>
              <a:rPr sz="1350" b="0" i="0" u="none">
                <a:solidFill>
                  <a:srgbClr val="4B5563"/>
                </a:solidFill>
                <a:latin typeface="Hind Siliguri"/>
              </a:rPr>
              <a:t>আজকের পাঠ</a:t>
            </a:r>
          </a:p>
        </p:txBody>
      </p:sp>
      <p:sp>
        <p:nvSpPr>
          <p:cNvPr id="16" name="TextBox 15"/>
          <p:cNvSpPr txBox="1"/>
          <p:nvPr/>
        </p:nvSpPr>
        <p:spPr>
          <a:xfrm>
            <a:off x="3819525" y="5162550"/>
            <a:ext cx="7629525" cy="371475"/>
          </a:xfrm>
          <a:prstGeom prst="rect">
            <a:avLst/>
          </a:prstGeom>
          <a:noFill/>
        </p:spPr>
        <p:txBody>
          <a:bodyPr wrap="square" lIns="0" tIns="0" rIns="0" bIns="0" anchor="t">
            <a:spAutoFit/>
          </a:bodyPr>
          <a:lstStyle/>
          <a:p>
            <a:pPr algn="l"/>
            <a:r>
              <a:rPr sz="1800" b="1" i="0" u="none">
                <a:solidFill>
                  <a:srgbClr val="1F2937"/>
                </a:solidFill>
                <a:latin typeface="Hind Siliguri"/>
              </a:rPr>
              <a:t>ব্যান্ডউইথ ধারণা</a:t>
            </a:r>
          </a:p>
        </p:txBody>
      </p:sp>
      <p:pic>
        <p:nvPicPr>
          <p:cNvPr id="18" name="Picture 17" descr="A person wearing a white head scarf&#10;&#10;AI-generated content may be incorrect.">
            <a:extLst>
              <a:ext uri="{FF2B5EF4-FFF2-40B4-BE49-F238E27FC236}">
                <a16:creationId xmlns:a16="http://schemas.microsoft.com/office/drawing/2014/main" id="{7EDFB7DA-4BA3-B2FB-7DCA-4A1A2FBAD862}"/>
              </a:ext>
            </a:extLst>
          </p:cNvPr>
          <p:cNvPicPr>
            <a:picLocks noChangeAspect="1"/>
          </p:cNvPicPr>
          <p:nvPr/>
        </p:nvPicPr>
        <p:blipFill>
          <a:blip r:embed="rId4"/>
          <a:stretch>
            <a:fillRect/>
          </a:stretch>
        </p:blipFill>
        <p:spPr>
          <a:xfrm>
            <a:off x="147362" y="2124075"/>
            <a:ext cx="3223672" cy="359439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ounded Rectangle 1"/>
          <p:cNvSpPr/>
          <p:nvPr/>
        </p:nvSpPr>
        <p:spPr>
          <a:xfrm>
            <a:off x="609600" y="2176462"/>
            <a:ext cx="6305550" cy="962025"/>
          </a:xfrm>
          <a:prstGeom prst="roundRect">
            <a:avLst>
              <a:gd name="adj" fmla="val 11881"/>
            </a:avLst>
          </a:prstGeom>
          <a:solidFill>
            <a:srgbClr val="F0F9FF"/>
          </a:solidFill>
          <a:ln w="9525">
            <a:solidFill>
              <a:srgbClr val="BAE6F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ounded Rectangle 2"/>
          <p:cNvSpPr/>
          <p:nvPr/>
        </p:nvSpPr>
        <p:spPr>
          <a:xfrm>
            <a:off x="609600" y="3290887"/>
            <a:ext cx="6305550" cy="962025"/>
          </a:xfrm>
          <a:prstGeom prst="roundRect">
            <a:avLst>
              <a:gd name="adj" fmla="val 11881"/>
            </a:avLst>
          </a:prstGeom>
          <a:solidFill>
            <a:srgbClr val="F0F9FF"/>
          </a:solidFill>
          <a:ln w="9525">
            <a:solidFill>
              <a:srgbClr val="BAE6F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ounded Rectangle 3"/>
          <p:cNvSpPr/>
          <p:nvPr/>
        </p:nvSpPr>
        <p:spPr>
          <a:xfrm>
            <a:off x="609600" y="4405312"/>
            <a:ext cx="6305550" cy="962025"/>
          </a:xfrm>
          <a:prstGeom prst="roundRect">
            <a:avLst>
              <a:gd name="adj" fmla="val 11881"/>
            </a:avLst>
          </a:prstGeom>
          <a:solidFill>
            <a:srgbClr val="F0F9FF"/>
          </a:solidFill>
          <a:ln w="9525">
            <a:solidFill>
              <a:srgbClr val="BAE6F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809625" y="2466975"/>
            <a:ext cx="381000" cy="381000"/>
          </a:xfrm>
          <a:prstGeom prst="roundRect">
            <a:avLst>
              <a:gd name="adj" fmla="val 20000"/>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809625" y="3581400"/>
            <a:ext cx="381000" cy="381000"/>
          </a:xfrm>
          <a:prstGeom prst="roundRect">
            <a:avLst>
              <a:gd name="adj" fmla="val 20000"/>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ounded Rectangle 6"/>
          <p:cNvSpPr/>
          <p:nvPr/>
        </p:nvSpPr>
        <p:spPr>
          <a:xfrm>
            <a:off x="809625" y="4695825"/>
            <a:ext cx="381000" cy="381000"/>
          </a:xfrm>
          <a:prstGeom prst="roundRect">
            <a:avLst>
              <a:gd name="adj" fmla="val 20000"/>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8" name="Picture 7" descr="image.png"/>
          <p:cNvPicPr>
            <a:picLocks noChangeAspect="1"/>
          </p:cNvPicPr>
          <p:nvPr/>
        </p:nvPicPr>
        <p:blipFill>
          <a:blip r:embed="rId2"/>
          <a:stretch>
            <a:fillRect/>
          </a:stretch>
        </p:blipFill>
        <p:spPr>
          <a:xfrm>
            <a:off x="609600" y="552450"/>
            <a:ext cx="304800" cy="304800"/>
          </a:xfrm>
          <a:prstGeom prst="rect">
            <a:avLst/>
          </a:prstGeom>
        </p:spPr>
      </p:pic>
      <p:pic>
        <p:nvPicPr>
          <p:cNvPr id="9" name="Picture 8" descr="image.png"/>
          <p:cNvPicPr>
            <a:picLocks noChangeAspect="1"/>
          </p:cNvPicPr>
          <p:nvPr/>
        </p:nvPicPr>
        <p:blipFill>
          <a:blip r:embed="rId3"/>
          <a:stretch>
            <a:fillRect/>
          </a:stretch>
        </p:blipFill>
        <p:spPr>
          <a:xfrm>
            <a:off x="7296150" y="1962150"/>
            <a:ext cx="4286250" cy="3619500"/>
          </a:xfrm>
          <a:prstGeom prst="rect">
            <a:avLst/>
          </a:prstGeom>
        </p:spPr>
      </p:pic>
      <p:sp>
        <p:nvSpPr>
          <p:cNvPr id="11" name="TextBox 10"/>
          <p:cNvSpPr txBox="1"/>
          <p:nvPr/>
        </p:nvSpPr>
        <p:spPr>
          <a:xfrm>
            <a:off x="1066800" y="457200"/>
            <a:ext cx="2164080" cy="369332"/>
          </a:xfrm>
          <a:prstGeom prst="rect">
            <a:avLst/>
          </a:prstGeom>
          <a:noFill/>
        </p:spPr>
        <p:txBody>
          <a:bodyPr wrap="square" lIns="0" tIns="0" rIns="0" bIns="0" anchor="t">
            <a:spAutoFit/>
          </a:bodyPr>
          <a:lstStyle/>
          <a:p>
            <a:pPr algn="l"/>
            <a:r>
              <a:rPr sz="2400" b="1" i="0" u="none">
                <a:solidFill>
                  <a:srgbClr val="1F2937"/>
                </a:solidFill>
                <a:latin typeface="Hind Siliguri"/>
              </a:rPr>
              <a:t>শিখনফল</a:t>
            </a:r>
          </a:p>
        </p:txBody>
      </p:sp>
      <p:sp>
        <p:nvSpPr>
          <p:cNvPr id="12" name="TextBox 11"/>
          <p:cNvSpPr txBox="1"/>
          <p:nvPr/>
        </p:nvSpPr>
        <p:spPr>
          <a:xfrm>
            <a:off x="666750" y="2466975"/>
            <a:ext cx="666750" cy="381000"/>
          </a:xfrm>
          <a:prstGeom prst="rect">
            <a:avLst/>
          </a:prstGeom>
          <a:noFill/>
        </p:spPr>
        <p:txBody>
          <a:bodyPr wrap="square" lIns="0" tIns="0" rIns="0" bIns="0" anchor="ctr">
            <a:spAutoFit/>
          </a:bodyPr>
          <a:lstStyle/>
          <a:p>
            <a:pPr algn="ctr"/>
            <a:r>
              <a:rPr sz="1350" b="1" i="0" u="none">
                <a:solidFill>
                  <a:srgbClr val="FFFFFF"/>
                </a:solidFill>
                <a:latin typeface="Hind Siliguri"/>
              </a:rPr>
              <a:t>০১</a:t>
            </a:r>
          </a:p>
        </p:txBody>
      </p:sp>
      <p:sp>
        <p:nvSpPr>
          <p:cNvPr id="13" name="TextBox 12"/>
          <p:cNvSpPr txBox="1"/>
          <p:nvPr/>
        </p:nvSpPr>
        <p:spPr>
          <a:xfrm>
            <a:off x="666750" y="3581400"/>
            <a:ext cx="666750" cy="381000"/>
          </a:xfrm>
          <a:prstGeom prst="rect">
            <a:avLst/>
          </a:prstGeom>
          <a:noFill/>
        </p:spPr>
        <p:txBody>
          <a:bodyPr wrap="square" lIns="0" tIns="0" rIns="0" bIns="0" anchor="ctr">
            <a:spAutoFit/>
          </a:bodyPr>
          <a:lstStyle/>
          <a:p>
            <a:pPr algn="ctr"/>
            <a:r>
              <a:rPr sz="1350" b="1" i="0" u="none">
                <a:solidFill>
                  <a:srgbClr val="FFFFFF"/>
                </a:solidFill>
                <a:latin typeface="Hind Siliguri"/>
              </a:rPr>
              <a:t>০২</a:t>
            </a:r>
          </a:p>
        </p:txBody>
      </p:sp>
      <p:sp>
        <p:nvSpPr>
          <p:cNvPr id="14" name="TextBox 13"/>
          <p:cNvSpPr txBox="1"/>
          <p:nvPr/>
        </p:nvSpPr>
        <p:spPr>
          <a:xfrm>
            <a:off x="666750" y="4695825"/>
            <a:ext cx="666750" cy="381000"/>
          </a:xfrm>
          <a:prstGeom prst="rect">
            <a:avLst/>
          </a:prstGeom>
          <a:noFill/>
        </p:spPr>
        <p:txBody>
          <a:bodyPr wrap="square" lIns="0" tIns="0" rIns="0" bIns="0" anchor="ctr">
            <a:spAutoFit/>
          </a:bodyPr>
          <a:lstStyle/>
          <a:p>
            <a:pPr algn="ctr"/>
            <a:r>
              <a:rPr sz="1350" b="1" i="0" u="none">
                <a:solidFill>
                  <a:srgbClr val="FFFFFF"/>
                </a:solidFill>
                <a:latin typeface="Hind Siliguri"/>
              </a:rPr>
              <a:t>০৩</a:t>
            </a:r>
          </a:p>
        </p:txBody>
      </p:sp>
      <p:sp>
        <p:nvSpPr>
          <p:cNvPr id="15" name="TextBox 14"/>
          <p:cNvSpPr txBox="1"/>
          <p:nvPr/>
        </p:nvSpPr>
        <p:spPr>
          <a:xfrm>
            <a:off x="1343025" y="2376487"/>
            <a:ext cx="2200275" cy="276225"/>
          </a:xfrm>
          <a:prstGeom prst="rect">
            <a:avLst/>
          </a:prstGeom>
          <a:noFill/>
        </p:spPr>
        <p:txBody>
          <a:bodyPr wrap="square" lIns="0" tIns="0" rIns="0" bIns="0" anchor="t">
            <a:spAutoFit/>
          </a:bodyPr>
          <a:lstStyle/>
          <a:p>
            <a:pPr algn="l"/>
            <a:r>
              <a:rPr sz="1350" b="1" i="0" u="none">
                <a:solidFill>
                  <a:srgbClr val="0369A1"/>
                </a:solidFill>
                <a:latin typeface="Hind Siliguri"/>
              </a:rPr>
              <a:t>ব্যান্ডউইথ কী</a:t>
            </a:r>
          </a:p>
        </p:txBody>
      </p:sp>
      <p:sp>
        <p:nvSpPr>
          <p:cNvPr id="16" name="TextBox 15"/>
          <p:cNvSpPr txBox="1"/>
          <p:nvPr/>
        </p:nvSpPr>
        <p:spPr>
          <a:xfrm>
            <a:off x="1343025" y="2690812"/>
            <a:ext cx="2095500" cy="247650"/>
          </a:xfrm>
          <a:prstGeom prst="rect">
            <a:avLst/>
          </a:prstGeom>
          <a:noFill/>
        </p:spPr>
        <p:txBody>
          <a:bodyPr wrap="square" lIns="0" tIns="0" rIns="0" bIns="0" anchor="t">
            <a:spAutoFit/>
          </a:bodyPr>
          <a:lstStyle/>
          <a:p>
            <a:pPr algn="l"/>
            <a:r>
              <a:rPr sz="1200" b="0" i="0" u="none">
                <a:solidFill>
                  <a:srgbClr val="334155"/>
                </a:solidFill>
                <a:latin typeface="Hind Siliguri"/>
              </a:rPr>
              <a:t>ধারণা ও সংজ্ঞা ব্যাখ্যা করতে পারবে।</a:t>
            </a:r>
          </a:p>
        </p:txBody>
      </p:sp>
      <p:sp>
        <p:nvSpPr>
          <p:cNvPr id="17" name="TextBox 16"/>
          <p:cNvSpPr txBox="1"/>
          <p:nvPr/>
        </p:nvSpPr>
        <p:spPr>
          <a:xfrm>
            <a:off x="1343025" y="3490912"/>
            <a:ext cx="2760345" cy="276225"/>
          </a:xfrm>
          <a:prstGeom prst="rect">
            <a:avLst/>
          </a:prstGeom>
          <a:noFill/>
        </p:spPr>
        <p:txBody>
          <a:bodyPr wrap="square" lIns="0" tIns="0" rIns="0" bIns="0" anchor="t">
            <a:spAutoFit/>
          </a:bodyPr>
          <a:lstStyle/>
          <a:p>
            <a:pPr algn="l"/>
            <a:r>
              <a:rPr sz="1350" b="1" i="0" u="none">
                <a:solidFill>
                  <a:srgbClr val="0369A1"/>
                </a:solidFill>
                <a:latin typeface="Hind Siliguri"/>
              </a:rPr>
              <a:t>ব্যান্ডউইথের একক</a:t>
            </a:r>
          </a:p>
        </p:txBody>
      </p:sp>
      <p:sp>
        <p:nvSpPr>
          <p:cNvPr id="18" name="TextBox 17"/>
          <p:cNvSpPr txBox="1"/>
          <p:nvPr/>
        </p:nvSpPr>
        <p:spPr>
          <a:xfrm>
            <a:off x="1343025" y="3805237"/>
            <a:ext cx="2628900" cy="247650"/>
          </a:xfrm>
          <a:prstGeom prst="rect">
            <a:avLst/>
          </a:prstGeom>
          <a:noFill/>
        </p:spPr>
        <p:txBody>
          <a:bodyPr wrap="square" lIns="0" tIns="0" rIns="0" bIns="0" anchor="t">
            <a:spAutoFit/>
          </a:bodyPr>
          <a:lstStyle/>
          <a:p>
            <a:pPr algn="l"/>
            <a:r>
              <a:rPr sz="1200" b="0" i="0" u="none">
                <a:solidFill>
                  <a:srgbClr val="334155"/>
                </a:solidFill>
                <a:latin typeface="Hind Siliguri"/>
              </a:rPr>
              <a:t>bps, kbps, Mbps ও Gbps এককগুলো বর্ণনা করতে পারবে।</a:t>
            </a:r>
          </a:p>
        </p:txBody>
      </p:sp>
      <p:sp>
        <p:nvSpPr>
          <p:cNvPr id="19" name="TextBox 18"/>
          <p:cNvSpPr txBox="1"/>
          <p:nvPr/>
        </p:nvSpPr>
        <p:spPr>
          <a:xfrm>
            <a:off x="1343025" y="4605337"/>
            <a:ext cx="3240405" cy="276225"/>
          </a:xfrm>
          <a:prstGeom prst="rect">
            <a:avLst/>
          </a:prstGeom>
          <a:noFill/>
        </p:spPr>
        <p:txBody>
          <a:bodyPr wrap="square" lIns="0" tIns="0" rIns="0" bIns="0" anchor="t">
            <a:spAutoFit/>
          </a:bodyPr>
          <a:lstStyle/>
          <a:p>
            <a:pPr algn="l"/>
            <a:r>
              <a:rPr sz="1350" b="1" i="0" u="none">
                <a:solidFill>
                  <a:srgbClr val="0369A1"/>
                </a:solidFill>
                <a:latin typeface="Hind Siliguri"/>
              </a:rPr>
              <a:t>ব্যান্ডউইথের প্রকারভেদ</a:t>
            </a:r>
          </a:p>
        </p:txBody>
      </p:sp>
      <p:sp>
        <p:nvSpPr>
          <p:cNvPr id="20" name="TextBox 19"/>
          <p:cNvSpPr txBox="1"/>
          <p:nvPr/>
        </p:nvSpPr>
        <p:spPr>
          <a:xfrm>
            <a:off x="1343025" y="4919662"/>
            <a:ext cx="3086100" cy="247650"/>
          </a:xfrm>
          <a:prstGeom prst="rect">
            <a:avLst/>
          </a:prstGeom>
          <a:noFill/>
        </p:spPr>
        <p:txBody>
          <a:bodyPr wrap="square" lIns="0" tIns="0" rIns="0" bIns="0" anchor="t">
            <a:spAutoFit/>
          </a:bodyPr>
          <a:lstStyle/>
          <a:p>
            <a:pPr algn="l"/>
            <a:r>
              <a:rPr sz="1200" b="0" i="0" u="none">
                <a:solidFill>
                  <a:srgbClr val="334155"/>
                </a:solidFill>
                <a:latin typeface="Hind Siliguri"/>
              </a:rPr>
              <a:t>ন্যারো, ভয়েস ও ব্রড ব্যান্ড চিহ্নিত করতে পারবে।</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ounded Rectangle 1"/>
          <p:cNvSpPr/>
          <p:nvPr/>
        </p:nvSpPr>
        <p:spPr>
          <a:xfrm>
            <a:off x="6324600" y="3007072"/>
            <a:ext cx="5257800" cy="1567755"/>
          </a:xfrm>
          <a:prstGeom prst="roundRect">
            <a:avLst>
              <a:gd name="adj" fmla="val 9720"/>
            </a:avLst>
          </a:prstGeom>
          <a:solidFill>
            <a:srgbClr val="F1F5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3" name="Picture 2" descr="image.png"/>
          <p:cNvPicPr>
            <a:picLocks noChangeAspect="1"/>
          </p:cNvPicPr>
          <p:nvPr/>
        </p:nvPicPr>
        <p:blipFill>
          <a:blip r:embed="rId2"/>
          <a:stretch>
            <a:fillRect/>
          </a:stretch>
        </p:blipFill>
        <p:spPr>
          <a:xfrm>
            <a:off x="609600" y="1695450"/>
            <a:ext cx="5257800" cy="4191000"/>
          </a:xfrm>
          <a:prstGeom prst="rect">
            <a:avLst/>
          </a:prstGeom>
        </p:spPr>
      </p:pic>
      <p:pic>
        <p:nvPicPr>
          <p:cNvPr id="4" name="Picture 3" descr="image.png"/>
          <p:cNvPicPr>
            <a:picLocks noChangeAspect="1"/>
          </p:cNvPicPr>
          <p:nvPr/>
        </p:nvPicPr>
        <p:blipFill>
          <a:blip r:embed="rId3"/>
          <a:stretch>
            <a:fillRect/>
          </a:stretch>
        </p:blipFill>
        <p:spPr>
          <a:xfrm>
            <a:off x="609600" y="1695450"/>
            <a:ext cx="5257800" cy="4191000"/>
          </a:xfrm>
          <a:prstGeom prst="rect">
            <a:avLst/>
          </a:prstGeom>
        </p:spPr>
      </p:pic>
      <p:pic>
        <p:nvPicPr>
          <p:cNvPr id="5" name="Picture 4" descr="image.png"/>
          <p:cNvPicPr>
            <a:picLocks noChangeAspect="1"/>
          </p:cNvPicPr>
          <p:nvPr/>
        </p:nvPicPr>
        <p:blipFill>
          <a:blip r:embed="rId4"/>
          <a:stretch>
            <a:fillRect/>
          </a:stretch>
        </p:blipFill>
        <p:spPr>
          <a:xfrm>
            <a:off x="6591300" y="3330922"/>
            <a:ext cx="285750" cy="228600"/>
          </a:xfrm>
          <a:prstGeom prst="rect">
            <a:avLst/>
          </a:prstGeom>
        </p:spPr>
      </p:pic>
      <p:sp>
        <p:nvSpPr>
          <p:cNvPr id="6" name="TextBox 5"/>
          <p:cNvSpPr txBox="1"/>
          <p:nvPr/>
        </p:nvSpPr>
        <p:spPr>
          <a:xfrm>
            <a:off x="609600" y="457200"/>
            <a:ext cx="11582400" cy="495300"/>
          </a:xfrm>
          <a:prstGeom prst="rect">
            <a:avLst/>
          </a:prstGeom>
          <a:noFill/>
        </p:spPr>
        <p:txBody>
          <a:bodyPr wrap="square" lIns="0" tIns="0" rIns="0" bIns="0" anchor="t">
            <a:spAutoFit/>
          </a:bodyPr>
          <a:lstStyle/>
          <a:p>
            <a:pPr algn="l"/>
            <a:r>
              <a:rPr sz="2400" b="1" i="0" u="none">
                <a:solidFill>
                  <a:srgbClr val="1F2937"/>
                </a:solidFill>
                <a:latin typeface="Hind Siliguri"/>
              </a:rPr>
              <a:t>ছবি দেখে কী বোঝা যাচ্ছে?</a:t>
            </a:r>
          </a:p>
        </p:txBody>
      </p:sp>
      <p:sp>
        <p:nvSpPr>
          <p:cNvPr id="7" name="TextBox 6"/>
          <p:cNvSpPr txBox="1"/>
          <p:nvPr/>
        </p:nvSpPr>
        <p:spPr>
          <a:xfrm>
            <a:off x="6591300" y="3273772"/>
            <a:ext cx="5060632" cy="371475"/>
          </a:xfrm>
          <a:prstGeom prst="rect">
            <a:avLst/>
          </a:prstGeom>
          <a:noFill/>
        </p:spPr>
        <p:txBody>
          <a:bodyPr wrap="square" lIns="381000" tIns="0" rIns="0" bIns="0" anchor="t">
            <a:spAutoFit/>
          </a:bodyPr>
          <a:lstStyle/>
          <a:p>
            <a:pPr algn="l"/>
            <a:r>
              <a:rPr sz="1800" b="1" i="0" u="none">
                <a:solidFill>
                  <a:srgbClr val="0F172A"/>
                </a:solidFill>
                <a:latin typeface="Hind Siliguri"/>
              </a:rPr>
              <a:t>পাইপ ও ডাটা প্রবাহের তুলনা</a:t>
            </a:r>
          </a:p>
        </p:txBody>
      </p:sp>
      <p:sp>
        <p:nvSpPr>
          <p:cNvPr id="8" name="TextBox 7"/>
          <p:cNvSpPr txBox="1"/>
          <p:nvPr/>
        </p:nvSpPr>
        <p:spPr>
          <a:xfrm>
            <a:off x="6591300" y="3759547"/>
            <a:ext cx="4819650" cy="548580"/>
          </a:xfrm>
          <a:prstGeom prst="rect">
            <a:avLst/>
          </a:prstGeom>
          <a:noFill/>
        </p:spPr>
        <p:txBody>
          <a:bodyPr wrap="square" lIns="0" tIns="0" rIns="0" bIns="0" anchor="t">
            <a:spAutoFit/>
          </a:bodyPr>
          <a:lstStyle/>
          <a:p>
            <a:pPr algn="l">
              <a:lnSpc>
                <a:spcPts val="2160"/>
              </a:lnSpc>
            </a:pPr>
            <a:r>
              <a:rPr sz="1350" b="0" i="0" u="none">
                <a:solidFill>
                  <a:srgbClr val="475569"/>
                </a:solidFill>
                <a:latin typeface="Hind Siliguri"/>
              </a:rPr>
              <a:t>পাইপ যত মোটা, তাতে তত বেশি পানি প্রবাহিত হয়। ঠিক তেমনি ব্যান্ডউইথ যত বেশি, প্রতি সেকেন্ডে তত বেশি ডাটা স্থানান্তরিত হয়।</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ounded Rectangle 1"/>
          <p:cNvSpPr/>
          <p:nvPr/>
        </p:nvSpPr>
        <p:spPr>
          <a:xfrm>
            <a:off x="609600" y="2708969"/>
            <a:ext cx="5257800" cy="2163960"/>
          </a:xfrm>
          <a:prstGeom prst="roundRect">
            <a:avLst>
              <a:gd name="adj" fmla="val 7042"/>
            </a:avLst>
          </a:prstGeom>
          <a:solidFill>
            <a:srgbClr val="F8FA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09600" y="2708969"/>
            <a:ext cx="57150" cy="216396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descr="image.png"/>
          <p:cNvPicPr>
            <a:picLocks noChangeAspect="1"/>
          </p:cNvPicPr>
          <p:nvPr/>
        </p:nvPicPr>
        <p:blipFill>
          <a:blip r:embed="rId2"/>
          <a:stretch>
            <a:fillRect/>
          </a:stretch>
        </p:blipFill>
        <p:spPr>
          <a:xfrm>
            <a:off x="6324600" y="1790700"/>
            <a:ext cx="5257800" cy="4000500"/>
          </a:xfrm>
          <a:prstGeom prst="rect">
            <a:avLst/>
          </a:prstGeom>
        </p:spPr>
      </p:pic>
      <p:pic>
        <p:nvPicPr>
          <p:cNvPr id="5" name="Picture 4" descr="image.png"/>
          <p:cNvPicPr>
            <a:picLocks noChangeAspect="1"/>
          </p:cNvPicPr>
          <p:nvPr/>
        </p:nvPicPr>
        <p:blipFill>
          <a:blip r:embed="rId3"/>
          <a:stretch>
            <a:fillRect/>
          </a:stretch>
        </p:blipFill>
        <p:spPr>
          <a:xfrm>
            <a:off x="6324600" y="1790700"/>
            <a:ext cx="5257800" cy="4000500"/>
          </a:xfrm>
          <a:prstGeom prst="rect">
            <a:avLst/>
          </a:prstGeom>
        </p:spPr>
      </p:pic>
      <p:sp>
        <p:nvSpPr>
          <p:cNvPr id="6" name="TextBox 5"/>
          <p:cNvSpPr txBox="1"/>
          <p:nvPr/>
        </p:nvSpPr>
        <p:spPr>
          <a:xfrm>
            <a:off x="609600" y="457200"/>
            <a:ext cx="11582400" cy="495300"/>
          </a:xfrm>
          <a:prstGeom prst="rect">
            <a:avLst/>
          </a:prstGeom>
          <a:noFill/>
        </p:spPr>
        <p:txBody>
          <a:bodyPr wrap="square" lIns="0" tIns="0" rIns="0" bIns="0" anchor="t">
            <a:spAutoFit/>
          </a:bodyPr>
          <a:lstStyle/>
          <a:p>
            <a:pPr algn="l"/>
            <a:r>
              <a:rPr sz="2400" b="1" i="0" u="none">
                <a:solidFill>
                  <a:srgbClr val="1F2937"/>
                </a:solidFill>
                <a:latin typeface="Hind Siliguri"/>
              </a:rPr>
              <a:t>ব্যান্ডউইথ কী?</a:t>
            </a:r>
          </a:p>
        </p:txBody>
      </p:sp>
      <p:sp>
        <p:nvSpPr>
          <p:cNvPr id="7" name="TextBox 6"/>
          <p:cNvSpPr txBox="1"/>
          <p:nvPr/>
        </p:nvSpPr>
        <p:spPr>
          <a:xfrm>
            <a:off x="971550" y="3013769"/>
            <a:ext cx="4920615" cy="342900"/>
          </a:xfrm>
          <a:prstGeom prst="rect">
            <a:avLst/>
          </a:prstGeom>
          <a:noFill/>
        </p:spPr>
        <p:txBody>
          <a:bodyPr wrap="square" lIns="0" tIns="0" rIns="0" bIns="0" anchor="t">
            <a:spAutoFit/>
          </a:bodyPr>
          <a:lstStyle/>
          <a:p>
            <a:pPr algn="l"/>
            <a:r>
              <a:rPr sz="1650" b="1" i="0" u="none">
                <a:solidFill>
                  <a:srgbClr val="1E293B"/>
                </a:solidFill>
                <a:latin typeface="Hind Siliguri"/>
              </a:rPr>
              <a:t>সংজ্ঞা ও পরিমাপ</a:t>
            </a:r>
          </a:p>
        </p:txBody>
      </p:sp>
      <p:sp>
        <p:nvSpPr>
          <p:cNvPr id="8" name="TextBox 7"/>
          <p:cNvSpPr txBox="1"/>
          <p:nvPr/>
        </p:nvSpPr>
        <p:spPr>
          <a:xfrm>
            <a:off x="971550" y="3470969"/>
            <a:ext cx="4686300" cy="1097160"/>
          </a:xfrm>
          <a:prstGeom prst="rect">
            <a:avLst/>
          </a:prstGeom>
          <a:noFill/>
        </p:spPr>
        <p:txBody>
          <a:bodyPr wrap="square" lIns="0" tIns="0" rIns="0" bIns="0" anchor="t">
            <a:spAutoFit/>
          </a:bodyPr>
          <a:lstStyle/>
          <a:p>
            <a:pPr algn="l">
              <a:lnSpc>
                <a:spcPts val="2160"/>
              </a:lnSpc>
            </a:pPr>
            <a:r>
              <a:rPr sz="1350" b="0" i="0" u="none">
                <a:solidFill>
                  <a:srgbClr val="475569"/>
                </a:solidFill>
                <a:latin typeface="Hind Siliguri"/>
              </a:rPr>
              <a:t>এক স্থান থেকে অন্য স্থানে বা এক ডিভাইস থেকে অন্য ডিভাইসে প্রতি সেকেন্ডে যে পরিমাণ ডাটা (বিট) স্থানান্তরিত হয়, তাকে ব্যান্ডউইথ বা ডাটা ট্রান্সমিশন স্পিড বলে। ব্যান্ডউইথ সাধারণত bps (bit per second) এককে পরিমাপ করা হয়।</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ounded Rectangle 1"/>
          <p:cNvSpPr/>
          <p:nvPr/>
        </p:nvSpPr>
        <p:spPr>
          <a:xfrm>
            <a:off x="609600" y="2195512"/>
            <a:ext cx="6305550" cy="962025"/>
          </a:xfrm>
          <a:prstGeom prst="roundRect">
            <a:avLst>
              <a:gd name="adj" fmla="val 11881"/>
            </a:avLst>
          </a:prstGeom>
          <a:solidFill>
            <a:srgbClr val="F8FAFC"/>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ounded Rectangle 2"/>
          <p:cNvSpPr/>
          <p:nvPr/>
        </p:nvSpPr>
        <p:spPr>
          <a:xfrm>
            <a:off x="609600" y="3309937"/>
            <a:ext cx="6305550" cy="962025"/>
          </a:xfrm>
          <a:prstGeom prst="roundRect">
            <a:avLst>
              <a:gd name="adj" fmla="val 11881"/>
            </a:avLst>
          </a:prstGeom>
          <a:solidFill>
            <a:srgbClr val="F8FAFC"/>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ounded Rectangle 3"/>
          <p:cNvSpPr/>
          <p:nvPr/>
        </p:nvSpPr>
        <p:spPr>
          <a:xfrm>
            <a:off x="609600" y="4424362"/>
            <a:ext cx="6305550" cy="962025"/>
          </a:xfrm>
          <a:prstGeom prst="roundRect">
            <a:avLst>
              <a:gd name="adj" fmla="val 11881"/>
            </a:avLst>
          </a:prstGeom>
          <a:solidFill>
            <a:srgbClr val="F8FAFC"/>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5" name="Picture 4" descr="image.png"/>
          <p:cNvPicPr>
            <a:picLocks noChangeAspect="1"/>
          </p:cNvPicPr>
          <p:nvPr/>
        </p:nvPicPr>
        <p:blipFill>
          <a:blip r:embed="rId2"/>
          <a:stretch>
            <a:fillRect/>
          </a:stretch>
        </p:blipFill>
        <p:spPr>
          <a:xfrm>
            <a:off x="7296150" y="1981200"/>
            <a:ext cx="4286250" cy="3619500"/>
          </a:xfrm>
          <a:prstGeom prst="rect">
            <a:avLst/>
          </a:prstGeom>
        </p:spPr>
      </p:pic>
      <p:pic>
        <p:nvPicPr>
          <p:cNvPr id="6" name="Picture 5" descr="image.png"/>
          <p:cNvPicPr>
            <a:picLocks noChangeAspect="1"/>
          </p:cNvPicPr>
          <p:nvPr/>
        </p:nvPicPr>
        <p:blipFill>
          <a:blip r:embed="rId3"/>
          <a:stretch>
            <a:fillRect/>
          </a:stretch>
        </p:blipFill>
        <p:spPr>
          <a:xfrm>
            <a:off x="7296150" y="1981200"/>
            <a:ext cx="4286250" cy="3619500"/>
          </a:xfrm>
          <a:prstGeom prst="rect">
            <a:avLst/>
          </a:prstGeom>
        </p:spPr>
      </p:pic>
      <p:pic>
        <p:nvPicPr>
          <p:cNvPr id="7" name="Picture 6" descr="image.png"/>
          <p:cNvPicPr>
            <a:picLocks noChangeAspect="1"/>
          </p:cNvPicPr>
          <p:nvPr/>
        </p:nvPicPr>
        <p:blipFill>
          <a:blip r:embed="rId4"/>
          <a:stretch>
            <a:fillRect/>
          </a:stretch>
        </p:blipFill>
        <p:spPr>
          <a:xfrm>
            <a:off x="809625" y="2543175"/>
            <a:ext cx="342900" cy="266700"/>
          </a:xfrm>
          <a:prstGeom prst="rect">
            <a:avLst/>
          </a:prstGeom>
        </p:spPr>
      </p:pic>
      <p:pic>
        <p:nvPicPr>
          <p:cNvPr id="8" name="Picture 7" descr="image.png"/>
          <p:cNvPicPr>
            <a:picLocks noChangeAspect="1"/>
          </p:cNvPicPr>
          <p:nvPr/>
        </p:nvPicPr>
        <p:blipFill>
          <a:blip r:embed="rId5"/>
          <a:stretch>
            <a:fillRect/>
          </a:stretch>
        </p:blipFill>
        <p:spPr>
          <a:xfrm>
            <a:off x="809625" y="3657600"/>
            <a:ext cx="342900" cy="266700"/>
          </a:xfrm>
          <a:prstGeom prst="rect">
            <a:avLst/>
          </a:prstGeom>
        </p:spPr>
      </p:pic>
      <p:pic>
        <p:nvPicPr>
          <p:cNvPr id="9" name="Picture 8" descr="image.png"/>
          <p:cNvPicPr>
            <a:picLocks noChangeAspect="1"/>
          </p:cNvPicPr>
          <p:nvPr/>
        </p:nvPicPr>
        <p:blipFill>
          <a:blip r:embed="rId6"/>
          <a:stretch>
            <a:fillRect/>
          </a:stretch>
        </p:blipFill>
        <p:spPr>
          <a:xfrm>
            <a:off x="809625" y="4772025"/>
            <a:ext cx="342900" cy="266700"/>
          </a:xfrm>
          <a:prstGeom prst="rect">
            <a:avLst/>
          </a:prstGeom>
        </p:spPr>
      </p:pic>
      <p:sp>
        <p:nvSpPr>
          <p:cNvPr id="10" name="TextBox 9"/>
          <p:cNvSpPr txBox="1"/>
          <p:nvPr/>
        </p:nvSpPr>
        <p:spPr>
          <a:xfrm>
            <a:off x="609600" y="457200"/>
            <a:ext cx="11582400" cy="495300"/>
          </a:xfrm>
          <a:prstGeom prst="rect">
            <a:avLst/>
          </a:prstGeom>
          <a:noFill/>
        </p:spPr>
        <p:txBody>
          <a:bodyPr wrap="square" lIns="0" tIns="0" rIns="0" bIns="0" anchor="t">
            <a:spAutoFit/>
          </a:bodyPr>
          <a:lstStyle/>
          <a:p>
            <a:pPr algn="l"/>
            <a:r>
              <a:rPr sz="2400" b="1" i="0" u="none">
                <a:solidFill>
                  <a:srgbClr val="1F2937"/>
                </a:solidFill>
                <a:latin typeface="Hind Siliguri"/>
              </a:rPr>
              <a:t>ব্যান্ডউইথের একক</a:t>
            </a:r>
          </a:p>
        </p:txBody>
      </p:sp>
      <p:sp>
        <p:nvSpPr>
          <p:cNvPr id="11" name="TextBox 10"/>
          <p:cNvSpPr txBox="1"/>
          <p:nvPr/>
        </p:nvSpPr>
        <p:spPr>
          <a:xfrm>
            <a:off x="1304925" y="2395537"/>
            <a:ext cx="3100387" cy="276225"/>
          </a:xfrm>
          <a:prstGeom prst="rect">
            <a:avLst/>
          </a:prstGeom>
          <a:noFill/>
        </p:spPr>
        <p:txBody>
          <a:bodyPr wrap="square" lIns="0" tIns="0" rIns="0" bIns="0" anchor="t">
            <a:spAutoFit/>
          </a:bodyPr>
          <a:lstStyle/>
          <a:p>
            <a:pPr algn="l"/>
            <a:r>
              <a:rPr sz="1350" b="1" i="0" u="none">
                <a:solidFill>
                  <a:srgbClr val="1E293B"/>
                </a:solidFill>
                <a:latin typeface="Hind Siliguri"/>
              </a:rPr>
              <a:t>kbps (কিলোবিট পার সেকেন্ড)</a:t>
            </a:r>
          </a:p>
        </p:txBody>
      </p:sp>
      <p:sp>
        <p:nvSpPr>
          <p:cNvPr id="12" name="TextBox 11"/>
          <p:cNvSpPr txBox="1"/>
          <p:nvPr/>
        </p:nvSpPr>
        <p:spPr>
          <a:xfrm>
            <a:off x="1304925" y="2709862"/>
            <a:ext cx="2952750" cy="247650"/>
          </a:xfrm>
          <a:prstGeom prst="rect">
            <a:avLst/>
          </a:prstGeom>
          <a:noFill/>
        </p:spPr>
        <p:txBody>
          <a:bodyPr wrap="square" lIns="0" tIns="0" rIns="0" bIns="0" anchor="t">
            <a:spAutoFit/>
          </a:bodyPr>
          <a:lstStyle/>
          <a:p>
            <a:pPr algn="l"/>
            <a:r>
              <a:rPr sz="1200" b="0" i="0" u="none">
                <a:solidFill>
                  <a:srgbClr val="475569"/>
                </a:solidFill>
                <a:latin typeface="Hind Siliguri"/>
              </a:rPr>
              <a:t>1 kbps = 1000 bps</a:t>
            </a:r>
          </a:p>
        </p:txBody>
      </p:sp>
      <p:sp>
        <p:nvSpPr>
          <p:cNvPr id="13" name="TextBox 12"/>
          <p:cNvSpPr txBox="1"/>
          <p:nvPr/>
        </p:nvSpPr>
        <p:spPr>
          <a:xfrm>
            <a:off x="1304925" y="3509962"/>
            <a:ext cx="3090386" cy="276225"/>
          </a:xfrm>
          <a:prstGeom prst="rect">
            <a:avLst/>
          </a:prstGeom>
          <a:noFill/>
        </p:spPr>
        <p:txBody>
          <a:bodyPr wrap="square" lIns="0" tIns="0" rIns="0" bIns="0" anchor="t">
            <a:spAutoFit/>
          </a:bodyPr>
          <a:lstStyle/>
          <a:p>
            <a:pPr algn="l"/>
            <a:r>
              <a:rPr sz="1350" b="1" i="0" u="none">
                <a:solidFill>
                  <a:srgbClr val="1E293B"/>
                </a:solidFill>
                <a:latin typeface="Hind Siliguri"/>
              </a:rPr>
              <a:t>Mbps (মেগাবিট পার সেকেন্ড)</a:t>
            </a:r>
          </a:p>
        </p:txBody>
      </p:sp>
      <p:sp>
        <p:nvSpPr>
          <p:cNvPr id="14" name="TextBox 13"/>
          <p:cNvSpPr txBox="1"/>
          <p:nvPr/>
        </p:nvSpPr>
        <p:spPr>
          <a:xfrm>
            <a:off x="1304925" y="3824287"/>
            <a:ext cx="2943225" cy="247650"/>
          </a:xfrm>
          <a:prstGeom prst="rect">
            <a:avLst/>
          </a:prstGeom>
          <a:noFill/>
        </p:spPr>
        <p:txBody>
          <a:bodyPr wrap="square" lIns="0" tIns="0" rIns="0" bIns="0" anchor="t">
            <a:spAutoFit/>
          </a:bodyPr>
          <a:lstStyle/>
          <a:p>
            <a:pPr algn="l"/>
            <a:r>
              <a:rPr sz="1200" b="0" i="0" u="none">
                <a:solidFill>
                  <a:srgbClr val="475569"/>
                </a:solidFill>
                <a:latin typeface="Hind Siliguri"/>
              </a:rPr>
              <a:t>1 Mbps = 1000 kbps</a:t>
            </a:r>
          </a:p>
        </p:txBody>
      </p:sp>
      <p:sp>
        <p:nvSpPr>
          <p:cNvPr id="15" name="TextBox 14"/>
          <p:cNvSpPr txBox="1"/>
          <p:nvPr/>
        </p:nvSpPr>
        <p:spPr>
          <a:xfrm>
            <a:off x="1304925" y="4624387"/>
            <a:ext cx="2460307" cy="276225"/>
          </a:xfrm>
          <a:prstGeom prst="rect">
            <a:avLst/>
          </a:prstGeom>
          <a:noFill/>
        </p:spPr>
        <p:txBody>
          <a:bodyPr wrap="square" lIns="0" tIns="0" rIns="0" bIns="0" anchor="t">
            <a:spAutoFit/>
          </a:bodyPr>
          <a:lstStyle/>
          <a:p>
            <a:pPr algn="l"/>
            <a:r>
              <a:rPr sz="1350" b="1" i="0" u="none">
                <a:solidFill>
                  <a:srgbClr val="1E293B"/>
                </a:solidFill>
                <a:latin typeface="Hind Siliguri"/>
              </a:rPr>
              <a:t>Gbps (গিগাবিট পার সেকেন্ড)</a:t>
            </a:r>
          </a:p>
        </p:txBody>
      </p:sp>
      <p:sp>
        <p:nvSpPr>
          <p:cNvPr id="16" name="TextBox 15"/>
          <p:cNvSpPr txBox="1"/>
          <p:nvPr/>
        </p:nvSpPr>
        <p:spPr>
          <a:xfrm>
            <a:off x="1304925" y="4938712"/>
            <a:ext cx="2343150" cy="247650"/>
          </a:xfrm>
          <a:prstGeom prst="rect">
            <a:avLst/>
          </a:prstGeom>
          <a:noFill/>
        </p:spPr>
        <p:txBody>
          <a:bodyPr wrap="square" lIns="0" tIns="0" rIns="0" bIns="0" anchor="t">
            <a:spAutoFit/>
          </a:bodyPr>
          <a:lstStyle/>
          <a:p>
            <a:pPr algn="l"/>
            <a:r>
              <a:rPr sz="1200" b="0" i="0" u="none">
                <a:solidFill>
                  <a:srgbClr val="475569"/>
                </a:solidFill>
                <a:latin typeface="Hind Siliguri"/>
              </a:rPr>
              <a:t>1 Gbps = 1000 Mbps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ounded Rectangle 1"/>
          <p:cNvSpPr/>
          <p:nvPr/>
        </p:nvSpPr>
        <p:spPr>
          <a:xfrm>
            <a:off x="6324600" y="2846040"/>
            <a:ext cx="5257800" cy="1889670"/>
          </a:xfrm>
          <a:prstGeom prst="roundRect">
            <a:avLst>
              <a:gd name="adj" fmla="val 8064"/>
            </a:avLst>
          </a:prstGeom>
          <a:solidFill>
            <a:srgbClr val="F8FAF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324600" y="2846040"/>
            <a:ext cx="57150" cy="1889670"/>
          </a:xfrm>
          <a:prstGeom prst="rect">
            <a:avLst/>
          </a:prstGeom>
          <a:solidFill>
            <a:srgbClr val="0284C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descr="image.png"/>
          <p:cNvPicPr>
            <a:picLocks noChangeAspect="1"/>
          </p:cNvPicPr>
          <p:nvPr/>
        </p:nvPicPr>
        <p:blipFill>
          <a:blip r:embed="rId2"/>
          <a:stretch>
            <a:fillRect/>
          </a:stretch>
        </p:blipFill>
        <p:spPr>
          <a:xfrm>
            <a:off x="609600" y="1790700"/>
            <a:ext cx="5257800" cy="4000500"/>
          </a:xfrm>
          <a:prstGeom prst="rect">
            <a:avLst/>
          </a:prstGeom>
        </p:spPr>
      </p:pic>
      <p:pic>
        <p:nvPicPr>
          <p:cNvPr id="5" name="Picture 4" descr="image.png"/>
          <p:cNvPicPr>
            <a:picLocks noChangeAspect="1"/>
          </p:cNvPicPr>
          <p:nvPr/>
        </p:nvPicPr>
        <p:blipFill>
          <a:blip r:embed="rId3"/>
          <a:stretch>
            <a:fillRect/>
          </a:stretch>
        </p:blipFill>
        <p:spPr>
          <a:xfrm>
            <a:off x="609600" y="1790700"/>
            <a:ext cx="5257800" cy="4000500"/>
          </a:xfrm>
          <a:prstGeom prst="rect">
            <a:avLst/>
          </a:prstGeom>
        </p:spPr>
      </p:pic>
      <p:sp>
        <p:nvSpPr>
          <p:cNvPr id="6" name="TextBox 5"/>
          <p:cNvSpPr txBox="1"/>
          <p:nvPr/>
        </p:nvSpPr>
        <p:spPr>
          <a:xfrm>
            <a:off x="609600" y="457200"/>
            <a:ext cx="11582400" cy="495300"/>
          </a:xfrm>
          <a:prstGeom prst="rect">
            <a:avLst/>
          </a:prstGeom>
          <a:noFill/>
        </p:spPr>
        <p:txBody>
          <a:bodyPr wrap="square" lIns="0" tIns="0" rIns="0" bIns="0" anchor="t">
            <a:spAutoFit/>
          </a:bodyPr>
          <a:lstStyle/>
          <a:p>
            <a:pPr algn="l"/>
            <a:r>
              <a:rPr sz="2400" b="1" i="0" u="none">
                <a:solidFill>
                  <a:srgbClr val="1F2937"/>
                </a:solidFill>
                <a:latin typeface="Hind Siliguri"/>
              </a:rPr>
              <a:t>ব্যান্ডউইথ ও ডাটা স্থানান্তর</a:t>
            </a:r>
          </a:p>
        </p:txBody>
      </p:sp>
      <p:sp>
        <p:nvSpPr>
          <p:cNvPr id="7" name="TextBox 6"/>
          <p:cNvSpPr txBox="1"/>
          <p:nvPr/>
        </p:nvSpPr>
        <p:spPr>
          <a:xfrm>
            <a:off x="6686550" y="3150840"/>
            <a:ext cx="4920615" cy="342900"/>
          </a:xfrm>
          <a:prstGeom prst="rect">
            <a:avLst/>
          </a:prstGeom>
          <a:noFill/>
        </p:spPr>
        <p:txBody>
          <a:bodyPr wrap="square" lIns="0" tIns="0" rIns="0" bIns="0" anchor="t">
            <a:spAutoFit/>
          </a:bodyPr>
          <a:lstStyle/>
          <a:p>
            <a:pPr algn="l"/>
            <a:r>
              <a:rPr sz="1650" b="1" i="0" u="none">
                <a:solidFill>
                  <a:srgbClr val="1E293B"/>
                </a:solidFill>
                <a:latin typeface="Hind Siliguri"/>
              </a:rPr>
              <a:t>উদাহরণসহ ব্যাখ্যা</a:t>
            </a:r>
          </a:p>
        </p:txBody>
      </p:sp>
      <p:sp>
        <p:nvSpPr>
          <p:cNvPr id="8" name="TextBox 7"/>
          <p:cNvSpPr txBox="1"/>
          <p:nvPr/>
        </p:nvSpPr>
        <p:spPr>
          <a:xfrm>
            <a:off x="6686550" y="3608040"/>
            <a:ext cx="4686300" cy="822870"/>
          </a:xfrm>
          <a:prstGeom prst="rect">
            <a:avLst/>
          </a:prstGeom>
          <a:noFill/>
        </p:spPr>
        <p:txBody>
          <a:bodyPr wrap="square" lIns="0" tIns="0" rIns="0" bIns="0" anchor="t">
            <a:spAutoFit/>
          </a:bodyPr>
          <a:lstStyle/>
          <a:p>
            <a:pPr algn="l">
              <a:lnSpc>
                <a:spcPts val="2160"/>
              </a:lnSpc>
            </a:pPr>
            <a:r>
              <a:rPr sz="1350" b="0" i="0" u="none">
                <a:solidFill>
                  <a:srgbClr val="475569"/>
                </a:solidFill>
                <a:latin typeface="Hind Siliguri"/>
              </a:rPr>
              <a:t>ব্যান্ডউইথ বেশি হলে একই সময়ে বেশি ডাটা পাঠানো যায়। যেমন: 10 Mbps সংযোগে প্রতি সেকেন্ডে ১ কোটি বিট ডাটা স্থানান্তরিত হয়, তাই ফাইল ডাউনলোড ও ভিডিও দেখা দ্রুত হয়।</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ounded Rectangle 1"/>
          <p:cNvSpPr/>
          <p:nvPr/>
        </p:nvSpPr>
        <p:spPr>
          <a:xfrm>
            <a:off x="609600" y="2195512"/>
            <a:ext cx="6305550" cy="962025"/>
          </a:xfrm>
          <a:prstGeom prst="roundRect">
            <a:avLst>
              <a:gd name="adj" fmla="val 11881"/>
            </a:avLst>
          </a:prstGeom>
          <a:solidFill>
            <a:srgbClr val="F8FAFC"/>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ounded Rectangle 2"/>
          <p:cNvSpPr/>
          <p:nvPr/>
        </p:nvSpPr>
        <p:spPr>
          <a:xfrm>
            <a:off x="609600" y="3309937"/>
            <a:ext cx="6305550" cy="962025"/>
          </a:xfrm>
          <a:prstGeom prst="roundRect">
            <a:avLst>
              <a:gd name="adj" fmla="val 11881"/>
            </a:avLst>
          </a:prstGeom>
          <a:solidFill>
            <a:srgbClr val="F8FAFC"/>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ounded Rectangle 3"/>
          <p:cNvSpPr/>
          <p:nvPr/>
        </p:nvSpPr>
        <p:spPr>
          <a:xfrm>
            <a:off x="609600" y="4424362"/>
            <a:ext cx="6305550" cy="962025"/>
          </a:xfrm>
          <a:prstGeom prst="roundRect">
            <a:avLst>
              <a:gd name="adj" fmla="val 11881"/>
            </a:avLst>
          </a:prstGeom>
          <a:solidFill>
            <a:srgbClr val="F8FAFC"/>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5" name="Picture 4" descr="image.png"/>
          <p:cNvPicPr>
            <a:picLocks noChangeAspect="1"/>
          </p:cNvPicPr>
          <p:nvPr/>
        </p:nvPicPr>
        <p:blipFill>
          <a:blip r:embed="rId2"/>
          <a:stretch>
            <a:fillRect/>
          </a:stretch>
        </p:blipFill>
        <p:spPr>
          <a:xfrm>
            <a:off x="7296150" y="1981200"/>
            <a:ext cx="4286250" cy="3619500"/>
          </a:xfrm>
          <a:prstGeom prst="rect">
            <a:avLst/>
          </a:prstGeom>
        </p:spPr>
      </p:pic>
      <p:pic>
        <p:nvPicPr>
          <p:cNvPr id="6" name="Picture 5" descr="image.png"/>
          <p:cNvPicPr>
            <a:picLocks noChangeAspect="1"/>
          </p:cNvPicPr>
          <p:nvPr/>
        </p:nvPicPr>
        <p:blipFill>
          <a:blip r:embed="rId3"/>
          <a:stretch>
            <a:fillRect/>
          </a:stretch>
        </p:blipFill>
        <p:spPr>
          <a:xfrm>
            <a:off x="7296150" y="1981200"/>
            <a:ext cx="4286250" cy="3619500"/>
          </a:xfrm>
          <a:prstGeom prst="rect">
            <a:avLst/>
          </a:prstGeom>
        </p:spPr>
      </p:pic>
      <p:pic>
        <p:nvPicPr>
          <p:cNvPr id="7" name="Picture 6" descr="image.png"/>
          <p:cNvPicPr>
            <a:picLocks noChangeAspect="1"/>
          </p:cNvPicPr>
          <p:nvPr/>
        </p:nvPicPr>
        <p:blipFill>
          <a:blip r:embed="rId4"/>
          <a:stretch>
            <a:fillRect/>
          </a:stretch>
        </p:blipFill>
        <p:spPr>
          <a:xfrm>
            <a:off x="809625" y="2543175"/>
            <a:ext cx="342900" cy="266700"/>
          </a:xfrm>
          <a:prstGeom prst="rect">
            <a:avLst/>
          </a:prstGeom>
        </p:spPr>
      </p:pic>
      <p:pic>
        <p:nvPicPr>
          <p:cNvPr id="8" name="Picture 7" descr="image.png"/>
          <p:cNvPicPr>
            <a:picLocks noChangeAspect="1"/>
          </p:cNvPicPr>
          <p:nvPr/>
        </p:nvPicPr>
        <p:blipFill>
          <a:blip r:embed="rId5"/>
          <a:stretch>
            <a:fillRect/>
          </a:stretch>
        </p:blipFill>
        <p:spPr>
          <a:xfrm>
            <a:off x="809625" y="3657600"/>
            <a:ext cx="342900" cy="266700"/>
          </a:xfrm>
          <a:prstGeom prst="rect">
            <a:avLst/>
          </a:prstGeom>
        </p:spPr>
      </p:pic>
      <p:pic>
        <p:nvPicPr>
          <p:cNvPr id="9" name="Picture 8" descr="image.png"/>
          <p:cNvPicPr>
            <a:picLocks noChangeAspect="1"/>
          </p:cNvPicPr>
          <p:nvPr/>
        </p:nvPicPr>
        <p:blipFill>
          <a:blip r:embed="rId6"/>
          <a:stretch>
            <a:fillRect/>
          </a:stretch>
        </p:blipFill>
        <p:spPr>
          <a:xfrm>
            <a:off x="809625" y="4772025"/>
            <a:ext cx="342900" cy="266700"/>
          </a:xfrm>
          <a:prstGeom prst="rect">
            <a:avLst/>
          </a:prstGeom>
        </p:spPr>
      </p:pic>
      <p:sp>
        <p:nvSpPr>
          <p:cNvPr id="10" name="TextBox 9"/>
          <p:cNvSpPr txBox="1"/>
          <p:nvPr/>
        </p:nvSpPr>
        <p:spPr>
          <a:xfrm>
            <a:off x="609600" y="457200"/>
            <a:ext cx="11582400" cy="495300"/>
          </a:xfrm>
          <a:prstGeom prst="rect">
            <a:avLst/>
          </a:prstGeom>
          <a:noFill/>
        </p:spPr>
        <p:txBody>
          <a:bodyPr wrap="square" lIns="0" tIns="0" rIns="0" bIns="0" anchor="t">
            <a:spAutoFit/>
          </a:bodyPr>
          <a:lstStyle/>
          <a:p>
            <a:pPr algn="l"/>
            <a:r>
              <a:rPr sz="2400" b="1" i="0" u="none">
                <a:solidFill>
                  <a:srgbClr val="1F2937"/>
                </a:solidFill>
                <a:latin typeface="Hind Siliguri"/>
              </a:rPr>
              <a:t>ব্যান্ডউইথের প্রকারভেদ</a:t>
            </a:r>
          </a:p>
        </p:txBody>
      </p:sp>
      <p:sp>
        <p:nvSpPr>
          <p:cNvPr id="11" name="TextBox 10"/>
          <p:cNvSpPr txBox="1"/>
          <p:nvPr/>
        </p:nvSpPr>
        <p:spPr>
          <a:xfrm>
            <a:off x="1304925" y="2395537"/>
            <a:ext cx="2590323" cy="276225"/>
          </a:xfrm>
          <a:prstGeom prst="rect">
            <a:avLst/>
          </a:prstGeom>
          <a:noFill/>
        </p:spPr>
        <p:txBody>
          <a:bodyPr wrap="square" lIns="0" tIns="0" rIns="0" bIns="0" anchor="t">
            <a:spAutoFit/>
          </a:bodyPr>
          <a:lstStyle/>
          <a:p>
            <a:pPr algn="l"/>
            <a:r>
              <a:rPr sz="1350" b="1" i="0" u="none">
                <a:solidFill>
                  <a:srgbClr val="1E293B"/>
                </a:solidFill>
                <a:latin typeface="Hind Siliguri"/>
              </a:rPr>
              <a:t>ন্যারো ব্যান্ড (Narrow Band)</a:t>
            </a:r>
          </a:p>
        </p:txBody>
      </p:sp>
      <p:sp>
        <p:nvSpPr>
          <p:cNvPr id="12" name="TextBox 11"/>
          <p:cNvSpPr txBox="1"/>
          <p:nvPr/>
        </p:nvSpPr>
        <p:spPr>
          <a:xfrm>
            <a:off x="1304925" y="2709862"/>
            <a:ext cx="2466975" cy="247650"/>
          </a:xfrm>
          <a:prstGeom prst="rect">
            <a:avLst/>
          </a:prstGeom>
          <a:noFill/>
        </p:spPr>
        <p:txBody>
          <a:bodyPr wrap="square" lIns="0" tIns="0" rIns="0" bIns="0" anchor="t">
            <a:spAutoFit/>
          </a:bodyPr>
          <a:lstStyle/>
          <a:p>
            <a:pPr algn="l"/>
            <a:r>
              <a:rPr sz="1200" b="0" i="0" u="none">
                <a:solidFill>
                  <a:srgbClr val="475569"/>
                </a:solidFill>
                <a:latin typeface="Hind Siliguri"/>
              </a:rPr>
              <a:t>গতি ৪৫–৩০০ bps; টেলিগ্রাফিতে ব্যবহৃত হয়।</a:t>
            </a:r>
          </a:p>
        </p:txBody>
      </p:sp>
      <p:sp>
        <p:nvSpPr>
          <p:cNvPr id="13" name="TextBox 12"/>
          <p:cNvSpPr txBox="1"/>
          <p:nvPr/>
        </p:nvSpPr>
        <p:spPr>
          <a:xfrm>
            <a:off x="1304925" y="3509962"/>
            <a:ext cx="3010376" cy="276225"/>
          </a:xfrm>
          <a:prstGeom prst="rect">
            <a:avLst/>
          </a:prstGeom>
          <a:noFill/>
        </p:spPr>
        <p:txBody>
          <a:bodyPr wrap="square" lIns="0" tIns="0" rIns="0" bIns="0" anchor="t">
            <a:spAutoFit/>
          </a:bodyPr>
          <a:lstStyle/>
          <a:p>
            <a:pPr algn="l"/>
            <a:r>
              <a:rPr sz="1350" b="1" i="0" u="none">
                <a:solidFill>
                  <a:srgbClr val="1E293B"/>
                </a:solidFill>
                <a:latin typeface="Hind Siliguri"/>
              </a:rPr>
              <a:t>ভয়েস ব্যান্ড (Voice Band)</a:t>
            </a:r>
          </a:p>
        </p:txBody>
      </p:sp>
      <p:sp>
        <p:nvSpPr>
          <p:cNvPr id="14" name="TextBox 13"/>
          <p:cNvSpPr txBox="1"/>
          <p:nvPr/>
        </p:nvSpPr>
        <p:spPr>
          <a:xfrm>
            <a:off x="1304925" y="3824287"/>
            <a:ext cx="2867025" cy="247650"/>
          </a:xfrm>
          <a:prstGeom prst="rect">
            <a:avLst/>
          </a:prstGeom>
          <a:noFill/>
        </p:spPr>
        <p:txBody>
          <a:bodyPr wrap="square" lIns="0" tIns="0" rIns="0" bIns="0" anchor="t">
            <a:spAutoFit/>
          </a:bodyPr>
          <a:lstStyle/>
          <a:p>
            <a:pPr algn="l"/>
            <a:r>
              <a:rPr sz="1200" b="0" i="0" u="none">
                <a:solidFill>
                  <a:srgbClr val="475569"/>
                </a:solidFill>
                <a:latin typeface="Hind Siliguri"/>
              </a:rPr>
              <a:t>গতি ৯৬০০ bps পর্যন্ত; টেলিফোনে ব্যবহৃত হয়।</a:t>
            </a:r>
          </a:p>
        </p:txBody>
      </p:sp>
      <p:sp>
        <p:nvSpPr>
          <p:cNvPr id="15" name="TextBox 14"/>
          <p:cNvSpPr txBox="1"/>
          <p:nvPr/>
        </p:nvSpPr>
        <p:spPr>
          <a:xfrm>
            <a:off x="1304925" y="4624387"/>
            <a:ext cx="2170271" cy="276225"/>
          </a:xfrm>
          <a:prstGeom prst="rect">
            <a:avLst/>
          </a:prstGeom>
          <a:noFill/>
        </p:spPr>
        <p:txBody>
          <a:bodyPr wrap="square" lIns="0" tIns="0" rIns="0" bIns="0" anchor="t">
            <a:spAutoFit/>
          </a:bodyPr>
          <a:lstStyle/>
          <a:p>
            <a:pPr algn="l"/>
            <a:r>
              <a:rPr sz="1350" b="1" i="0" u="none">
                <a:solidFill>
                  <a:srgbClr val="1E293B"/>
                </a:solidFill>
                <a:latin typeface="Hind Siliguri"/>
              </a:rPr>
              <a:t>ব্রড ব্যান্ড (Broad Band)</a:t>
            </a:r>
          </a:p>
        </p:txBody>
      </p:sp>
      <p:sp>
        <p:nvSpPr>
          <p:cNvPr id="16" name="TextBox 15"/>
          <p:cNvSpPr txBox="1"/>
          <p:nvPr/>
        </p:nvSpPr>
        <p:spPr>
          <a:xfrm>
            <a:off x="1304925" y="4938712"/>
            <a:ext cx="2066925" cy="247650"/>
          </a:xfrm>
          <a:prstGeom prst="rect">
            <a:avLst/>
          </a:prstGeom>
          <a:noFill/>
        </p:spPr>
        <p:txBody>
          <a:bodyPr wrap="square" lIns="0" tIns="0" rIns="0" bIns="0" anchor="t">
            <a:spAutoFit/>
          </a:bodyPr>
          <a:lstStyle/>
          <a:p>
            <a:pPr algn="l"/>
            <a:r>
              <a:rPr sz="1200" b="0" i="0" u="none">
                <a:solidFill>
                  <a:srgbClr val="475569"/>
                </a:solidFill>
                <a:latin typeface="Hind Siliguri"/>
              </a:rPr>
              <a:t>গতি কমপক্ষে 1 Mbps; উচ্চগতির ইন্টারনেটে ব্যবহৃত হয়।</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ounded Rectangle 1"/>
          <p:cNvSpPr/>
          <p:nvPr/>
        </p:nvSpPr>
        <p:spPr>
          <a:xfrm>
            <a:off x="6324600" y="2719387"/>
            <a:ext cx="5257800" cy="2143125"/>
          </a:xfrm>
          <a:prstGeom prst="roundRect">
            <a:avLst>
              <a:gd name="adj" fmla="val 7111"/>
            </a:avLst>
          </a:prstGeom>
          <a:solidFill>
            <a:srgbClr val="F0FD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324600" y="2719387"/>
            <a:ext cx="57150" cy="2143125"/>
          </a:xfrm>
          <a:prstGeom prst="rect">
            <a:avLst/>
          </a:prstGeom>
          <a:solidFill>
            <a:srgbClr val="16A34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descr="image.png"/>
          <p:cNvPicPr>
            <a:picLocks noChangeAspect="1"/>
          </p:cNvPicPr>
          <p:nvPr/>
        </p:nvPicPr>
        <p:blipFill>
          <a:blip r:embed="rId2"/>
          <a:stretch>
            <a:fillRect/>
          </a:stretch>
        </p:blipFill>
        <p:spPr>
          <a:xfrm>
            <a:off x="609600" y="1790700"/>
            <a:ext cx="5257800" cy="4000500"/>
          </a:xfrm>
          <a:prstGeom prst="rect">
            <a:avLst/>
          </a:prstGeom>
        </p:spPr>
      </p:pic>
      <p:sp>
        <p:nvSpPr>
          <p:cNvPr id="6" name="TextBox 5"/>
          <p:cNvSpPr txBox="1"/>
          <p:nvPr/>
        </p:nvSpPr>
        <p:spPr>
          <a:xfrm>
            <a:off x="609600" y="457200"/>
            <a:ext cx="11582400" cy="495300"/>
          </a:xfrm>
          <a:prstGeom prst="rect">
            <a:avLst/>
          </a:prstGeom>
          <a:noFill/>
        </p:spPr>
        <p:txBody>
          <a:bodyPr wrap="square" lIns="0" tIns="0" rIns="0" bIns="0" anchor="t">
            <a:spAutoFit/>
          </a:bodyPr>
          <a:lstStyle/>
          <a:p>
            <a:pPr algn="l"/>
            <a:r>
              <a:rPr sz="2400" b="1" i="0" u="none">
                <a:solidFill>
                  <a:srgbClr val="1F2937"/>
                </a:solidFill>
                <a:latin typeface="Hind Siliguri"/>
              </a:rPr>
              <a:t>দলীয় কাজ</a:t>
            </a:r>
          </a:p>
        </p:txBody>
      </p:sp>
      <p:sp>
        <p:nvSpPr>
          <p:cNvPr id="7" name="TextBox 6"/>
          <p:cNvSpPr txBox="1"/>
          <p:nvPr/>
        </p:nvSpPr>
        <p:spPr>
          <a:xfrm>
            <a:off x="6686550" y="3024187"/>
            <a:ext cx="4920615" cy="276999"/>
          </a:xfrm>
          <a:prstGeom prst="rect">
            <a:avLst/>
          </a:prstGeom>
          <a:noFill/>
        </p:spPr>
        <p:txBody>
          <a:bodyPr wrap="square" lIns="0" tIns="0" rIns="0" bIns="0" anchor="t">
            <a:spAutoFit/>
          </a:bodyPr>
          <a:lstStyle/>
          <a:p>
            <a:pPr algn="l"/>
            <a:r>
              <a:rPr sz="1800" b="1" i="0" u="none">
                <a:solidFill>
                  <a:srgbClr val="166534"/>
                </a:solidFill>
                <a:latin typeface="Hind Siliguri"/>
              </a:rPr>
              <a:t>কার্য</a:t>
            </a:r>
            <a:r>
              <a:rPr lang="en-US" b="1">
                <a:solidFill>
                  <a:srgbClr val="166534"/>
                </a:solidFill>
                <a:latin typeface="Hind Siliguri"/>
              </a:rPr>
              <a:t>ক্র</a:t>
            </a:r>
            <a:r>
              <a:rPr sz="1800" b="1" i="0" u="none">
                <a:solidFill>
                  <a:srgbClr val="166534"/>
                </a:solidFill>
                <a:latin typeface="Hind Siliguri"/>
              </a:rPr>
              <a:t>ম</a:t>
            </a:r>
          </a:p>
        </p:txBody>
      </p:sp>
      <p:sp>
        <p:nvSpPr>
          <p:cNvPr id="8" name="TextBox 7"/>
          <p:cNvSpPr txBox="1"/>
          <p:nvPr/>
        </p:nvSpPr>
        <p:spPr>
          <a:xfrm>
            <a:off x="6686550" y="3548062"/>
            <a:ext cx="4686300" cy="571500"/>
          </a:xfrm>
          <a:prstGeom prst="rect">
            <a:avLst/>
          </a:prstGeom>
          <a:noFill/>
        </p:spPr>
        <p:txBody>
          <a:bodyPr wrap="square" lIns="0" tIns="0" rIns="0" bIns="0" anchor="t">
            <a:spAutoFit/>
          </a:bodyPr>
          <a:lstStyle/>
          <a:p>
            <a:pPr algn="l">
              <a:lnSpc>
                <a:spcPts val="2250"/>
              </a:lnSpc>
            </a:pPr>
            <a:r>
              <a:rPr sz="1500" b="0" i="0" u="none">
                <a:solidFill>
                  <a:srgbClr val="15803D"/>
                </a:solidFill>
                <a:latin typeface="Hind Siliguri"/>
              </a:rPr>
              <a:t>"ন্যারো ব্যান্ড, ভয়েস ব্যান্ড ও ব্রড ব্যান্ডের পার্থক্য একটি ছকে খাতায় লিখে উপস্থাপন করো।"</a:t>
            </a:r>
          </a:p>
        </p:txBody>
      </p:sp>
      <p:sp>
        <p:nvSpPr>
          <p:cNvPr id="9" name="TextBox 8"/>
          <p:cNvSpPr txBox="1"/>
          <p:nvPr/>
        </p:nvSpPr>
        <p:spPr>
          <a:xfrm>
            <a:off x="6686550" y="4310062"/>
            <a:ext cx="4686300" cy="247650"/>
          </a:xfrm>
          <a:prstGeom prst="rect">
            <a:avLst/>
          </a:prstGeom>
          <a:noFill/>
        </p:spPr>
        <p:txBody>
          <a:bodyPr wrap="square" lIns="0" tIns="0" rIns="0" bIns="0" anchor="t">
            <a:spAutoFit/>
          </a:bodyPr>
          <a:lstStyle/>
          <a:p>
            <a:pPr algn="l"/>
            <a:r>
              <a:rPr sz="1200" b="0" i="0" u="none">
                <a:solidFill>
                  <a:srgbClr val="4B5563"/>
                </a:solidFill>
                <a:latin typeface="Hind Siliguri"/>
              </a:rPr>
              <a:t>দল: ৩–৪ জন | সময়: ৫ মিনিট</a:t>
            </a:r>
          </a:p>
        </p:txBody>
      </p:sp>
      <p:pic>
        <p:nvPicPr>
          <p:cNvPr id="11" name="Picture 10" descr="A group of people in a classroom&#10;&#10;AI-generated content may be incorrect.">
            <a:extLst>
              <a:ext uri="{FF2B5EF4-FFF2-40B4-BE49-F238E27FC236}">
                <a16:creationId xmlns:a16="http://schemas.microsoft.com/office/drawing/2014/main" id="{1ACD22E9-3E24-1995-2835-49A431F6207C}"/>
              </a:ext>
            </a:extLst>
          </p:cNvPr>
          <p:cNvPicPr>
            <a:picLocks noChangeAspect="1"/>
          </p:cNvPicPr>
          <p:nvPr/>
        </p:nvPicPr>
        <p:blipFill>
          <a:blip r:embed="rId3"/>
          <a:stretch>
            <a:fillRect/>
          </a:stretch>
        </p:blipFill>
        <p:spPr>
          <a:xfrm>
            <a:off x="1283788" y="2271712"/>
            <a:ext cx="3302000" cy="25527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ounded Rectangle 1"/>
          <p:cNvSpPr/>
          <p:nvPr/>
        </p:nvSpPr>
        <p:spPr>
          <a:xfrm>
            <a:off x="609600" y="2719387"/>
            <a:ext cx="5257800" cy="2143125"/>
          </a:xfrm>
          <a:prstGeom prst="roundRect">
            <a:avLst>
              <a:gd name="adj" fmla="val 7111"/>
            </a:avLst>
          </a:prstGeom>
          <a:solidFill>
            <a:srgbClr val="FFF7E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09600" y="2719387"/>
            <a:ext cx="57150" cy="2143125"/>
          </a:xfrm>
          <a:prstGeom prst="rect">
            <a:avLst/>
          </a:prstGeom>
          <a:solidFill>
            <a:srgbClr val="EA58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descr="image.png"/>
          <p:cNvPicPr>
            <a:picLocks noChangeAspect="1"/>
          </p:cNvPicPr>
          <p:nvPr/>
        </p:nvPicPr>
        <p:blipFill>
          <a:blip r:embed="rId2"/>
          <a:stretch>
            <a:fillRect/>
          </a:stretch>
        </p:blipFill>
        <p:spPr>
          <a:xfrm>
            <a:off x="6324600" y="1790700"/>
            <a:ext cx="5257800" cy="4000500"/>
          </a:xfrm>
          <a:prstGeom prst="rect">
            <a:avLst/>
          </a:prstGeom>
        </p:spPr>
      </p:pic>
      <p:pic>
        <p:nvPicPr>
          <p:cNvPr id="5" name="Picture 4" descr="image.png"/>
          <p:cNvPicPr>
            <a:picLocks noChangeAspect="1"/>
          </p:cNvPicPr>
          <p:nvPr/>
        </p:nvPicPr>
        <p:blipFill>
          <a:blip r:embed="rId3"/>
          <a:stretch>
            <a:fillRect/>
          </a:stretch>
        </p:blipFill>
        <p:spPr>
          <a:xfrm>
            <a:off x="6324600" y="1790700"/>
            <a:ext cx="5257800" cy="4000500"/>
          </a:xfrm>
          <a:prstGeom prst="rect">
            <a:avLst/>
          </a:prstGeom>
        </p:spPr>
      </p:pic>
      <p:sp>
        <p:nvSpPr>
          <p:cNvPr id="6" name="TextBox 5"/>
          <p:cNvSpPr txBox="1"/>
          <p:nvPr/>
        </p:nvSpPr>
        <p:spPr>
          <a:xfrm>
            <a:off x="609600" y="457200"/>
            <a:ext cx="11582400" cy="495300"/>
          </a:xfrm>
          <a:prstGeom prst="rect">
            <a:avLst/>
          </a:prstGeom>
          <a:noFill/>
        </p:spPr>
        <p:txBody>
          <a:bodyPr wrap="square" lIns="0" tIns="0" rIns="0" bIns="0" anchor="t">
            <a:spAutoFit/>
          </a:bodyPr>
          <a:lstStyle/>
          <a:p>
            <a:pPr algn="l"/>
            <a:r>
              <a:rPr sz="2400" b="1" i="0" u="none">
                <a:solidFill>
                  <a:srgbClr val="1F2937"/>
                </a:solidFill>
                <a:latin typeface="Hind Siliguri"/>
              </a:rPr>
              <a:t>একক কাজ</a:t>
            </a:r>
          </a:p>
        </p:txBody>
      </p:sp>
      <p:sp>
        <p:nvSpPr>
          <p:cNvPr id="7" name="TextBox 6"/>
          <p:cNvSpPr txBox="1"/>
          <p:nvPr/>
        </p:nvSpPr>
        <p:spPr>
          <a:xfrm>
            <a:off x="971550" y="3024187"/>
            <a:ext cx="4920615" cy="371475"/>
          </a:xfrm>
          <a:prstGeom prst="rect">
            <a:avLst/>
          </a:prstGeom>
          <a:noFill/>
        </p:spPr>
        <p:txBody>
          <a:bodyPr wrap="square" lIns="0" tIns="0" rIns="0" bIns="0" anchor="t">
            <a:spAutoFit/>
          </a:bodyPr>
          <a:lstStyle/>
          <a:p>
            <a:pPr algn="l"/>
            <a:r>
              <a:rPr sz="1800" b="1" i="0" u="none">
                <a:solidFill>
                  <a:srgbClr val="9A3412"/>
                </a:solidFill>
                <a:latin typeface="Hind Siliguri"/>
              </a:rPr>
              <a:t>অনুশীলন</a:t>
            </a:r>
          </a:p>
        </p:txBody>
      </p:sp>
      <p:sp>
        <p:nvSpPr>
          <p:cNvPr id="8" name="TextBox 7"/>
          <p:cNvSpPr txBox="1"/>
          <p:nvPr/>
        </p:nvSpPr>
        <p:spPr>
          <a:xfrm>
            <a:off x="971550" y="3548062"/>
            <a:ext cx="4686300" cy="571500"/>
          </a:xfrm>
          <a:prstGeom prst="rect">
            <a:avLst/>
          </a:prstGeom>
          <a:noFill/>
        </p:spPr>
        <p:txBody>
          <a:bodyPr wrap="square" lIns="0" tIns="0" rIns="0" bIns="0" anchor="t">
            <a:spAutoFit/>
          </a:bodyPr>
          <a:lstStyle/>
          <a:p>
            <a:pPr algn="l">
              <a:lnSpc>
                <a:spcPts val="2250"/>
              </a:lnSpc>
            </a:pPr>
            <a:r>
              <a:rPr sz="1500" b="0" i="0" u="none">
                <a:solidFill>
                  <a:srgbClr val="C2410C"/>
                </a:solidFill>
                <a:latin typeface="Hind Siliguri"/>
              </a:rPr>
              <a:t>"ব্যান্ডউইথ কী? এটি কোন এককে পরিমাপ করা হয়? সংক্ষেপে লেখো।"</a:t>
            </a:r>
          </a:p>
        </p:txBody>
      </p:sp>
      <p:sp>
        <p:nvSpPr>
          <p:cNvPr id="9" name="TextBox 8"/>
          <p:cNvSpPr txBox="1"/>
          <p:nvPr/>
        </p:nvSpPr>
        <p:spPr>
          <a:xfrm>
            <a:off x="971550" y="4310062"/>
            <a:ext cx="4686300" cy="247650"/>
          </a:xfrm>
          <a:prstGeom prst="rect">
            <a:avLst/>
          </a:prstGeom>
          <a:noFill/>
        </p:spPr>
        <p:txBody>
          <a:bodyPr wrap="square" lIns="0" tIns="0" rIns="0" bIns="0" anchor="t">
            <a:spAutoFit/>
          </a:bodyPr>
          <a:lstStyle/>
          <a:p>
            <a:pPr algn="l"/>
            <a:r>
              <a:rPr sz="1200" b="0" i="0" u="none">
                <a:solidFill>
                  <a:srgbClr val="4B5563"/>
                </a:solidFill>
                <a:latin typeface="Hind Siliguri"/>
              </a:rPr>
              <a:t>নিজ দায়িত্বে করো ও খাতায় নোট নাও। সময়: ৪ মিনিট</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ounded Rectangle 1"/>
          <p:cNvSpPr/>
          <p:nvPr/>
        </p:nvSpPr>
        <p:spPr>
          <a:xfrm>
            <a:off x="609600" y="2505075"/>
            <a:ext cx="10972800" cy="1171575"/>
          </a:xfrm>
          <a:prstGeom prst="roundRect">
            <a:avLst>
              <a:gd name="adj" fmla="val 13008"/>
            </a:avLst>
          </a:prstGeom>
          <a:solidFill>
            <a:srgbClr val="F8FAFC"/>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ounded Rectangle 2"/>
          <p:cNvSpPr/>
          <p:nvPr/>
        </p:nvSpPr>
        <p:spPr>
          <a:xfrm>
            <a:off x="609600" y="3905250"/>
            <a:ext cx="10972800" cy="1171575"/>
          </a:xfrm>
          <a:prstGeom prst="roundRect">
            <a:avLst>
              <a:gd name="adj" fmla="val 13008"/>
            </a:avLst>
          </a:prstGeom>
          <a:solidFill>
            <a:srgbClr val="F8FAFC"/>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09600" y="457200"/>
            <a:ext cx="11582400" cy="495300"/>
          </a:xfrm>
          <a:prstGeom prst="rect">
            <a:avLst/>
          </a:prstGeom>
          <a:noFill/>
        </p:spPr>
        <p:txBody>
          <a:bodyPr wrap="square" lIns="0" tIns="0" rIns="0" bIns="0" anchor="t">
            <a:spAutoFit/>
          </a:bodyPr>
          <a:lstStyle/>
          <a:p>
            <a:pPr algn="l"/>
            <a:r>
              <a:rPr sz="2400" b="1" i="0" u="none">
                <a:solidFill>
                  <a:srgbClr val="1F2937"/>
                </a:solidFill>
                <a:latin typeface="Hind Siliguri"/>
              </a:rPr>
              <a:t>মূল্যায়ন / যাচাইকরণ</a:t>
            </a:r>
          </a:p>
        </p:txBody>
      </p:sp>
      <p:sp>
        <p:nvSpPr>
          <p:cNvPr id="5" name="TextBox 4"/>
          <p:cNvSpPr txBox="1"/>
          <p:nvPr/>
        </p:nvSpPr>
        <p:spPr>
          <a:xfrm>
            <a:off x="923925" y="2743200"/>
            <a:ext cx="10439400" cy="304800"/>
          </a:xfrm>
          <a:prstGeom prst="rect">
            <a:avLst/>
          </a:prstGeom>
          <a:noFill/>
        </p:spPr>
        <p:txBody>
          <a:bodyPr wrap="square" lIns="0" tIns="0" rIns="0" bIns="0" anchor="t">
            <a:spAutoFit/>
          </a:bodyPr>
          <a:lstStyle/>
          <a:p>
            <a:pPr algn="l"/>
            <a:r>
              <a:rPr sz="1500" b="1" i="0" u="none">
                <a:solidFill>
                  <a:srgbClr val="1E293B"/>
                </a:solidFill>
                <a:latin typeface="Hind Siliguri"/>
              </a:rPr>
              <a:t>ক. ব্যান্ডউইথ পরিমাপের একক কোনটি?</a:t>
            </a:r>
          </a:p>
        </p:txBody>
      </p:sp>
      <p:sp>
        <p:nvSpPr>
          <p:cNvPr id="6" name="TextBox 5"/>
          <p:cNvSpPr txBox="1"/>
          <p:nvPr/>
        </p:nvSpPr>
        <p:spPr>
          <a:xfrm>
            <a:off x="923925" y="3162300"/>
            <a:ext cx="10439400" cy="276225"/>
          </a:xfrm>
          <a:prstGeom prst="rect">
            <a:avLst/>
          </a:prstGeom>
          <a:noFill/>
        </p:spPr>
        <p:txBody>
          <a:bodyPr wrap="square" lIns="0" tIns="0" rIns="0" bIns="0" anchor="t">
            <a:spAutoFit/>
          </a:bodyPr>
          <a:lstStyle/>
          <a:p>
            <a:pPr algn="l"/>
            <a:r>
              <a:rPr sz="1350" b="0" i="0" u="none">
                <a:solidFill>
                  <a:srgbClr val="475569"/>
                </a:solidFill>
                <a:latin typeface="Hind Siliguri"/>
              </a:rPr>
              <a:t>১. bps (bit per second)      ২. dpi (dot per inch)      ৩. ppm (page per minute)</a:t>
            </a:r>
          </a:p>
        </p:txBody>
      </p:sp>
      <p:sp>
        <p:nvSpPr>
          <p:cNvPr id="7" name="TextBox 6"/>
          <p:cNvSpPr txBox="1"/>
          <p:nvPr/>
        </p:nvSpPr>
        <p:spPr>
          <a:xfrm>
            <a:off x="923925" y="4143375"/>
            <a:ext cx="10439400" cy="304800"/>
          </a:xfrm>
          <a:prstGeom prst="rect">
            <a:avLst/>
          </a:prstGeom>
          <a:noFill/>
        </p:spPr>
        <p:txBody>
          <a:bodyPr wrap="square" lIns="0" tIns="0" rIns="0" bIns="0" anchor="t">
            <a:spAutoFit/>
          </a:bodyPr>
          <a:lstStyle/>
          <a:p>
            <a:pPr algn="l"/>
            <a:r>
              <a:rPr sz="1500" b="1" i="0" u="none">
                <a:solidFill>
                  <a:srgbClr val="1E293B"/>
                </a:solidFill>
                <a:latin typeface="Hind Siliguri"/>
              </a:rPr>
              <a:t>খ. ব্রড ব্যান্ডের ডাটা ট্রান্সমিশন স্পিড কমপক্ষে কত?</a:t>
            </a:r>
          </a:p>
        </p:txBody>
      </p:sp>
      <p:sp>
        <p:nvSpPr>
          <p:cNvPr id="8" name="TextBox 7"/>
          <p:cNvSpPr txBox="1"/>
          <p:nvPr/>
        </p:nvSpPr>
        <p:spPr>
          <a:xfrm>
            <a:off x="923925" y="4562475"/>
            <a:ext cx="10439400" cy="276225"/>
          </a:xfrm>
          <a:prstGeom prst="rect">
            <a:avLst/>
          </a:prstGeom>
          <a:noFill/>
        </p:spPr>
        <p:txBody>
          <a:bodyPr wrap="square" lIns="0" tIns="0" rIns="0" bIns="0" anchor="t">
            <a:spAutoFit/>
          </a:bodyPr>
          <a:lstStyle/>
          <a:p>
            <a:pPr algn="l"/>
            <a:r>
              <a:rPr sz="1350" b="0" i="0" u="none">
                <a:solidFill>
                  <a:srgbClr val="475569"/>
                </a:solidFill>
                <a:latin typeface="Hind Siliguri"/>
              </a:rPr>
              <a:t>১. 1 Mbps      ২. 300 bps      ৩. 9600 bps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ounded Rectangle 1"/>
          <p:cNvSpPr/>
          <p:nvPr/>
        </p:nvSpPr>
        <p:spPr>
          <a:xfrm>
            <a:off x="609600" y="2919412"/>
            <a:ext cx="5257800" cy="1743075"/>
          </a:xfrm>
          <a:prstGeom prst="roundRect">
            <a:avLst>
              <a:gd name="adj" fmla="val 8743"/>
            </a:avLst>
          </a:prstGeom>
          <a:solidFill>
            <a:srgbClr val="FE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09600" y="2919412"/>
            <a:ext cx="57150" cy="1743075"/>
          </a:xfrm>
          <a:prstGeom prst="rect">
            <a:avLst/>
          </a:prstGeom>
          <a:solidFill>
            <a:srgbClr val="DC262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 name="Picture 3" descr="image.png"/>
          <p:cNvPicPr>
            <a:picLocks noChangeAspect="1"/>
          </p:cNvPicPr>
          <p:nvPr/>
        </p:nvPicPr>
        <p:blipFill>
          <a:blip r:embed="rId2"/>
          <a:stretch>
            <a:fillRect/>
          </a:stretch>
        </p:blipFill>
        <p:spPr>
          <a:xfrm>
            <a:off x="6324600" y="1790700"/>
            <a:ext cx="5257800" cy="4000500"/>
          </a:xfrm>
          <a:prstGeom prst="rect">
            <a:avLst/>
          </a:prstGeom>
        </p:spPr>
      </p:pic>
      <p:sp>
        <p:nvSpPr>
          <p:cNvPr id="6" name="TextBox 5"/>
          <p:cNvSpPr txBox="1"/>
          <p:nvPr/>
        </p:nvSpPr>
        <p:spPr>
          <a:xfrm>
            <a:off x="609600" y="457200"/>
            <a:ext cx="11582400" cy="495300"/>
          </a:xfrm>
          <a:prstGeom prst="rect">
            <a:avLst/>
          </a:prstGeom>
          <a:noFill/>
        </p:spPr>
        <p:txBody>
          <a:bodyPr wrap="square" lIns="0" tIns="0" rIns="0" bIns="0" anchor="t">
            <a:spAutoFit/>
          </a:bodyPr>
          <a:lstStyle/>
          <a:p>
            <a:pPr algn="l"/>
            <a:r>
              <a:rPr sz="2400" b="1" i="0" u="none">
                <a:solidFill>
                  <a:srgbClr val="1F2937"/>
                </a:solidFill>
                <a:latin typeface="Hind Siliguri"/>
              </a:rPr>
              <a:t>বাড়ির কাজ</a:t>
            </a:r>
          </a:p>
        </p:txBody>
      </p:sp>
      <p:sp>
        <p:nvSpPr>
          <p:cNvPr id="7" name="TextBox 6"/>
          <p:cNvSpPr txBox="1"/>
          <p:nvPr/>
        </p:nvSpPr>
        <p:spPr>
          <a:xfrm>
            <a:off x="971550" y="3224212"/>
            <a:ext cx="4920615" cy="371475"/>
          </a:xfrm>
          <a:prstGeom prst="rect">
            <a:avLst/>
          </a:prstGeom>
          <a:noFill/>
        </p:spPr>
        <p:txBody>
          <a:bodyPr wrap="square" lIns="0" tIns="0" rIns="0" bIns="0" anchor="t">
            <a:spAutoFit/>
          </a:bodyPr>
          <a:lstStyle/>
          <a:p>
            <a:pPr algn="l"/>
            <a:r>
              <a:rPr sz="1800" b="1" i="0" u="none">
                <a:solidFill>
                  <a:srgbClr val="991B1B"/>
                </a:solidFill>
                <a:latin typeface="Hind Siliguri"/>
              </a:rPr>
              <a:t>অনুশীলন</a:t>
            </a:r>
          </a:p>
        </p:txBody>
      </p:sp>
      <p:sp>
        <p:nvSpPr>
          <p:cNvPr id="8" name="TextBox 7"/>
          <p:cNvSpPr txBox="1"/>
          <p:nvPr/>
        </p:nvSpPr>
        <p:spPr>
          <a:xfrm>
            <a:off x="971550" y="3748087"/>
            <a:ext cx="4686300" cy="609600"/>
          </a:xfrm>
          <a:prstGeom prst="rect">
            <a:avLst/>
          </a:prstGeom>
          <a:noFill/>
        </p:spPr>
        <p:txBody>
          <a:bodyPr wrap="square" lIns="0" tIns="0" rIns="0" bIns="0" anchor="t">
            <a:spAutoFit/>
          </a:bodyPr>
          <a:lstStyle/>
          <a:p>
            <a:pPr algn="l">
              <a:lnSpc>
                <a:spcPts val="2400"/>
              </a:lnSpc>
            </a:pPr>
            <a:r>
              <a:rPr sz="1500" b="0" i="0" u="none">
                <a:solidFill>
                  <a:srgbClr val="B91C1C"/>
                </a:solidFill>
                <a:latin typeface="Hind Siliguri"/>
              </a:rPr>
              <a:t>"দৈনন্দিন জীবনে উচ্চ ব্যান্ডউইথের ইন্টারনেট কেন প্রয়োজন—তা ৫টি বাক্যে লিখে আনবে।"</a:t>
            </a:r>
          </a:p>
        </p:txBody>
      </p:sp>
      <p:pic>
        <p:nvPicPr>
          <p:cNvPr id="10" name="Picture 9" descr="A house with a blue door and white trim&#10;&#10;AI-generated content may be incorrect.">
            <a:extLst>
              <a:ext uri="{FF2B5EF4-FFF2-40B4-BE49-F238E27FC236}">
                <a16:creationId xmlns:a16="http://schemas.microsoft.com/office/drawing/2014/main" id="{2F3728D5-C0A3-6883-6843-0CD096B803DC}"/>
              </a:ext>
            </a:extLst>
          </p:cNvPr>
          <p:cNvPicPr>
            <a:picLocks noChangeAspect="1"/>
          </p:cNvPicPr>
          <p:nvPr/>
        </p:nvPicPr>
        <p:blipFill>
          <a:blip r:embed="rId3"/>
          <a:stretch>
            <a:fillRect/>
          </a:stretch>
        </p:blipFill>
        <p:spPr>
          <a:xfrm>
            <a:off x="7664087" y="871882"/>
            <a:ext cx="3162754" cy="4246807"/>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11827"/>
        </a:solidFill>
        <a:effectLst/>
      </p:bgPr>
    </p:bg>
    <p:spTree>
      <p:nvGrpSpPr>
        <p:cNvPr id="1" name=""/>
        <p:cNvGrpSpPr/>
        <p:nvPr/>
      </p:nvGrpSpPr>
      <p:grpSpPr>
        <a:xfrm>
          <a:off x="0" y="0"/>
          <a:ext cx="0" cy="0"/>
          <a:chOff x="0" y="0"/>
          <a:chExt cx="0" cy="0"/>
        </a:xfrm>
      </p:grpSpPr>
      <p:sp>
        <p:nvSpPr>
          <p:cNvPr id="3" name="TextBox 2"/>
          <p:cNvSpPr txBox="1"/>
          <p:nvPr/>
        </p:nvSpPr>
        <p:spPr>
          <a:xfrm>
            <a:off x="3889474" y="2547937"/>
            <a:ext cx="4413051" cy="857250"/>
          </a:xfrm>
          <a:prstGeom prst="rect">
            <a:avLst/>
          </a:prstGeom>
          <a:noFill/>
        </p:spPr>
        <p:txBody>
          <a:bodyPr wrap="square" lIns="0" tIns="0" rIns="0" bIns="0" anchor="t">
            <a:spAutoFit/>
          </a:bodyPr>
          <a:lstStyle/>
          <a:p>
            <a:pPr algn="ctr"/>
            <a:r>
              <a:rPr sz="4200" b="1" i="0" u="none">
                <a:solidFill>
                  <a:srgbClr val="FFFFFF"/>
                </a:solidFill>
                <a:latin typeface="Hind Siliguri"/>
              </a:rPr>
              <a:t>ধন্যবাদ সকলকে</a:t>
            </a:r>
          </a:p>
        </p:txBody>
      </p:sp>
      <p:sp>
        <p:nvSpPr>
          <p:cNvPr id="4" name="TextBox 3"/>
          <p:cNvSpPr txBox="1"/>
          <p:nvPr/>
        </p:nvSpPr>
        <p:spPr>
          <a:xfrm>
            <a:off x="3774281" y="3595687"/>
            <a:ext cx="4643437" cy="371475"/>
          </a:xfrm>
          <a:prstGeom prst="rect">
            <a:avLst/>
          </a:prstGeom>
          <a:noFill/>
        </p:spPr>
        <p:txBody>
          <a:bodyPr wrap="square" lIns="0" tIns="0" rIns="0" bIns="0" anchor="t">
            <a:spAutoFit/>
          </a:bodyPr>
          <a:lstStyle/>
          <a:p>
            <a:pPr algn="ctr"/>
            <a:r>
              <a:rPr sz="1800" b="0" i="0" u="none">
                <a:solidFill>
                  <a:srgbClr val="9CA3AF"/>
                </a:solidFill>
                <a:latin typeface="Hind Siliguri"/>
              </a:rPr>
              <a:t>ক্লাসে সক্রিয়ভাবে অংশ নেওয়ার জন্য ধন্যবাদ</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19</TotalTime>
  <Words>419</Words>
  <Application>Microsoft Office PowerPoint</Application>
  <PresentationFormat>Widescreen</PresentationFormat>
  <Paragraphs>61</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Calibri</vt:lpstr>
      <vt:lpstr>Hind Siliguri</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asus</dc:creator>
  <cp:keywords/>
  <dc:description>generated using python-pptx</dc:description>
  <cp:lastModifiedBy>Taslima Jahan</cp:lastModifiedBy>
  <cp:revision>3</cp:revision>
  <dcterms:created xsi:type="dcterms:W3CDTF">2013-01-27T09:14:16Z</dcterms:created>
  <dcterms:modified xsi:type="dcterms:W3CDTF">2026-10-26T05:33:53Z</dcterms:modified>
  <cp:category/>
</cp:coreProperties>
</file>