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759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সি প্রোগ্রামিং-এর একেবারে ভিত্তি: কোন ধরনের ডেটা (ডেটা টাইপ), কোথায় রাখব (ভেরিয়েবল), আর কোনটি কখনো বদলাবে না (কনস্ট্যান্ট)।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শিক্ষার্থীদের কাছ থেকে উত্তর নিন। তাকের উপর তিনটি বাক্স—প্রতিটির গায়ে নাম (age, price, grade) ও ধরন (int, float, char) লেখা, ভেতরে একটি মান। এগুলো ভেরিয়েবল। ডানের তালাবদ্ধ বাক্সের মান (PI = 3.1416) কখনো বদলায় না—এটি কনস্ট্যান্ট। আজকের পাঠ এগুলো নিয়েই।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সি-তে মৌলিক ডেটা টাইপ চারটি: int, float, double ও char। int এর আকার কম্পাইলারভেদে ২ বা ৪ বাইট হয় (পুরোনো Turbo C তে ২ বাইট, এখনকার কম্পাইলারে সাধারণত ৪ বাইট)। ফরম্যাট স্পেসিফায়ার printf ও scanf এ ব্যবহার হয়।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ভেরিয়েবলকে একটি লেবেল লাগানো বাক্সের মতো ভাবা যায়: বাক্সের নাম (age), বাক্সের ধরন (int) আর ভেতরের জিনিস (15)। প্রোগ্রাম চলার সময় age = 16; লিখে বাক্সের জিনিস বদলানো যায়। উদাহরণ: int age = 15; float price = 99.5; char grade = 'A';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ভুলের কারণ: 2num সংখ্যা দিয়ে শুরু; my age এ স্পেস আছে; float একটি কি-ওয়ার্ড। সি একটি case sensitive ভাষা, তাই Marks ও marks দুটি আলাদা ভেরিয়েবল।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 এর মান সবসময় 3.1416—তাই একে কনস্ট্যান্ট করা হয়। const দিয়ে ঘোষণা করলে পরে PI = 5; লিখলে কম্পাইলার ভুল দেখাবে। #define এর শেষে সেমিকোলন বা = চিহ্ন বসে না। কনস্ট্যান্টের নাম সাধারণত বড় হাতের অক্ষরে লেখা হয়।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প্রোগ্রামটি বৃত্তের ক্ষেত্রফল বের করে। PI কনস্ট্যান্ট (#define), r ও area হলো float ভেরিয়েবল। area = 3.1416 × 5 × 5 = 78.54। %.2f মানে দশমিকের পরে দুই ঘর পর্যন্ত দেখাবে।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দল খ এর উত্তর: সঠিক—sum, _total, roll2; ভুল—1st (সংখ্যা দিয়ে শুরু), my-name (- চিহ্ন), char (কি-ওয়ার্ড)। দল গ: const float PI = 3.1416; float r = 7, c; c = 2 * PI * r; printf("%.2f", c); শেষে প্রতিটি দল উপস্থাপন করবে।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১) ১ বাইট। ২) না, কারণ ভেরিয়েবলের নাম সংখ্যা দিয়ে শুরু করা যায় না। ৩) const int MAX = 100; অথবা #define PI 3.1416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১) float বা double। ২) char। ৩) x। ৪) কনস্ট্যান্ট ঘোষণা করতে। ৫) হ্যাঁ, সি case sensitive; Total ও total দুটি আলাদা ভেরিয়েবল।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নমুনা: ১) int age = 15; float height = 5.4; char initial = 'R'; ৩) float c = 37, f; f = 9 * c / 5 + 32; printf("%.2f", f); → 98.60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253" y="812800"/>
            <a:ext cx="2159198" cy="5029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3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34253" y="1620507"/>
            <a:ext cx="9844947" cy="4424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141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253" y="812800"/>
            <a:ext cx="2159198" cy="5029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3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34253" y="1620507"/>
            <a:ext cx="9844947" cy="4424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141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8000" y="254000"/>
            <a:ext cx="6802120" cy="15589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2075"/>
              </a:lnSpc>
              <a:buNone/>
            </a:pPr>
            <a:r>
              <a:rPr lang="en-US" sz="11500" b="1" dirty="0">
                <a:solidFill>
                  <a:srgbClr val="F2F1E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int</a:t>
            </a:r>
            <a:endParaRPr lang="en-US" sz="11500" dirty="0"/>
          </a:p>
        </p:txBody>
      </p:sp>
      <p:sp>
        <p:nvSpPr>
          <p:cNvPr id="3" name="Text 1"/>
          <p:cNvSpPr/>
          <p:nvPr/>
        </p:nvSpPr>
        <p:spPr>
          <a:xfrm>
            <a:off x="6350000" y="2095500"/>
            <a:ext cx="6017260" cy="15589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2075"/>
              </a:lnSpc>
              <a:buNone/>
            </a:pPr>
            <a:r>
              <a:rPr lang="en-US" sz="11500" b="1" dirty="0">
                <a:solidFill>
                  <a:srgbClr val="F2F1E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float</a:t>
            </a:r>
            <a:endParaRPr lang="en-US" sz="11500" dirty="0"/>
          </a:p>
        </p:txBody>
      </p:sp>
      <p:sp>
        <p:nvSpPr>
          <p:cNvPr id="4" name="Text 2"/>
          <p:cNvSpPr/>
          <p:nvPr/>
        </p:nvSpPr>
        <p:spPr>
          <a:xfrm>
            <a:off x="7112000" y="3937000"/>
            <a:ext cx="5232400" cy="15589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2075"/>
              </a:lnSpc>
              <a:buNone/>
            </a:pPr>
            <a:r>
              <a:rPr lang="en-US" sz="11500" b="1" dirty="0">
                <a:solidFill>
                  <a:srgbClr val="F2F1E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char</a:t>
            </a:r>
            <a:endParaRPr lang="en-US" sz="11500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7" name="Text 5"/>
          <p:cNvSpPr/>
          <p:nvPr/>
        </p:nvSpPr>
        <p:spPr>
          <a:xfrm>
            <a:off x="955278" y="1524364"/>
            <a:ext cx="2979420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12800" y="2079294"/>
            <a:ext cx="10883392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325"/>
              </a:lnSpc>
              <a:buNone/>
            </a:pPr>
            <a:r>
              <a:rPr lang="en-US" sz="5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আজকের ক্লাসে</a:t>
            </a:r>
            <a:endParaRPr lang="en-US" sz="5500" dirty="0"/>
          </a:p>
        </p:txBody>
      </p:sp>
      <p:sp>
        <p:nvSpPr>
          <p:cNvPr id="9" name="Shape 7"/>
          <p:cNvSpPr/>
          <p:nvPr/>
        </p:nvSpPr>
        <p:spPr>
          <a:xfrm>
            <a:off x="838200" y="3034969"/>
            <a:ext cx="5054666" cy="1511300"/>
          </a:xfrm>
          <a:prstGeom prst="rect">
            <a:avLst/>
          </a:prstGeom>
          <a:solidFill>
            <a:srgbClr val="D4FF3A"/>
          </a:solidFill>
          <a:ln w="50800">
            <a:solidFill>
              <a:srgbClr val="141414"/>
            </a:solidFill>
            <a:prstDash val="solid"/>
          </a:ln>
          <a:effectLst>
            <a:outerShdw dist="179605" dir="2700000" algn="bl" rotWithShape="0">
              <a:srgbClr val="141414">
                <a:alpha val="100000"/>
              </a:srgbClr>
            </a:outerShdw>
          </a:effectLst>
        </p:spPr>
      </p:sp>
      <p:sp>
        <p:nvSpPr>
          <p:cNvPr id="10" name="Text 8"/>
          <p:cNvSpPr>
            <a:spLocks noGrp="1"/>
          </p:cNvSpPr>
          <p:nvPr>
            <p:ph type="title"/>
          </p:nvPr>
        </p:nvSpPr>
        <p:spPr>
          <a:xfrm>
            <a:off x="838200" y="3034969"/>
            <a:ext cx="5054666" cy="15113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1500"/>
              </a:lnSpc>
              <a:buNone/>
            </a:pPr>
            <a:r>
              <a:rPr lang="en-US" sz="10000" b="1" i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স্বাগতম</a:t>
            </a:r>
            <a:endParaRPr lang="en-US" sz="10000" dirty="0"/>
          </a:p>
        </p:txBody>
      </p:sp>
      <p:sp>
        <p:nvSpPr>
          <p:cNvPr id="11" name="Text 9"/>
          <p:cNvSpPr/>
          <p:nvPr/>
        </p:nvSpPr>
        <p:spPr>
          <a:xfrm>
            <a:off x="812800" y="4698669"/>
            <a:ext cx="1936684" cy="582877"/>
          </a:xfrm>
          <a:prstGeom prst="rect">
            <a:avLst/>
          </a:prstGeom>
          <a:solidFill>
            <a:srgbClr val="14141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990"/>
              </a:lnSpc>
              <a:buNone/>
            </a:pPr>
            <a:r>
              <a:rPr lang="en-US" sz="2300" b="1" dirty="0">
                <a:solidFill>
                  <a:srgbClr val="F2F1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ডেটা টাইপ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2768534" y="4717719"/>
            <a:ext cx="1942703" cy="544777"/>
          </a:xfrm>
          <a:prstGeom prst="rect">
            <a:avLst/>
          </a:prstGeom>
          <a:solidFill>
            <a:srgbClr val="FBFBF7"/>
          </a:solidFill>
          <a:ln w="38100">
            <a:solidFill>
              <a:srgbClr val="141414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990"/>
              </a:lnSpc>
              <a:buNone/>
            </a:pPr>
            <a:r>
              <a:rPr lang="en-US" sz="2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ভেরিয়েবল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4730287" y="4698669"/>
            <a:ext cx="1804525" cy="582877"/>
          </a:xfrm>
          <a:prstGeom prst="rect">
            <a:avLst/>
          </a:prstGeom>
          <a:solidFill>
            <a:srgbClr val="D4FF3A"/>
          </a:solidFill>
          <a:ln/>
        </p:spPr>
        <p:txBody>
          <a:bodyPr wrap="none" lIns="215900" tIns="0" rIns="0" bIns="0" rtlCol="0" anchor="ctr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কনস্ট্যান্ট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4730287" y="4717719"/>
            <a:ext cx="1804525" cy="0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15762" y="4698669"/>
            <a:ext cx="0" cy="582877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30287" y="5262497"/>
            <a:ext cx="1804525" cy="0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874000" y="5588000"/>
            <a:ext cx="3556000" cy="534657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77800" tIns="127000" rIns="81788" bIns="10160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int age = 15;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4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906793"/>
            <a:ext cx="594453" cy="314920"/>
          </a:xfrm>
          <a:prstGeom prst="rect">
            <a:avLst/>
          </a:prstGeom>
          <a:solidFill>
            <a:srgbClr val="14141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C/02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534253" y="812800"/>
            <a:ext cx="3751104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i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শিক্ষক পরিচিতি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812800" y="1430007"/>
            <a:ext cx="10566400" cy="50800"/>
          </a:xfrm>
          <a:prstGeom prst="rect">
            <a:avLst/>
          </a:prstGeom>
          <a:solidFill>
            <a:srgbClr val="141414"/>
          </a:solidFill>
          <a:ln/>
        </p:spPr>
      </p:sp>
      <p:pic>
        <p:nvPicPr>
          <p:cNvPr id="5" name="Image 0" descr="শিক্ষকের ছবি: মোছাঃ তাছলিমা জাহান লাকী"/>
          <p:cNvPicPr>
            <a:picLocks noChangeAspect="1"/>
          </p:cNvPicPr>
          <p:nvPr/>
        </p:nvPicPr>
        <p:blipFill>
          <a:blip r:embed="rId3"/>
          <a:srcRect l="325" r="325"/>
          <a:stretch/>
        </p:blipFill>
        <p:spPr>
          <a:xfrm>
            <a:off x="863600" y="2175470"/>
            <a:ext cx="2692400" cy="3200400"/>
          </a:xfrm>
          <a:prstGeom prst="rect">
            <a:avLst/>
          </a:prstGeom>
          <a:effectLst>
            <a:outerShdw dist="215526" dir="2700000" algn="bl" rotWithShape="0">
              <a:srgbClr val="D4FF3A">
                <a:alpha val="100000"/>
              </a:srgbClr>
            </a:outerShdw>
          </a:effectLst>
        </p:spPr>
      </p:pic>
      <p:sp>
        <p:nvSpPr>
          <p:cNvPr id="6" name="Shape 3"/>
          <p:cNvSpPr/>
          <p:nvPr/>
        </p:nvSpPr>
        <p:spPr>
          <a:xfrm>
            <a:off x="838200" y="2150070"/>
            <a:ext cx="2743200" cy="3251200"/>
          </a:xfrm>
          <a:prstGeom prst="rect">
            <a:avLst/>
          </a:prstGeom>
          <a:noFill/>
          <a:ln w="50800">
            <a:solidFill>
              <a:srgbClr val="14141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197350" y="2496807"/>
            <a:ext cx="7162800" cy="2557727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216400" y="3228314"/>
            <a:ext cx="7124700" cy="0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216400" y="2515857"/>
            <a:ext cx="1397000" cy="693407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65100" tIns="190500" rIns="114300" bIns="16510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D4F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নাম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613400" y="2515857"/>
            <a:ext cx="5727700" cy="693407"/>
          </a:xfrm>
          <a:prstGeom prst="rect">
            <a:avLst/>
          </a:prstGeom>
          <a:solidFill>
            <a:srgbClr val="FBFBF7"/>
          </a:solidFill>
          <a:ln/>
        </p:spPr>
        <p:txBody>
          <a:bodyPr wrap="square" lIns="203200" tIns="165100" rIns="43561" bIns="13970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মোছাঃ তাছলিমা জাহান লাকী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4216400" y="3959821"/>
            <a:ext cx="7124700" cy="0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216400" y="3247364"/>
            <a:ext cx="1397000" cy="693407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65100" tIns="190500" rIns="114300" bIns="16510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D4F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বিষয়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613400" y="3247364"/>
            <a:ext cx="5727700" cy="693407"/>
          </a:xfrm>
          <a:prstGeom prst="rect">
            <a:avLst/>
          </a:prstGeom>
          <a:solidFill>
            <a:srgbClr val="FBFBF7"/>
          </a:solidFill>
          <a:ln/>
        </p:spPr>
        <p:txBody>
          <a:bodyPr wrap="square" lIns="203200" tIns="165100" rIns="43561" bIns="13970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4216400" y="3978870"/>
            <a:ext cx="1397000" cy="1056614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65100" tIns="190500" rIns="114300" bIns="1651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Hind Siliguri" panose="02000000000000000000" pitchFamily="2" charset="0"/>
                <a:ea typeface="+mn-ea"/>
                <a:cs typeface="Vrinda" panose="020B0502040204020203" pitchFamily="34" charset="0"/>
              </a:rPr>
              <a:t>ইমেইল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5613400" y="3978870"/>
            <a:ext cx="5727700" cy="1056614"/>
          </a:xfrm>
          <a:prstGeom prst="rect">
            <a:avLst/>
          </a:prstGeom>
          <a:solidFill>
            <a:srgbClr val="D4FF3A"/>
          </a:solidFill>
          <a:ln/>
        </p:spPr>
        <p:txBody>
          <a:bodyPr wrap="square" lIns="203200" tIns="165100" rIns="43561" bIns="139700" rtlCol="0" anchor="t">
            <a:normAutofit/>
          </a:bodyPr>
          <a:lstStyle/>
          <a:p>
            <a:pPr marL="0" marR="0">
              <a:buNone/>
            </a:pPr>
            <a:endParaRPr lang="en-US" sz="1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ts val="3060"/>
              </a:lnSpc>
              <a:buNone/>
            </a:pPr>
            <a:r>
              <a:rPr lang="en-US" sz="2400" b="1" kern="1200">
                <a:solidFill>
                  <a:srgbClr val="1E242B"/>
                </a:solidFill>
                <a:effectLst/>
                <a:latin typeface="Hind Siliguri" panose="02000000000000000000" pitchFamily="2" charset="0"/>
                <a:ea typeface="+mn-ea"/>
                <a:cs typeface="+mn-cs"/>
              </a:rPr>
              <a:t>tjahan.ict@gmail.com</a:t>
            </a:r>
            <a:endParaRPr lang="en-US" sz="1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lang="en-US" sz="105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6" name="Text 13"/>
          <p:cNvSpPr/>
          <p:nvPr/>
        </p:nvSpPr>
        <p:spPr>
          <a:xfrm>
            <a:off x="812800" y="5880100"/>
            <a:ext cx="98107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 PROGRAMMING // ডেটা টাইপ · ভেরিয়েবল · কনস্ট্যান্ট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11137900" y="5867400"/>
            <a:ext cx="228600" cy="228600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4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06500"/>
          </a:xfrm>
          <a:prstGeom prst="rect">
            <a:avLst/>
          </a:prstGeom>
          <a:solidFill>
            <a:srgbClr val="141414"/>
          </a:solidFill>
          <a:ln/>
        </p:spPr>
      </p:sp>
      <p:pic>
        <p:nvPicPr>
          <p:cNvPr id="3" name="Image 0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98035" y="447675"/>
            <a:ext cx="355600" cy="35560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3293335" y="381000"/>
            <a:ext cx="7320756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500" b="1" i="0" dirty="0">
                <a:solidFill>
                  <a:srgbClr val="D4F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ছবিটি দেখে কী বোঝা যাচ্ছে?</a:t>
            </a:r>
            <a:endParaRPr lang="en-US" sz="3500" dirty="0"/>
          </a:p>
        </p:txBody>
      </p:sp>
      <p:sp>
        <p:nvSpPr>
          <p:cNvPr id="5" name="Shape 2"/>
          <p:cNvSpPr/>
          <p:nvPr/>
        </p:nvSpPr>
        <p:spPr>
          <a:xfrm>
            <a:off x="762000" y="5016500"/>
            <a:ext cx="10668000" cy="1905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6" name="Shape 3"/>
          <p:cNvSpPr/>
          <p:nvPr/>
        </p:nvSpPr>
        <p:spPr>
          <a:xfrm>
            <a:off x="1079500" y="5207000"/>
            <a:ext cx="190500" cy="11430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7" name="Shape 4"/>
          <p:cNvSpPr/>
          <p:nvPr/>
        </p:nvSpPr>
        <p:spPr>
          <a:xfrm>
            <a:off x="10922000" y="5207000"/>
            <a:ext cx="190500" cy="11430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8" name="Shape 5"/>
          <p:cNvSpPr/>
          <p:nvPr/>
        </p:nvSpPr>
        <p:spPr>
          <a:xfrm>
            <a:off x="1104900" y="2755900"/>
            <a:ext cx="2108200" cy="2235200"/>
          </a:xfrm>
          <a:prstGeom prst="rect">
            <a:avLst/>
          </a:prstGeom>
          <a:solidFill>
            <a:srgbClr val="FBFBF7"/>
          </a:solidFill>
          <a:ln w="50800">
            <a:solidFill>
              <a:srgbClr val="14141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130300" y="2781300"/>
            <a:ext cx="2057400" cy="508000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int age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610208" y="3594100"/>
            <a:ext cx="1097518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8400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15</a:t>
            </a:r>
            <a:endParaRPr lang="en-US" sz="6000" dirty="0"/>
          </a:p>
        </p:txBody>
      </p:sp>
      <p:sp>
        <p:nvSpPr>
          <p:cNvPr id="11" name="Shape 8"/>
          <p:cNvSpPr/>
          <p:nvPr/>
        </p:nvSpPr>
        <p:spPr>
          <a:xfrm>
            <a:off x="3708400" y="2438400"/>
            <a:ext cx="2235200" cy="2552700"/>
          </a:xfrm>
          <a:prstGeom prst="rect">
            <a:avLst/>
          </a:prstGeom>
          <a:solidFill>
            <a:srgbClr val="D4FF3A"/>
          </a:solidFill>
          <a:ln w="50800">
            <a:solidFill>
              <a:srgbClr val="14141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733800" y="2463800"/>
            <a:ext cx="2184400" cy="508000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float price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948033" y="3542044"/>
            <a:ext cx="1755934" cy="878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6720"/>
              </a:lnSpc>
              <a:buNone/>
            </a:pPr>
            <a:r>
              <a:rPr lang="en-US" sz="48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99.5</a:t>
            </a:r>
            <a:endParaRPr lang="en-US" sz="4800" dirty="0"/>
          </a:p>
        </p:txBody>
      </p:sp>
      <p:sp>
        <p:nvSpPr>
          <p:cNvPr id="14" name="Shape 11"/>
          <p:cNvSpPr/>
          <p:nvPr/>
        </p:nvSpPr>
        <p:spPr>
          <a:xfrm>
            <a:off x="6438900" y="3009900"/>
            <a:ext cx="1854200" cy="1981200"/>
          </a:xfrm>
          <a:prstGeom prst="rect">
            <a:avLst/>
          </a:prstGeom>
          <a:solidFill>
            <a:srgbClr val="FBFBF7"/>
          </a:solidFill>
          <a:ln w="50800">
            <a:solidFill>
              <a:srgbClr val="14141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64300" y="3035300"/>
            <a:ext cx="1803400" cy="508000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char grade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6611462" y="3765550"/>
            <a:ext cx="1509078" cy="1003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7700"/>
              </a:lnSpc>
              <a:buNone/>
            </a:pPr>
            <a:r>
              <a:rPr lang="en-US" sz="55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'A'</a:t>
            </a:r>
            <a:endParaRPr lang="en-US" sz="5500" dirty="0"/>
          </a:p>
        </p:txBody>
      </p:sp>
      <p:sp>
        <p:nvSpPr>
          <p:cNvPr id="17" name="Shape 14"/>
          <p:cNvSpPr/>
          <p:nvPr/>
        </p:nvSpPr>
        <p:spPr>
          <a:xfrm>
            <a:off x="8788400" y="2565400"/>
            <a:ext cx="2362200" cy="2425700"/>
          </a:xfrm>
          <a:prstGeom prst="rect">
            <a:avLst/>
          </a:prstGeom>
          <a:solidFill>
            <a:srgbClr val="141414"/>
          </a:solidFill>
          <a:ln w="50800">
            <a:solidFill>
              <a:srgbClr val="141414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813800" y="2590800"/>
            <a:ext cx="2311400" cy="508000"/>
          </a:xfrm>
          <a:prstGeom prst="rect">
            <a:avLst/>
          </a:prstGeom>
          <a:solidFill>
            <a:srgbClr val="FF4D2E"/>
          </a:solidFill>
          <a:ln/>
        </p:spPr>
      </p:sp>
      <p:pic>
        <p:nvPicPr>
          <p:cNvPr id="19" name="Image 1" descr="Lo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79798" y="2717800"/>
            <a:ext cx="254000" cy="25400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9622698" y="2693657"/>
            <a:ext cx="1243806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const PI</a:t>
            </a:r>
            <a:endParaRPr lang="en-US" sz="1700" dirty="0"/>
          </a:p>
        </p:txBody>
      </p:sp>
      <p:sp>
        <p:nvSpPr>
          <p:cNvPr id="21" name="Text 17"/>
          <p:cNvSpPr/>
          <p:nvPr/>
        </p:nvSpPr>
        <p:spPr>
          <a:xfrm>
            <a:off x="8871988" y="3676650"/>
            <a:ext cx="2194957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40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3.1416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906794"/>
            <a:ext cx="594453" cy="314920"/>
          </a:xfrm>
          <a:prstGeom prst="rect">
            <a:avLst/>
          </a:prstGeom>
          <a:solidFill>
            <a:srgbClr val="14141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C/03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534253" y="812800"/>
            <a:ext cx="2225596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i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শিখনফল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812800" y="1430007"/>
            <a:ext cx="10566400" cy="508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812800" y="1671307"/>
            <a:ext cx="1088339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4A4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এই পাঠ শেষে শিক্ষার্থীরা—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12800" y="2498065"/>
            <a:ext cx="10566400" cy="0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2650465"/>
            <a:ext cx="12573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500" b="1" dirty="0">
                <a:solidFill>
                  <a:srgbClr val="F2F1E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01</a:t>
            </a:r>
            <a:endParaRPr lang="en-US" sz="5500" dirty="0"/>
          </a:p>
        </p:txBody>
      </p:sp>
      <p:sp>
        <p:nvSpPr>
          <p:cNvPr id="8" name="Text 6"/>
          <p:cNvSpPr/>
          <p:nvPr/>
        </p:nvSpPr>
        <p:spPr>
          <a:xfrm>
            <a:off x="2273300" y="2811132"/>
            <a:ext cx="9379077" cy="4025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7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ডেটা টাইপ কী ও এর প্রকারভেদ বলতে পারবে।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12800" y="3488665"/>
            <a:ext cx="10566400" cy="1003300"/>
          </a:xfrm>
          <a:prstGeom prst="rect">
            <a:avLst/>
          </a:prstGeom>
          <a:solidFill>
            <a:srgbClr val="D4FF3A"/>
          </a:solidFill>
          <a:ln/>
        </p:spPr>
      </p:sp>
      <p:sp>
        <p:nvSpPr>
          <p:cNvPr id="10" name="Shape 8"/>
          <p:cNvSpPr/>
          <p:nvPr/>
        </p:nvSpPr>
        <p:spPr>
          <a:xfrm>
            <a:off x="812800" y="3501365"/>
            <a:ext cx="10566400" cy="0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2800" y="3653765"/>
            <a:ext cx="12573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5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02</a:t>
            </a:r>
            <a:endParaRPr lang="en-US" sz="5500" dirty="0"/>
          </a:p>
        </p:txBody>
      </p:sp>
      <p:sp>
        <p:nvSpPr>
          <p:cNvPr id="12" name="Text 10"/>
          <p:cNvSpPr/>
          <p:nvPr/>
        </p:nvSpPr>
        <p:spPr>
          <a:xfrm>
            <a:off x="2273300" y="3814432"/>
            <a:ext cx="9379077" cy="4025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7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ভেরিয়েবল ঘোষণা ও নামকরণের নিয়ম ব্যাখ্যা করতে পারবে।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812800" y="4504665"/>
            <a:ext cx="10566400" cy="0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2800" y="5507965"/>
            <a:ext cx="10566400" cy="0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2800" y="4657065"/>
            <a:ext cx="12573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500" b="1" dirty="0">
                <a:solidFill>
                  <a:srgbClr val="F2F1E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03</a:t>
            </a:r>
            <a:endParaRPr lang="en-US" sz="5500" dirty="0"/>
          </a:p>
        </p:txBody>
      </p:sp>
      <p:sp>
        <p:nvSpPr>
          <p:cNvPr id="16" name="Text 14"/>
          <p:cNvSpPr/>
          <p:nvPr/>
        </p:nvSpPr>
        <p:spPr>
          <a:xfrm>
            <a:off x="2273300" y="4817732"/>
            <a:ext cx="9379077" cy="4025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7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কনস্ট্যান্ট কী ও ভেরিয়েবলের সাথে এর পার্থক্য বলতে পারবে।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12800" y="5880100"/>
            <a:ext cx="98107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 PROGRAMMING // ডেটা টাইপ · ভেরিয়েবল · কনস্ট্যান্ট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11137900" y="5867400"/>
            <a:ext cx="228600" cy="228600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906794"/>
            <a:ext cx="594453" cy="314920"/>
          </a:xfrm>
          <a:prstGeom prst="rect">
            <a:avLst/>
          </a:prstGeom>
          <a:solidFill>
            <a:srgbClr val="14141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C/05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534253" y="812800"/>
            <a:ext cx="2286199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i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ডেটা টাইপ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3833151" y="897865"/>
            <a:ext cx="1120312" cy="332714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Data Type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12800" y="1430009"/>
            <a:ext cx="10566400" cy="508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6" name="Text 4"/>
          <p:cNvSpPr/>
          <p:nvPr/>
        </p:nvSpPr>
        <p:spPr>
          <a:xfrm>
            <a:off x="812800" y="1658609"/>
            <a:ext cx="10883392" cy="725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55"/>
              </a:lnSpc>
              <a:buNone/>
            </a:pPr>
            <a:r>
              <a:rPr lang="en-US" sz="1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ভেরিয়েবলে কোন ধরনের ডেটা রাখা হবে এবং মেমোরিতে কত জায়গা লাগবে—তা নির্দেশ করে ডেটা টাইপ।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831850" y="2555149"/>
            <a:ext cx="10528300" cy="3267803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900" y="2574199"/>
            <a:ext cx="2622550" cy="3229703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9" name="Shape 7"/>
          <p:cNvSpPr/>
          <p:nvPr/>
        </p:nvSpPr>
        <p:spPr>
          <a:xfrm>
            <a:off x="3454400" y="2574199"/>
            <a:ext cx="0" cy="3229703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0900" y="2574199"/>
            <a:ext cx="2584450" cy="552450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29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int</a:t>
            </a:r>
            <a:endParaRPr lang="en-US" sz="2900" dirty="0"/>
          </a:p>
        </p:txBody>
      </p:sp>
      <p:sp>
        <p:nvSpPr>
          <p:cNvPr id="11" name="Text 9"/>
          <p:cNvSpPr/>
          <p:nvPr/>
        </p:nvSpPr>
        <p:spPr>
          <a:xfrm>
            <a:off x="1003300" y="3279049"/>
            <a:ext cx="2348039" cy="3225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পূর্ণসংখ্যা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003300" y="3652376"/>
            <a:ext cx="234803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আকার: ২ বা ৪ বাইট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03300" y="3995276"/>
            <a:ext cx="234803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ফরম্যাট: </a:t>
            </a: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%d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003300" y="4338176"/>
            <a:ext cx="2279650" cy="314920"/>
          </a:xfrm>
          <a:prstGeom prst="rect">
            <a:avLst/>
          </a:prstGeom>
          <a:solidFill>
            <a:srgbClr val="E6E4DC"/>
          </a:solidFill>
          <a:ln/>
        </p:spPr>
        <p:txBody>
          <a:bodyPr wrap="square" lIns="76200" tIns="50800" rIns="12383" bIns="2540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int a = 25;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473450" y="2574199"/>
            <a:ext cx="2622550" cy="3229703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16" name="Shape 14"/>
          <p:cNvSpPr/>
          <p:nvPr/>
        </p:nvSpPr>
        <p:spPr>
          <a:xfrm>
            <a:off x="6076950" y="2574199"/>
            <a:ext cx="0" cy="3229703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73450" y="2574199"/>
            <a:ext cx="2584450" cy="590550"/>
          </a:xfrm>
          <a:prstGeom prst="rect">
            <a:avLst/>
          </a:prstGeom>
          <a:solidFill>
            <a:srgbClr val="D4FF3A"/>
          </a:solidFill>
          <a:ln/>
        </p:spPr>
        <p:txBody>
          <a:bodyPr wrap="square" lIns="0" tIns="0" rIns="0" bIns="12700" rtlCol="0" anchor="t">
            <a:normAutofit/>
          </a:bodyPr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29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float</a:t>
            </a:r>
            <a:endParaRPr lang="en-US" sz="2900" dirty="0"/>
          </a:p>
        </p:txBody>
      </p:sp>
      <p:sp>
        <p:nvSpPr>
          <p:cNvPr id="18" name="Shape 16"/>
          <p:cNvSpPr/>
          <p:nvPr/>
        </p:nvSpPr>
        <p:spPr>
          <a:xfrm>
            <a:off x="3473450" y="3145699"/>
            <a:ext cx="2584450" cy="0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25850" y="3317149"/>
            <a:ext cx="2348039" cy="3225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দশমিক সংখ্যা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625850" y="3690476"/>
            <a:ext cx="234803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আকার: ৪ বাইট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3625850" y="4033376"/>
            <a:ext cx="234803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ফরম্যাট: </a:t>
            </a: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%f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625850" y="4376276"/>
            <a:ext cx="2279650" cy="314920"/>
          </a:xfrm>
          <a:prstGeom prst="rect">
            <a:avLst/>
          </a:prstGeom>
          <a:solidFill>
            <a:srgbClr val="E6E4DC"/>
          </a:solidFill>
          <a:ln/>
        </p:spPr>
        <p:txBody>
          <a:bodyPr wrap="square" lIns="76200" tIns="50800" rIns="12383" bIns="2540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float b = 3.14;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096000" y="2574199"/>
            <a:ext cx="2622550" cy="3229703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24" name="Shape 22"/>
          <p:cNvSpPr/>
          <p:nvPr/>
        </p:nvSpPr>
        <p:spPr>
          <a:xfrm>
            <a:off x="8699500" y="2574199"/>
            <a:ext cx="0" cy="3229703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096000" y="2574199"/>
            <a:ext cx="2584450" cy="552450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29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double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6248400" y="3279049"/>
            <a:ext cx="2348039" cy="3225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বড় দশমিক সংখ্যা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6248400" y="3652376"/>
            <a:ext cx="234803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আকার: ৮ বাইট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248400" y="3995276"/>
            <a:ext cx="234803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ফরম্যাট: </a:t>
            </a: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%lf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6248400" y="4338176"/>
            <a:ext cx="2279650" cy="314920"/>
          </a:xfrm>
          <a:prstGeom prst="rect">
            <a:avLst/>
          </a:prstGeom>
          <a:solidFill>
            <a:srgbClr val="E6E4DC"/>
          </a:solidFill>
          <a:ln/>
        </p:spPr>
        <p:txBody>
          <a:bodyPr wrap="square" lIns="76200" tIns="50800" rIns="12383" bIns="2540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double c = 3.1416;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8718550" y="2574199"/>
            <a:ext cx="2622550" cy="3229703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31" name="Text 29"/>
          <p:cNvSpPr/>
          <p:nvPr/>
        </p:nvSpPr>
        <p:spPr>
          <a:xfrm>
            <a:off x="8718550" y="2574199"/>
            <a:ext cx="2622550" cy="590550"/>
          </a:xfrm>
          <a:prstGeom prst="rect">
            <a:avLst/>
          </a:prstGeom>
          <a:solidFill>
            <a:srgbClr val="D4FF3A"/>
          </a:solidFill>
          <a:ln/>
        </p:spPr>
        <p:txBody>
          <a:bodyPr wrap="square" lIns="0" tIns="0" rIns="0" bIns="12700" rtlCol="0" anchor="t">
            <a:normAutofit/>
          </a:bodyPr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29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char</a:t>
            </a:r>
            <a:endParaRPr lang="en-US" sz="2900" dirty="0"/>
          </a:p>
        </p:txBody>
      </p:sp>
      <p:sp>
        <p:nvSpPr>
          <p:cNvPr id="32" name="Shape 30"/>
          <p:cNvSpPr/>
          <p:nvPr/>
        </p:nvSpPr>
        <p:spPr>
          <a:xfrm>
            <a:off x="8718550" y="3145699"/>
            <a:ext cx="2622550" cy="0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870950" y="3317149"/>
            <a:ext cx="2387283" cy="3225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একটি অক্ষর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8870950" y="3690476"/>
            <a:ext cx="238728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আকার: ১ বাইট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8870950" y="4033376"/>
            <a:ext cx="238728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ফরম্যাট: </a:t>
            </a: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%c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8870950" y="4376276"/>
            <a:ext cx="2317750" cy="314920"/>
          </a:xfrm>
          <a:prstGeom prst="rect">
            <a:avLst/>
          </a:prstGeom>
          <a:solidFill>
            <a:srgbClr val="E6E4DC"/>
          </a:solidFill>
          <a:ln/>
        </p:spPr>
        <p:txBody>
          <a:bodyPr wrap="square" lIns="76200" tIns="50800" rIns="11239" bIns="2540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char d = 'A';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812800" y="5880100"/>
            <a:ext cx="98107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 PROGRAMMING // ডেটা টাইপ · ভেরিয়েবল · কনস্ট্যান্ট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11137900" y="5867400"/>
            <a:ext cx="228600" cy="228600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4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906794"/>
            <a:ext cx="594453" cy="314920"/>
          </a:xfrm>
          <a:prstGeom prst="rect">
            <a:avLst/>
          </a:prstGeom>
          <a:solidFill>
            <a:srgbClr val="14141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C/06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534253" y="812800"/>
            <a:ext cx="2240161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i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ভেরিয়েবল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3787114" y="897865"/>
            <a:ext cx="1021226" cy="332714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Variable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12800" y="1430009"/>
            <a:ext cx="10566400" cy="508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6" name="Text 4"/>
          <p:cNvSpPr/>
          <p:nvPr/>
        </p:nvSpPr>
        <p:spPr>
          <a:xfrm>
            <a:off x="831850" y="1677659"/>
            <a:ext cx="6654800" cy="1447800"/>
          </a:xfrm>
          <a:prstGeom prst="rect">
            <a:avLst/>
          </a:prstGeom>
          <a:solidFill>
            <a:srgbClr val="FBFBF7"/>
          </a:solidFill>
          <a:ln w="38100">
            <a:solidFill>
              <a:srgbClr val="141414"/>
            </a:solidFill>
            <a:prstDash val="solid"/>
          </a:ln>
          <a:effectLst>
            <a:outerShdw dist="125724" dir="2700000" algn="bl" rotWithShape="0">
              <a:srgbClr val="141414">
                <a:alpha val="100000"/>
              </a:srgbClr>
            </a:outerShdw>
          </a:effectLst>
        </p:spPr>
        <p:txBody>
          <a:bodyPr wrap="square" lIns="209550" tIns="171450" rIns="22479" bIns="146050" rtlCol="0" anchor="t">
            <a:normAutofit/>
          </a:bodyPr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মেমোরিতে ডেটা রাখার নামযুক্ত স্থান, যার মান প্রোগ্রাম চলার সময় বদলানো যায়—তাকে ভেরিয়েবল বলে।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12800" y="3309609"/>
            <a:ext cx="6893687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4A4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ঘোষণার নিয়ম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12800" y="3741409"/>
            <a:ext cx="6692900" cy="538427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65100" tIns="127000" rIns="0" bIns="10160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data_type name = value;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31850" y="4463985"/>
            <a:ext cx="6654800" cy="795007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900" y="4483035"/>
            <a:ext cx="3327400" cy="756907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11" name="Shape 9"/>
          <p:cNvSpPr/>
          <p:nvPr/>
        </p:nvSpPr>
        <p:spPr>
          <a:xfrm>
            <a:off x="4159250" y="4483035"/>
            <a:ext cx="0" cy="756907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77900" y="4584635"/>
            <a:ext cx="312635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age = 15;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77900" y="4889435"/>
            <a:ext cx="3126359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শুরুতে মান ১৫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178300" y="4483035"/>
            <a:ext cx="3289300" cy="756907"/>
          </a:xfrm>
          <a:prstGeom prst="rect">
            <a:avLst/>
          </a:prstGeom>
          <a:solidFill>
            <a:srgbClr val="D4FF3A"/>
          </a:solidFill>
          <a:ln/>
        </p:spPr>
      </p:sp>
      <p:sp>
        <p:nvSpPr>
          <p:cNvPr id="15" name="Text 13"/>
          <p:cNvSpPr/>
          <p:nvPr/>
        </p:nvSpPr>
        <p:spPr>
          <a:xfrm>
            <a:off x="4305300" y="4584635"/>
            <a:ext cx="312635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age = 16;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305300" y="4889435"/>
            <a:ext cx="3126359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মান বদলে হলো ১৬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7842250" y="2225080"/>
            <a:ext cx="3517900" cy="881327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861300" y="2244130"/>
            <a:ext cx="1270000" cy="843227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14300" tIns="190500" rIns="63500" bIns="16510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int</a:t>
            </a:r>
            <a:endParaRPr lang="en-US" sz="1400" dirty="0"/>
          </a:p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age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31300" y="2244130"/>
            <a:ext cx="2209800" cy="843227"/>
          </a:xfrm>
          <a:prstGeom prst="rect">
            <a:avLst/>
          </a:prstGeom>
          <a:solidFill>
            <a:srgbClr val="FBFBF7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6120"/>
              </a:lnSpc>
              <a:buNone/>
            </a:pPr>
            <a:r>
              <a:rPr lang="en-US" sz="36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15</a:t>
            </a:r>
            <a:endParaRPr lang="en-US" sz="3600" dirty="0"/>
          </a:p>
        </p:txBody>
      </p:sp>
      <p:sp>
        <p:nvSpPr>
          <p:cNvPr id="20" name="Shape 18"/>
          <p:cNvSpPr/>
          <p:nvPr/>
        </p:nvSpPr>
        <p:spPr>
          <a:xfrm>
            <a:off x="7842250" y="3309609"/>
            <a:ext cx="3517900" cy="881327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861300" y="3328659"/>
            <a:ext cx="1270000" cy="843227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14300" tIns="190500" rIns="63500" bIns="16510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float</a:t>
            </a:r>
            <a:endParaRPr lang="en-US" sz="1400" dirty="0"/>
          </a:p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price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131300" y="3328659"/>
            <a:ext cx="2209800" cy="843227"/>
          </a:xfrm>
          <a:prstGeom prst="rect">
            <a:avLst/>
          </a:prstGeom>
          <a:solidFill>
            <a:srgbClr val="D4FF3A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6120"/>
              </a:lnSpc>
              <a:buNone/>
            </a:pPr>
            <a:r>
              <a:rPr lang="en-US" sz="36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99.5</a:t>
            </a:r>
            <a:endParaRPr lang="en-US" sz="3600" dirty="0"/>
          </a:p>
        </p:txBody>
      </p:sp>
      <p:sp>
        <p:nvSpPr>
          <p:cNvPr id="23" name="Shape 21"/>
          <p:cNvSpPr/>
          <p:nvPr/>
        </p:nvSpPr>
        <p:spPr>
          <a:xfrm>
            <a:off x="7842250" y="4394135"/>
            <a:ext cx="3517900" cy="881327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861300" y="4413185"/>
            <a:ext cx="1270000" cy="843227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14300" tIns="190500" rIns="63500" bIns="16510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char</a:t>
            </a:r>
            <a:endParaRPr lang="en-US" sz="1400" dirty="0"/>
          </a:p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grade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131300" y="4413185"/>
            <a:ext cx="2209800" cy="843227"/>
          </a:xfrm>
          <a:prstGeom prst="rect">
            <a:avLst/>
          </a:prstGeom>
          <a:solidFill>
            <a:srgbClr val="FBFBF7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6120"/>
              </a:lnSpc>
              <a:buNone/>
            </a:pPr>
            <a:r>
              <a:rPr lang="en-US" sz="36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'A'</a:t>
            </a:r>
            <a:endParaRPr lang="en-US" sz="3600" dirty="0"/>
          </a:p>
        </p:txBody>
      </p:sp>
      <p:sp>
        <p:nvSpPr>
          <p:cNvPr id="26" name="Text 24"/>
          <p:cNvSpPr/>
          <p:nvPr/>
        </p:nvSpPr>
        <p:spPr>
          <a:xfrm>
            <a:off x="812800" y="5880100"/>
            <a:ext cx="98107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 PROGRAMMING // ডেটা টাইপ · ভেরিয়েবল · কনস্ট্যান্ট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11137900" y="5867400"/>
            <a:ext cx="228600" cy="228600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906794"/>
            <a:ext cx="594453" cy="314920"/>
          </a:xfrm>
          <a:prstGeom prst="rect">
            <a:avLst/>
          </a:prstGeom>
          <a:solidFill>
            <a:srgbClr val="14141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C/07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534253" y="812800"/>
            <a:ext cx="7323296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i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ভেরিয়েবলের নামকরণের নিয়ম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812800" y="1430009"/>
            <a:ext cx="10566400" cy="508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812800" y="2594704"/>
            <a:ext cx="4318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333500" y="2639154"/>
            <a:ext cx="5964936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অক্ষর বা আন্ডারস্কোর ( _ ) দিয়ে শুরু হবে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12800" y="3074724"/>
            <a:ext cx="4318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333500" y="3119174"/>
            <a:ext cx="5964936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সংখ্যা দিয়ে শুরু করা যাবে না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12800" y="3554744"/>
            <a:ext cx="4318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3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333500" y="3599194"/>
            <a:ext cx="5964936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স্পেস বা বিশেষ চিহ্ন (_ ছাড়া) চলবে না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12800" y="4034765"/>
            <a:ext cx="4318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4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33500" y="4079215"/>
            <a:ext cx="5964936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কি-ওয়ার্ড (int, float…) নাম হবে না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812800" y="4514785"/>
            <a:ext cx="381000" cy="391120"/>
          </a:xfrm>
          <a:prstGeom prst="rect">
            <a:avLst/>
          </a:prstGeom>
          <a:solidFill>
            <a:srgbClr val="D4FF3A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5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333500" y="4559235"/>
            <a:ext cx="5964936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বড় ও ছোট হাতের অক্ষর আলাদা: </a:t>
            </a: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Marks ≠ marks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7461250" y="1677659"/>
            <a:ext cx="3898900" cy="4145293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480300" y="1696709"/>
            <a:ext cx="3860800" cy="4445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7" name="Text 15"/>
          <p:cNvSpPr/>
          <p:nvPr/>
        </p:nvSpPr>
        <p:spPr>
          <a:xfrm>
            <a:off x="7632700" y="1785609"/>
            <a:ext cx="23545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D4F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নাম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0223500" y="1785609"/>
            <a:ext cx="1016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D4F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ফল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7480300" y="2141209"/>
            <a:ext cx="3860800" cy="461433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20" name="Shape 18"/>
          <p:cNvSpPr/>
          <p:nvPr/>
        </p:nvSpPr>
        <p:spPr>
          <a:xfrm>
            <a:off x="7480300" y="2593117"/>
            <a:ext cx="3860800" cy="0"/>
          </a:xfrm>
          <a:prstGeom prst="line">
            <a:avLst/>
          </a:prstGeom>
          <a:noFill/>
          <a:ln w="19050">
            <a:solidFill>
              <a:srgbClr val="14141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632700" y="2230109"/>
            <a:ext cx="23545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total_marks</a:t>
            </a:r>
            <a:endParaRPr lang="en-US" sz="1500" dirty="0"/>
          </a:p>
        </p:txBody>
      </p:sp>
      <p:pic>
        <p:nvPicPr>
          <p:cNvPr id="22" name="Image 0" descr="CheckCircl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223500" y="2255509"/>
            <a:ext cx="215900" cy="215900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0502900" y="2230109"/>
            <a:ext cx="61642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সঠিক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7480300" y="2602641"/>
            <a:ext cx="3860800" cy="461433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25" name="Shape 22"/>
          <p:cNvSpPr/>
          <p:nvPr/>
        </p:nvSpPr>
        <p:spPr>
          <a:xfrm>
            <a:off x="7480300" y="3054550"/>
            <a:ext cx="3860800" cy="0"/>
          </a:xfrm>
          <a:prstGeom prst="line">
            <a:avLst/>
          </a:prstGeom>
          <a:noFill/>
          <a:ln w="19050">
            <a:solidFill>
              <a:srgbClr val="141414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632700" y="2691541"/>
            <a:ext cx="23545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_count</a:t>
            </a:r>
            <a:endParaRPr lang="en-US" sz="1500" dirty="0"/>
          </a:p>
        </p:txBody>
      </p:sp>
      <p:pic>
        <p:nvPicPr>
          <p:cNvPr id="27" name="Image 1" descr="CheckCircl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223500" y="2716941"/>
            <a:ext cx="215900" cy="21590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10502900" y="2691541"/>
            <a:ext cx="61642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সঠিক</a:t>
            </a:r>
            <a:endParaRPr lang="en-US" sz="1500" dirty="0"/>
          </a:p>
        </p:txBody>
      </p:sp>
      <p:sp>
        <p:nvSpPr>
          <p:cNvPr id="29" name="Shape 25"/>
          <p:cNvSpPr/>
          <p:nvPr/>
        </p:nvSpPr>
        <p:spPr>
          <a:xfrm>
            <a:off x="7480300" y="3064073"/>
            <a:ext cx="3860800" cy="461433"/>
          </a:xfrm>
          <a:prstGeom prst="rect">
            <a:avLst/>
          </a:prstGeom>
          <a:solidFill>
            <a:srgbClr val="FFE3DC"/>
          </a:solidFill>
          <a:ln/>
        </p:spPr>
      </p:sp>
      <p:sp>
        <p:nvSpPr>
          <p:cNvPr id="30" name="Shape 26"/>
          <p:cNvSpPr/>
          <p:nvPr/>
        </p:nvSpPr>
        <p:spPr>
          <a:xfrm>
            <a:off x="7480300" y="3515982"/>
            <a:ext cx="3860800" cy="0"/>
          </a:xfrm>
          <a:prstGeom prst="line">
            <a:avLst/>
          </a:prstGeom>
          <a:noFill/>
          <a:ln w="19050">
            <a:solidFill>
              <a:srgbClr val="141414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7632700" y="3152973"/>
            <a:ext cx="23545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2num</a:t>
            </a:r>
            <a:endParaRPr lang="en-US" sz="1500" dirty="0"/>
          </a:p>
        </p:txBody>
      </p:sp>
      <p:pic>
        <p:nvPicPr>
          <p:cNvPr id="32" name="Image 2" descr="Warni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223500" y="3178373"/>
            <a:ext cx="215900" cy="215900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10502900" y="3152973"/>
            <a:ext cx="37877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A82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ভুল</a:t>
            </a:r>
            <a:endParaRPr lang="en-US" sz="1500" dirty="0"/>
          </a:p>
        </p:txBody>
      </p:sp>
      <p:sp>
        <p:nvSpPr>
          <p:cNvPr id="34" name="Shape 29"/>
          <p:cNvSpPr/>
          <p:nvPr/>
        </p:nvSpPr>
        <p:spPr>
          <a:xfrm>
            <a:off x="7480300" y="3525509"/>
            <a:ext cx="3860800" cy="461433"/>
          </a:xfrm>
          <a:prstGeom prst="rect">
            <a:avLst/>
          </a:prstGeom>
          <a:solidFill>
            <a:srgbClr val="FFE3DC"/>
          </a:solidFill>
          <a:ln/>
        </p:spPr>
      </p:sp>
      <p:sp>
        <p:nvSpPr>
          <p:cNvPr id="35" name="Shape 30"/>
          <p:cNvSpPr/>
          <p:nvPr/>
        </p:nvSpPr>
        <p:spPr>
          <a:xfrm>
            <a:off x="7480300" y="3977417"/>
            <a:ext cx="3860800" cy="0"/>
          </a:xfrm>
          <a:prstGeom prst="line">
            <a:avLst/>
          </a:prstGeom>
          <a:noFill/>
          <a:ln w="19050">
            <a:solidFill>
              <a:srgbClr val="141414"/>
            </a:solidFill>
            <a:prstDash val="solid"/>
          </a:ln>
        </p:spPr>
      </p:sp>
      <p:sp>
        <p:nvSpPr>
          <p:cNvPr id="36" name="Text 31"/>
          <p:cNvSpPr/>
          <p:nvPr/>
        </p:nvSpPr>
        <p:spPr>
          <a:xfrm>
            <a:off x="7632700" y="3614409"/>
            <a:ext cx="23545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my age</a:t>
            </a:r>
            <a:endParaRPr lang="en-US" sz="1500" dirty="0"/>
          </a:p>
        </p:txBody>
      </p:sp>
      <p:pic>
        <p:nvPicPr>
          <p:cNvPr id="37" name="Image 3" descr="Warni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223500" y="3639809"/>
            <a:ext cx="215900" cy="215900"/>
          </a:xfrm>
          <a:prstGeom prst="rect">
            <a:avLst/>
          </a:prstGeom>
        </p:spPr>
      </p:pic>
      <p:sp>
        <p:nvSpPr>
          <p:cNvPr id="38" name="Text 32"/>
          <p:cNvSpPr/>
          <p:nvPr/>
        </p:nvSpPr>
        <p:spPr>
          <a:xfrm>
            <a:off x="10502900" y="3614409"/>
            <a:ext cx="37877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A82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ভুল</a:t>
            </a:r>
            <a:endParaRPr lang="en-US" sz="1500" dirty="0"/>
          </a:p>
        </p:txBody>
      </p:sp>
      <p:sp>
        <p:nvSpPr>
          <p:cNvPr id="39" name="Shape 33"/>
          <p:cNvSpPr/>
          <p:nvPr/>
        </p:nvSpPr>
        <p:spPr>
          <a:xfrm>
            <a:off x="7480300" y="3986941"/>
            <a:ext cx="3860800" cy="444500"/>
          </a:xfrm>
          <a:prstGeom prst="rect">
            <a:avLst/>
          </a:prstGeom>
          <a:solidFill>
            <a:srgbClr val="FFE3DC"/>
          </a:solidFill>
          <a:ln/>
        </p:spPr>
      </p:sp>
      <p:sp>
        <p:nvSpPr>
          <p:cNvPr id="40" name="Text 34"/>
          <p:cNvSpPr/>
          <p:nvPr/>
        </p:nvSpPr>
        <p:spPr>
          <a:xfrm>
            <a:off x="7632700" y="4075841"/>
            <a:ext cx="23545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float</a:t>
            </a:r>
            <a:endParaRPr lang="en-US" sz="1500" dirty="0"/>
          </a:p>
        </p:txBody>
      </p:sp>
      <p:pic>
        <p:nvPicPr>
          <p:cNvPr id="41" name="Image 4" descr="Warni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223500" y="4101241"/>
            <a:ext cx="215900" cy="215900"/>
          </a:xfrm>
          <a:prstGeom prst="rect">
            <a:avLst/>
          </a:prstGeom>
        </p:spPr>
      </p:pic>
      <p:sp>
        <p:nvSpPr>
          <p:cNvPr id="42" name="Text 35"/>
          <p:cNvSpPr/>
          <p:nvPr/>
        </p:nvSpPr>
        <p:spPr>
          <a:xfrm>
            <a:off x="10502900" y="4075841"/>
            <a:ext cx="37877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A82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ভুল</a:t>
            </a:r>
            <a:endParaRPr lang="en-US" sz="1500" dirty="0"/>
          </a:p>
        </p:txBody>
      </p:sp>
      <p:sp>
        <p:nvSpPr>
          <p:cNvPr id="43" name="Text 36"/>
          <p:cNvSpPr/>
          <p:nvPr/>
        </p:nvSpPr>
        <p:spPr>
          <a:xfrm>
            <a:off x="812800" y="5880100"/>
            <a:ext cx="98107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 PROGRAMMING // ডেটা টাইপ · ভেরিয়েবল · কনস্ট্যান্ট</a:t>
            </a:r>
            <a:endParaRPr lang="en-US" sz="1200" dirty="0"/>
          </a:p>
        </p:txBody>
      </p:sp>
      <p:sp>
        <p:nvSpPr>
          <p:cNvPr id="44" name="Shape 37"/>
          <p:cNvSpPr/>
          <p:nvPr/>
        </p:nvSpPr>
        <p:spPr>
          <a:xfrm>
            <a:off x="11137900" y="5867400"/>
            <a:ext cx="228600" cy="228600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4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906794"/>
            <a:ext cx="594453" cy="314920"/>
          </a:xfrm>
          <a:prstGeom prst="rect">
            <a:avLst/>
          </a:prstGeom>
          <a:solidFill>
            <a:srgbClr val="14141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C/08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534253" y="812800"/>
            <a:ext cx="2041856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i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কনস্ট্যান্ট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3588808" y="897865"/>
            <a:ext cx="1021226" cy="332714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Constant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12800" y="1430009"/>
            <a:ext cx="10566400" cy="508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6" name="Shape 4"/>
          <p:cNvSpPr/>
          <p:nvPr/>
        </p:nvSpPr>
        <p:spPr>
          <a:xfrm>
            <a:off x="831850" y="1677659"/>
            <a:ext cx="10528300" cy="711200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0900" y="1696709"/>
            <a:ext cx="762000" cy="673100"/>
          </a:xfrm>
          <a:prstGeom prst="rect">
            <a:avLst/>
          </a:prstGeom>
          <a:solidFill>
            <a:srgbClr val="141414"/>
          </a:solidFill>
          <a:ln/>
        </p:spPr>
      </p:sp>
      <p:pic>
        <p:nvPicPr>
          <p:cNvPr id="8" name="Image 0" descr="Lo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1400" y="1842759"/>
            <a:ext cx="381000" cy="3810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12900" y="1696709"/>
            <a:ext cx="9728200" cy="673100"/>
          </a:xfrm>
          <a:prstGeom prst="rect">
            <a:avLst/>
          </a:prstGeom>
          <a:solidFill>
            <a:srgbClr val="FBFBF7"/>
          </a:solidFill>
          <a:ln/>
        </p:spPr>
        <p:txBody>
          <a:bodyPr wrap="square" lIns="203200" tIns="152400" rIns="0" bIns="127000" rtlCol="0" anchor="t">
            <a:normAutofit/>
          </a:bodyPr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প্রোগ্রাম চলার সময় যার মান কখনো পরিবর্তন হয় না, তাকে কনস্ট্যান্ট বলে।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812800" y="2585709"/>
            <a:ext cx="6985254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কনস্ট্যান্ট ঘোষণার দুটি উপায়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31850" y="3003485"/>
            <a:ext cx="6743700" cy="1015934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0900" y="3022535"/>
            <a:ext cx="6705600" cy="414007"/>
          </a:xfrm>
          <a:prstGeom prst="rect">
            <a:avLst/>
          </a:prstGeom>
          <a:solidFill>
            <a:srgbClr val="D4FF3A"/>
          </a:solidFill>
          <a:ln/>
        </p:spPr>
        <p:txBody>
          <a:bodyPr wrap="square" lIns="139700" tIns="63500" rIns="0" bIns="7620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১. const কি-ওয়ার্ড দিয়ে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50900" y="3417492"/>
            <a:ext cx="6705600" cy="0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50900" y="3436541"/>
            <a:ext cx="6705600" cy="563827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52400" tIns="139700" rIns="0" bIns="11430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const float PI = 3.1416;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31850" y="4171820"/>
            <a:ext cx="6743700" cy="1015934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50900" y="4190870"/>
            <a:ext cx="6705600" cy="414007"/>
          </a:xfrm>
          <a:prstGeom prst="rect">
            <a:avLst/>
          </a:prstGeom>
          <a:solidFill>
            <a:srgbClr val="D4FF3A"/>
          </a:solidFill>
          <a:ln/>
        </p:spPr>
        <p:txBody>
          <a:bodyPr wrap="square" lIns="139700" tIns="63500" rIns="0" bIns="7620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২. #define দিয়ে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50900" y="4585827"/>
            <a:ext cx="6705600" cy="0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0900" y="4604879"/>
            <a:ext cx="6705600" cy="563827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52400" tIns="139700" rIns="0" bIns="11430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#define PI 3.1416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7823200" y="2585709"/>
            <a:ext cx="366268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কনস্ট্যান্টের প্রকার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7842250" y="3003485"/>
            <a:ext cx="3517900" cy="1821127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861300" y="3022535"/>
            <a:ext cx="1739900" cy="904214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22" name="Shape 19"/>
          <p:cNvSpPr/>
          <p:nvPr/>
        </p:nvSpPr>
        <p:spPr>
          <a:xfrm>
            <a:off x="9588500" y="3022535"/>
            <a:ext cx="0" cy="904214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7861300" y="3914048"/>
            <a:ext cx="1739900" cy="0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988300" y="3149535"/>
            <a:ext cx="1511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25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7988300" y="3543235"/>
            <a:ext cx="151130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পূর্ণসংখ্যা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9601200" y="3022535"/>
            <a:ext cx="1739900" cy="904214"/>
          </a:xfrm>
          <a:prstGeom prst="rect">
            <a:avLst/>
          </a:prstGeom>
          <a:solidFill>
            <a:srgbClr val="D4FF3A"/>
          </a:solidFill>
          <a:ln/>
        </p:spPr>
      </p:sp>
      <p:sp>
        <p:nvSpPr>
          <p:cNvPr id="27" name="Shape 24"/>
          <p:cNvSpPr/>
          <p:nvPr/>
        </p:nvSpPr>
        <p:spPr>
          <a:xfrm>
            <a:off x="9601200" y="3914048"/>
            <a:ext cx="1739900" cy="0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728200" y="3149535"/>
            <a:ext cx="15367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3.14</a:t>
            </a:r>
            <a:endParaRPr lang="en-US" sz="2000" dirty="0"/>
          </a:p>
        </p:txBody>
      </p:sp>
      <p:sp>
        <p:nvSpPr>
          <p:cNvPr id="29" name="Text 26"/>
          <p:cNvSpPr/>
          <p:nvPr/>
        </p:nvSpPr>
        <p:spPr>
          <a:xfrm>
            <a:off x="9728200" y="3543235"/>
            <a:ext cx="153670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বাস্তব (দশমিক)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>
            <a:off x="7861300" y="3926749"/>
            <a:ext cx="1739900" cy="878814"/>
          </a:xfrm>
          <a:prstGeom prst="rect">
            <a:avLst/>
          </a:prstGeom>
          <a:solidFill>
            <a:srgbClr val="D4FF3A"/>
          </a:solidFill>
          <a:ln/>
        </p:spPr>
      </p:sp>
      <p:sp>
        <p:nvSpPr>
          <p:cNvPr id="31" name="Shape 28"/>
          <p:cNvSpPr/>
          <p:nvPr/>
        </p:nvSpPr>
        <p:spPr>
          <a:xfrm>
            <a:off x="9588500" y="3926749"/>
            <a:ext cx="0" cy="878814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988300" y="4053749"/>
            <a:ext cx="1511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'A'</a:t>
            </a:r>
            <a:endParaRPr lang="en-US" sz="2000" dirty="0"/>
          </a:p>
        </p:txBody>
      </p:sp>
      <p:sp>
        <p:nvSpPr>
          <p:cNvPr id="33" name="Text 30"/>
          <p:cNvSpPr/>
          <p:nvPr/>
        </p:nvSpPr>
        <p:spPr>
          <a:xfrm>
            <a:off x="7988300" y="4447449"/>
            <a:ext cx="151130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অক্ষর</a:t>
            </a:r>
            <a:endParaRPr lang="en-US" sz="1400" dirty="0"/>
          </a:p>
        </p:txBody>
      </p:sp>
      <p:sp>
        <p:nvSpPr>
          <p:cNvPr id="34" name="Shape 31"/>
          <p:cNvSpPr/>
          <p:nvPr/>
        </p:nvSpPr>
        <p:spPr>
          <a:xfrm>
            <a:off x="9601200" y="3926749"/>
            <a:ext cx="1739900" cy="878814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35" name="Text 32"/>
          <p:cNvSpPr/>
          <p:nvPr/>
        </p:nvSpPr>
        <p:spPr>
          <a:xfrm>
            <a:off x="9728200" y="4053749"/>
            <a:ext cx="15367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"Dhaka"</a:t>
            </a:r>
            <a:endParaRPr lang="en-US" sz="2000" dirty="0"/>
          </a:p>
        </p:txBody>
      </p:sp>
      <p:sp>
        <p:nvSpPr>
          <p:cNvPr id="36" name="Text 33"/>
          <p:cNvSpPr/>
          <p:nvPr/>
        </p:nvSpPr>
        <p:spPr>
          <a:xfrm>
            <a:off x="9728200" y="4447449"/>
            <a:ext cx="153670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স্ট্রিং</a:t>
            </a:r>
            <a:endParaRPr lang="en-US" sz="1400" dirty="0"/>
          </a:p>
        </p:txBody>
      </p:sp>
      <p:sp>
        <p:nvSpPr>
          <p:cNvPr id="37" name="Text 34"/>
          <p:cNvSpPr/>
          <p:nvPr/>
        </p:nvSpPr>
        <p:spPr>
          <a:xfrm>
            <a:off x="812800" y="5880100"/>
            <a:ext cx="98107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 PROGRAMMING // ডেটা টাইপ · ভেরিয়েবল · কনস্ট্যান্ট</a:t>
            </a:r>
            <a:endParaRPr lang="en-US" sz="1200" dirty="0"/>
          </a:p>
        </p:txBody>
      </p:sp>
      <p:sp>
        <p:nvSpPr>
          <p:cNvPr id="38" name="Shape 35"/>
          <p:cNvSpPr/>
          <p:nvPr/>
        </p:nvSpPr>
        <p:spPr>
          <a:xfrm>
            <a:off x="11137900" y="5867400"/>
            <a:ext cx="228600" cy="228600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906797"/>
            <a:ext cx="594453" cy="314920"/>
          </a:xfrm>
          <a:prstGeom prst="rect">
            <a:avLst/>
          </a:prstGeom>
          <a:solidFill>
            <a:srgbClr val="14141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C/09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534253" y="812800"/>
            <a:ext cx="661265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i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একটি প্রোগ্রামে সব একসাথে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812800" y="1430009"/>
            <a:ext cx="10566400" cy="508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Shape 3"/>
          <p:cNvSpPr/>
          <p:nvPr/>
        </p:nvSpPr>
        <p:spPr>
          <a:xfrm>
            <a:off x="831850" y="1677659"/>
            <a:ext cx="5676900" cy="4145293"/>
          </a:xfrm>
          <a:prstGeom prst="rect">
            <a:avLst/>
          </a:prstGeom>
          <a:solidFill>
            <a:srgbClr val="141414"/>
          </a:solidFill>
          <a:ln w="38100">
            <a:solidFill>
              <a:srgbClr val="141414"/>
            </a:solidFill>
            <a:prstDash val="solid"/>
          </a:ln>
          <a:effectLst>
            <a:outerShdw dist="143684" dir="2700000" algn="bl" rotWithShape="0">
              <a:srgbClr val="D4FF3A">
                <a:alpha val="10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50900" y="1696709"/>
            <a:ext cx="5638800" cy="314920"/>
          </a:xfrm>
          <a:prstGeom prst="rect">
            <a:avLst/>
          </a:prstGeom>
          <a:solidFill>
            <a:srgbClr val="D4FF3A"/>
          </a:solidFill>
          <a:ln/>
        </p:spPr>
        <p:txBody>
          <a:bodyPr wrap="square" lIns="127000" tIns="50800" rIns="0" bIns="2540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circle.c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41400" y="2528627"/>
            <a:ext cx="5415534" cy="3009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b="1" dirty="0">
                <a:solidFill>
                  <a:srgbClr val="9A9A9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#include &lt;stdio.h&gt;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41400" y="2816889"/>
            <a:ext cx="5415534" cy="3009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b="1" dirty="0">
                <a:solidFill>
                  <a:srgbClr val="FF7A5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#define PI 3.1416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41400" y="3105150"/>
            <a:ext cx="5415534" cy="3009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b="1" dirty="0">
                <a:solidFill>
                  <a:srgbClr val="F2F1E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int main() {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41400" y="3393418"/>
            <a:ext cx="5415534" cy="3009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float r = 5, area;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41400" y="3681679"/>
            <a:ext cx="5415534" cy="3009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b="1" dirty="0">
                <a:solidFill>
                  <a:srgbClr val="F2F1E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area = PI * r * r;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41400" y="3969941"/>
            <a:ext cx="5415534" cy="3009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b="1" dirty="0">
                <a:solidFill>
                  <a:srgbClr val="F2F1E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printf("Area = %.2f", area);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41400" y="4258208"/>
            <a:ext cx="5415534" cy="3009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b="1" dirty="0">
                <a:solidFill>
                  <a:srgbClr val="F2F1E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  return 0;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41400" y="4546470"/>
            <a:ext cx="5415534" cy="3009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b="1" dirty="0">
                <a:solidFill>
                  <a:srgbClr val="F2F1E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}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50900" y="5339097"/>
            <a:ext cx="5638800" cy="464807"/>
          </a:xfrm>
          <a:prstGeom prst="rect">
            <a:avLst/>
          </a:prstGeom>
          <a:solidFill>
            <a:srgbClr val="F2F1EC"/>
          </a:solidFill>
          <a:ln/>
        </p:spPr>
        <p:txBody>
          <a:bodyPr wrap="square" lIns="152400" tIns="127000" rIns="0" bIns="6350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আউটপুট: Area = 78.54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50900" y="5358147"/>
            <a:ext cx="5638800" cy="0"/>
          </a:xfrm>
          <a:prstGeom prst="line">
            <a:avLst/>
          </a:prstGeom>
          <a:noFill/>
          <a:ln w="38100">
            <a:solidFill>
              <a:srgbClr val="D4FF3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00850" y="2690087"/>
            <a:ext cx="4559300" cy="2120437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819900" y="2709137"/>
            <a:ext cx="4521200" cy="4445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9" name="Text 17"/>
          <p:cNvSpPr/>
          <p:nvPr/>
        </p:nvSpPr>
        <p:spPr>
          <a:xfrm>
            <a:off x="6946900" y="2798037"/>
            <a:ext cx="206679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D4F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ভেরিয়েবল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9080500" y="2709137"/>
            <a:ext cx="2260600" cy="444500"/>
          </a:xfrm>
          <a:prstGeom prst="rect">
            <a:avLst/>
          </a:prstGeom>
          <a:solidFill>
            <a:srgbClr val="D4FF3A"/>
          </a:solidFill>
          <a:ln/>
        </p:spPr>
        <p:txBody>
          <a:bodyPr wrap="square" lIns="127000" tIns="88900" rIns="66802" bIns="6350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কনস্ট্যান্ট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819900" y="3153637"/>
            <a:ext cx="4521200" cy="477308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22" name="Shape 20"/>
          <p:cNvSpPr/>
          <p:nvPr/>
        </p:nvSpPr>
        <p:spPr>
          <a:xfrm>
            <a:off x="6819900" y="3621420"/>
            <a:ext cx="4521200" cy="0"/>
          </a:xfrm>
          <a:prstGeom prst="line">
            <a:avLst/>
          </a:prstGeom>
          <a:noFill/>
          <a:ln w="19050">
            <a:solidFill>
              <a:srgbClr val="141414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079442" y="3153637"/>
            <a:ext cx="0" cy="460375"/>
          </a:xfrm>
          <a:prstGeom prst="line">
            <a:avLst/>
          </a:prstGeom>
          <a:noFill/>
          <a:ln w="19050">
            <a:solidFill>
              <a:srgbClr val="14141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946900" y="3255237"/>
            <a:ext cx="205807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মান বদলানো যায়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9215967" y="3255237"/>
            <a:ext cx="205807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মান বদলায় না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819900" y="3630947"/>
            <a:ext cx="4521200" cy="442979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27" name="Shape 25"/>
          <p:cNvSpPr/>
          <p:nvPr/>
        </p:nvSpPr>
        <p:spPr>
          <a:xfrm>
            <a:off x="6819900" y="4064401"/>
            <a:ext cx="4521200" cy="0"/>
          </a:xfrm>
          <a:prstGeom prst="line">
            <a:avLst/>
          </a:prstGeom>
          <a:noFill/>
          <a:ln w="19050">
            <a:solidFill>
              <a:srgbClr val="14141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79442" y="3630947"/>
            <a:ext cx="0" cy="426045"/>
          </a:xfrm>
          <a:prstGeom prst="line">
            <a:avLst/>
          </a:prstGeom>
          <a:noFill/>
          <a:ln w="19050">
            <a:solidFill>
              <a:srgbClr val="14141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946900" y="3732547"/>
            <a:ext cx="205807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r, area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9215967" y="3732547"/>
            <a:ext cx="205807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PI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6819900" y="4073922"/>
            <a:ext cx="4521200" cy="717550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32" name="Shape 30"/>
          <p:cNvSpPr/>
          <p:nvPr/>
        </p:nvSpPr>
        <p:spPr>
          <a:xfrm>
            <a:off x="9079442" y="4073922"/>
            <a:ext cx="0" cy="717550"/>
          </a:xfrm>
          <a:prstGeom prst="line">
            <a:avLst/>
          </a:prstGeom>
          <a:noFill/>
          <a:ln w="19050">
            <a:solidFill>
              <a:srgbClr val="14141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946900" y="4175522"/>
            <a:ext cx="205807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সাধারণত ছোট হাতের নাম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9215967" y="4175522"/>
            <a:ext cx="2125133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সাধারণত বড় হাতের নাম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812800" y="5880100"/>
            <a:ext cx="98107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 PROGRAMMING // ডেটা টাইপ · ভেরিয়েবল · কনস্ট্যান্ট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11137900" y="5867400"/>
            <a:ext cx="228600" cy="228600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4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906797"/>
            <a:ext cx="594453" cy="314920"/>
          </a:xfrm>
          <a:prstGeom prst="rect">
            <a:avLst/>
          </a:prstGeom>
          <a:solidFill>
            <a:srgbClr val="14141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C/10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534253" y="812800"/>
            <a:ext cx="2594213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i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দলীয় কাজ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9262335" y="867370"/>
            <a:ext cx="2104165" cy="393700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১০ মিনিট · ৫–৬ জন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12800" y="1430009"/>
            <a:ext cx="10566400" cy="508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6" name="Shape 4"/>
          <p:cNvSpPr/>
          <p:nvPr/>
        </p:nvSpPr>
        <p:spPr>
          <a:xfrm>
            <a:off x="831850" y="1690359"/>
            <a:ext cx="10528300" cy="4132593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0900" y="1709409"/>
            <a:ext cx="3496733" cy="4094493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8" name="Shape 6"/>
          <p:cNvSpPr/>
          <p:nvPr/>
        </p:nvSpPr>
        <p:spPr>
          <a:xfrm>
            <a:off x="4328583" y="1709409"/>
            <a:ext cx="0" cy="4094493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900" y="1709409"/>
            <a:ext cx="3458633" cy="594320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77800" tIns="101600" rIns="84709" bIns="7620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D4F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দল ক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28700" y="2481529"/>
            <a:ext cx="3196124" cy="1351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int, float, double ও char—প্রতিটির একটি করে ভেরিয়েবল ঘোষণা ও মান দাও।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347633" y="1709409"/>
            <a:ext cx="3496733" cy="4094493"/>
          </a:xfrm>
          <a:prstGeom prst="rect">
            <a:avLst/>
          </a:prstGeom>
          <a:solidFill>
            <a:srgbClr val="D4FF3A"/>
          </a:solidFill>
          <a:ln/>
        </p:spPr>
      </p:sp>
      <p:sp>
        <p:nvSpPr>
          <p:cNvPr id="12" name="Shape 10"/>
          <p:cNvSpPr/>
          <p:nvPr/>
        </p:nvSpPr>
        <p:spPr>
          <a:xfrm>
            <a:off x="7825317" y="1709409"/>
            <a:ext cx="0" cy="4094493"/>
          </a:xfrm>
          <a:prstGeom prst="line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347633" y="1709409"/>
            <a:ext cx="3458633" cy="594320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77800" tIns="101600" rIns="84709" bIns="7620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D4F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দল খ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525433" y="2481529"/>
            <a:ext cx="3196124" cy="688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কোন নামগুলো সঠিক ভেরিয়েবল নাম?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525433" y="3246041"/>
            <a:ext cx="3103033" cy="726414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27000" tIns="88900" rIns="41529" bIns="6350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2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sum · 1st · _total</a:t>
            </a:r>
            <a:endParaRPr lang="en-US" sz="12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2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my-name · roll2 · char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844367" y="1709409"/>
            <a:ext cx="3496733" cy="4094493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17" name="Text 15"/>
          <p:cNvSpPr/>
          <p:nvPr/>
        </p:nvSpPr>
        <p:spPr>
          <a:xfrm>
            <a:off x="7844367" y="1709409"/>
            <a:ext cx="3496733" cy="594320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77800" tIns="101600" rIns="83566" bIns="7620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D4F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দল গ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022167" y="2481529"/>
            <a:ext cx="3235367" cy="1019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 ব্যবহার করে বৃত্তের পরিধি (2 × PI × r) নির্ণয়ের প্রোগ্রাম লেখো।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12800" y="5880100"/>
            <a:ext cx="98107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 PROGRAMMING // ডেটা টাইপ · ভেরিয়েবল · কনস্ট্যান্ট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11137900" y="5867400"/>
            <a:ext cx="228600" cy="228600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906797"/>
            <a:ext cx="594453" cy="314920"/>
          </a:xfrm>
          <a:prstGeom prst="rect">
            <a:avLst/>
          </a:prstGeom>
          <a:solidFill>
            <a:srgbClr val="D4FF3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C/11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534253" y="812800"/>
            <a:ext cx="2702481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i="0" dirty="0">
                <a:solidFill>
                  <a:srgbClr val="F2F1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একক কাজ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0371072" y="880070"/>
            <a:ext cx="1008129" cy="368300"/>
          </a:xfrm>
          <a:prstGeom prst="rect">
            <a:avLst/>
          </a:prstGeom>
          <a:solidFill>
            <a:srgbClr val="D4FF3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৫ মিনিট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12800" y="1430009"/>
            <a:ext cx="10566400" cy="50800"/>
          </a:xfrm>
          <a:prstGeom prst="rect">
            <a:avLst/>
          </a:prstGeom>
          <a:solidFill>
            <a:srgbClr val="D4FF3A"/>
          </a:solidFill>
          <a:ln/>
        </p:spPr>
      </p:sp>
      <p:sp>
        <p:nvSpPr>
          <p:cNvPr id="6" name="Shape 4"/>
          <p:cNvSpPr/>
          <p:nvPr/>
        </p:nvSpPr>
        <p:spPr>
          <a:xfrm>
            <a:off x="812800" y="3296249"/>
            <a:ext cx="10566400" cy="0"/>
          </a:xfrm>
          <a:prstGeom prst="line">
            <a:avLst/>
          </a:prstGeom>
          <a:noFill/>
          <a:ln w="19050">
            <a:solidFill>
              <a:srgbClr val="3A3A3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2552241"/>
            <a:ext cx="100330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4500" dirty="0"/>
          </a:p>
        </p:txBody>
      </p:sp>
      <p:sp>
        <p:nvSpPr>
          <p:cNvPr id="8" name="Text 6"/>
          <p:cNvSpPr/>
          <p:nvPr/>
        </p:nvSpPr>
        <p:spPr>
          <a:xfrm>
            <a:off x="2019300" y="2640806"/>
            <a:ext cx="9640697" cy="41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05"/>
              </a:lnSpc>
              <a:buNone/>
            </a:pPr>
            <a:r>
              <a:rPr lang="en-US" sz="2300" b="1" dirty="0">
                <a:solidFill>
                  <a:srgbClr val="F2F1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 টাইপ মেমোরিতে কত বাইট জায়গা নেয়?</a:t>
            </a:r>
            <a:endParaRPr lang="en-US" sz="2300" dirty="0"/>
          </a:p>
        </p:txBody>
      </p:sp>
      <p:sp>
        <p:nvSpPr>
          <p:cNvPr id="9" name="Shape 7"/>
          <p:cNvSpPr/>
          <p:nvPr/>
        </p:nvSpPr>
        <p:spPr>
          <a:xfrm>
            <a:off x="812800" y="4214879"/>
            <a:ext cx="10566400" cy="0"/>
          </a:xfrm>
          <a:prstGeom prst="line">
            <a:avLst/>
          </a:prstGeom>
          <a:noFill/>
          <a:ln w="19050">
            <a:solidFill>
              <a:srgbClr val="3A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800" y="3470870"/>
            <a:ext cx="100330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2</a:t>
            </a:r>
            <a:endParaRPr lang="en-US" sz="4500" dirty="0"/>
          </a:p>
        </p:txBody>
      </p:sp>
      <p:sp>
        <p:nvSpPr>
          <p:cNvPr id="11" name="Text 9"/>
          <p:cNvSpPr/>
          <p:nvPr/>
        </p:nvSpPr>
        <p:spPr>
          <a:xfrm>
            <a:off x="2019300" y="3559442"/>
            <a:ext cx="9640697" cy="41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05"/>
              </a:lnSpc>
              <a:buNone/>
            </a:pPr>
            <a:r>
              <a:rPr lang="en-US" sz="2300" b="1" dirty="0">
                <a:solidFill>
                  <a:srgbClr val="D4F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2value</a:t>
            </a:r>
            <a:r>
              <a:rPr lang="en-US" sz="2300" b="1" dirty="0">
                <a:solidFill>
                  <a:srgbClr val="F2F1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কি সঠিক ভেরিয়েবল নাম? কেন?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812800" y="4389506"/>
            <a:ext cx="100330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3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2019300" y="4478077"/>
            <a:ext cx="9640697" cy="41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05"/>
              </a:lnSpc>
              <a:buNone/>
            </a:pPr>
            <a:r>
              <a:rPr lang="en-US" sz="2300" b="1" dirty="0">
                <a:solidFill>
                  <a:srgbClr val="F2F1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একটি কনস্ট্যান্ট ঘোষণার উদাহরণ লেখো।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812800" y="5880100"/>
            <a:ext cx="98107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 PROGRAMMING // ডেটা টাইপ · ভেরিয়েবল · কনস্ট্যান্ট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11137900" y="5867400"/>
            <a:ext cx="228600" cy="228600"/>
          </a:xfrm>
          <a:prstGeom prst="rect">
            <a:avLst/>
          </a:prstGeom>
          <a:solidFill>
            <a:srgbClr val="D4FF3A"/>
          </a:solidFill>
          <a:ln w="25400">
            <a:solidFill>
              <a:srgbClr val="F2F1EC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906797"/>
            <a:ext cx="594453" cy="314920"/>
          </a:xfrm>
          <a:prstGeom prst="rect">
            <a:avLst/>
          </a:prstGeom>
          <a:solidFill>
            <a:srgbClr val="14141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C/12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534253" y="812800"/>
            <a:ext cx="1869758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i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মূল্যায়ন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812800" y="1430009"/>
            <a:ext cx="10566400" cy="508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Shape 3"/>
          <p:cNvSpPr/>
          <p:nvPr/>
        </p:nvSpPr>
        <p:spPr>
          <a:xfrm>
            <a:off x="831850" y="1677659"/>
            <a:ext cx="10528300" cy="4145293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0900" y="1696709"/>
            <a:ext cx="5245100" cy="1369020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7" name="Shape 5"/>
          <p:cNvSpPr/>
          <p:nvPr/>
        </p:nvSpPr>
        <p:spPr>
          <a:xfrm>
            <a:off x="6083300" y="1696709"/>
            <a:ext cx="0" cy="1369020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900" y="3053029"/>
            <a:ext cx="5245100" cy="0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16000" y="2172959"/>
            <a:ext cx="320080" cy="391120"/>
          </a:xfrm>
          <a:prstGeom prst="rect">
            <a:avLst/>
          </a:prstGeom>
          <a:solidFill>
            <a:srgbClr val="D4FF3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475780" y="2217409"/>
            <a:ext cx="456261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দশমিক সংখ্যা রাখতে কোন ডেটা টাইপ?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096000" y="1696709"/>
            <a:ext cx="5245100" cy="1369020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12" name="Shape 10"/>
          <p:cNvSpPr/>
          <p:nvPr/>
        </p:nvSpPr>
        <p:spPr>
          <a:xfrm>
            <a:off x="6096000" y="3053029"/>
            <a:ext cx="5245100" cy="0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61100" y="2172959"/>
            <a:ext cx="320080" cy="391120"/>
          </a:xfrm>
          <a:prstGeom prst="rect">
            <a:avLst/>
          </a:prstGeom>
          <a:solidFill>
            <a:srgbClr val="D4FF3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720880" y="2217409"/>
            <a:ext cx="4588774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%c কোন ডেটা টাইপের জন্য?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50900" y="3065729"/>
            <a:ext cx="5245100" cy="1369086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16" name="Shape 14"/>
          <p:cNvSpPr/>
          <p:nvPr/>
        </p:nvSpPr>
        <p:spPr>
          <a:xfrm>
            <a:off x="6083300" y="3065729"/>
            <a:ext cx="0" cy="1369086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0900" y="4422116"/>
            <a:ext cx="5245100" cy="0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16000" y="3541979"/>
            <a:ext cx="320080" cy="391120"/>
          </a:xfrm>
          <a:prstGeom prst="rect">
            <a:avLst/>
          </a:prstGeom>
          <a:solidFill>
            <a:srgbClr val="D4FF3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475780" y="3586429"/>
            <a:ext cx="456261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 x = 10; এখানে ভেরিয়েবল কোনটি?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6096000" y="3065729"/>
            <a:ext cx="5245100" cy="1369086"/>
          </a:xfrm>
          <a:prstGeom prst="rect">
            <a:avLst/>
          </a:prstGeom>
          <a:solidFill>
            <a:srgbClr val="FBFBF7"/>
          </a:solidFill>
          <a:ln/>
        </p:spPr>
      </p:sp>
      <p:sp>
        <p:nvSpPr>
          <p:cNvPr id="21" name="Shape 19"/>
          <p:cNvSpPr/>
          <p:nvPr/>
        </p:nvSpPr>
        <p:spPr>
          <a:xfrm>
            <a:off x="6096000" y="4422116"/>
            <a:ext cx="5245100" cy="0"/>
          </a:xfrm>
          <a:prstGeom prst="line">
            <a:avLst/>
          </a:prstGeom>
          <a:noFill/>
          <a:ln w="25400">
            <a:solidFill>
              <a:srgbClr val="14141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100" y="3541979"/>
            <a:ext cx="320080" cy="391120"/>
          </a:xfrm>
          <a:prstGeom prst="rect">
            <a:avLst/>
          </a:prstGeom>
          <a:solidFill>
            <a:srgbClr val="D4FF3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4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6720880" y="3586429"/>
            <a:ext cx="4588774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#define কী কাজে ব্যবহার হয়?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850900" y="4434818"/>
            <a:ext cx="10490200" cy="136902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25" name="Text 23"/>
          <p:cNvSpPr/>
          <p:nvPr/>
        </p:nvSpPr>
        <p:spPr>
          <a:xfrm>
            <a:off x="1016000" y="4923768"/>
            <a:ext cx="320080" cy="391120"/>
          </a:xfrm>
          <a:prstGeom prst="rect">
            <a:avLst/>
          </a:prstGeom>
          <a:solidFill>
            <a:srgbClr val="D4FF3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5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1475780" y="4968218"/>
            <a:ext cx="9991227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2F1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সি কি case sensitive ভাষা? </a:t>
            </a:r>
            <a:r>
              <a:rPr lang="en-US" sz="1700" b="1" dirty="0">
                <a:solidFill>
                  <a:srgbClr val="D4F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</a:t>
            </a:r>
            <a:r>
              <a:rPr lang="en-US" sz="1700" b="1" dirty="0">
                <a:solidFill>
                  <a:srgbClr val="F2F1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ও </a:t>
            </a:r>
            <a:r>
              <a:rPr lang="en-US" sz="1700" b="1" dirty="0">
                <a:solidFill>
                  <a:srgbClr val="D4F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</a:t>
            </a:r>
            <a:r>
              <a:rPr lang="en-US" sz="1700" b="1" dirty="0">
                <a:solidFill>
                  <a:srgbClr val="F2F1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কি একই ভেরিয়েবল?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812800" y="5880100"/>
            <a:ext cx="98107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 PROGRAMMING // ডেটা টাইপ · ভেরিয়েবল · কনস্ট্যান্ট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11137900" y="5867400"/>
            <a:ext cx="228600" cy="228600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4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906797"/>
            <a:ext cx="594453" cy="314920"/>
          </a:xfrm>
          <a:prstGeom prst="rect">
            <a:avLst/>
          </a:prstGeom>
          <a:solidFill>
            <a:srgbClr val="141414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C/13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534253" y="812800"/>
            <a:ext cx="2420011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i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বাড়ির কাজ</a:t>
            </a:r>
            <a:endParaRPr lang="en-US" sz="3300" dirty="0"/>
          </a:p>
        </p:txBody>
      </p:sp>
      <p:pic>
        <p:nvPicPr>
          <p:cNvPr id="4" name="Image 0" descr="Hom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54264" y="886420"/>
            <a:ext cx="355600" cy="355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12800" y="1430009"/>
            <a:ext cx="10566400" cy="508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6" name="Shape 3"/>
          <p:cNvSpPr/>
          <p:nvPr/>
        </p:nvSpPr>
        <p:spPr>
          <a:xfrm>
            <a:off x="831850" y="2340570"/>
            <a:ext cx="10528300" cy="1054100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  <a:effectLst>
            <a:outerShdw dist="107763" dir="2700000" algn="bl" rotWithShape="0">
              <a:srgbClr val="141414">
                <a:alpha val="100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850900" y="2359620"/>
            <a:ext cx="762000" cy="1016000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040"/>
              </a:lnSpc>
              <a:buNone/>
            </a:pPr>
            <a:r>
              <a:rPr lang="en-US" sz="28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612900" y="2359620"/>
            <a:ext cx="9728200" cy="1016000"/>
          </a:xfrm>
          <a:prstGeom prst="rect">
            <a:avLst/>
          </a:prstGeom>
          <a:solidFill>
            <a:srgbClr val="FBFBF7"/>
          </a:solidFill>
          <a:ln/>
        </p:spPr>
        <p:txBody>
          <a:bodyPr wrap="square" lIns="203200" tIns="139700" rIns="0" bIns="114300" rtlCol="0" anchor="t">
            <a:normAutofit/>
          </a:bodyPr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তোমার বয়স, উচ্চতা ও নামের প্রথম অক্ষর রাখতে কোন ডেটা টাইপ লাগবে—ঘোষণা করে লেখো।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831850" y="3597870"/>
            <a:ext cx="10528300" cy="685800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  <a:effectLst>
            <a:outerShdw dist="107763" dir="2700000" algn="bl" rotWithShape="0">
              <a:srgbClr val="141414">
                <a:alpha val="10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850900" y="3616920"/>
            <a:ext cx="762000" cy="647700"/>
          </a:xfrm>
          <a:prstGeom prst="rect">
            <a:avLst/>
          </a:prstGeom>
          <a:solidFill>
            <a:srgbClr val="D4FF3A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040"/>
              </a:lnSpc>
              <a:buNone/>
            </a:pPr>
            <a:r>
              <a:rPr lang="en-US" sz="28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2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1612900" y="3616920"/>
            <a:ext cx="9728200" cy="647700"/>
          </a:xfrm>
          <a:prstGeom prst="rect">
            <a:avLst/>
          </a:prstGeom>
          <a:solidFill>
            <a:srgbClr val="FBFBF7"/>
          </a:solidFill>
          <a:ln/>
        </p:spPr>
        <p:txBody>
          <a:bodyPr wrap="square" lIns="203200" tIns="139700" rIns="0" bIns="114300" rtlCol="0" anchor="t">
            <a:normAutofit/>
          </a:bodyPr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ভেরিয়েবল ও কনস্ট্যান্টের ৩টি পার্থক্য লেখো।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831850" y="4486870"/>
            <a:ext cx="10528300" cy="685800"/>
          </a:xfrm>
          <a:prstGeom prst="rect">
            <a:avLst/>
          </a:prstGeom>
          <a:noFill/>
          <a:ln w="38100">
            <a:solidFill>
              <a:srgbClr val="141414"/>
            </a:solidFill>
            <a:prstDash val="solid"/>
          </a:ln>
          <a:effectLst>
            <a:outerShdw dist="107763" dir="2700000" algn="bl" rotWithShape="0">
              <a:srgbClr val="141414">
                <a:alpha val="100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850900" y="4505920"/>
            <a:ext cx="762000" cy="647700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040"/>
              </a:lnSpc>
              <a:buNone/>
            </a:pPr>
            <a:r>
              <a:rPr lang="en-US" sz="28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3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1612900" y="4505920"/>
            <a:ext cx="9728200" cy="647700"/>
          </a:xfrm>
          <a:prstGeom prst="rect">
            <a:avLst/>
          </a:prstGeom>
          <a:solidFill>
            <a:srgbClr val="FBFBF7"/>
          </a:solidFill>
          <a:ln/>
        </p:spPr>
        <p:txBody>
          <a:bodyPr wrap="square" lIns="203200" tIns="139700" rIns="0" bIns="114300" rtlCol="0" anchor="t">
            <a:normAutofit/>
          </a:bodyPr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সেলসিয়াস থেকে ফারেনহাইট (F = 9 × C / 5 + 32) নির্ণয়ের প্রোগ্রাম লেখো।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812800" y="5880100"/>
            <a:ext cx="98107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4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 PROGRAMMING // ডেটা টাইপ · ভেরিয়েবল · কনস্ট্যান্ট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11137900" y="5867400"/>
            <a:ext cx="228600" cy="228600"/>
          </a:xfrm>
          <a:prstGeom prst="rect">
            <a:avLst/>
          </a:prstGeom>
          <a:solidFill>
            <a:srgbClr val="D4FF3A"/>
          </a:solidFill>
          <a:ln w="25400">
            <a:solidFill>
              <a:srgbClr val="141414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4F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07000" y="3556000"/>
            <a:ext cx="7194550" cy="15494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20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END;</a:t>
            </a:r>
            <a:endParaRPr lang="en-US" sz="120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4" name="Text 2"/>
          <p:cNvSpPr/>
          <p:nvPr/>
        </p:nvSpPr>
        <p:spPr>
          <a:xfrm>
            <a:off x="812800" y="1892300"/>
            <a:ext cx="3556000" cy="429220"/>
          </a:xfrm>
          <a:prstGeom prst="rect">
            <a:avLst/>
          </a:prstGeom>
          <a:solidFill>
            <a:srgbClr val="141414"/>
          </a:solidFill>
          <a:ln/>
        </p:spPr>
        <p:txBody>
          <a:bodyPr wrap="square" lIns="139700" tIns="63500" rIns="41402" bIns="3810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D4FF3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return 0;</a:t>
            </a:r>
            <a:endParaRPr lang="en-US" sz="1700" dirty="0"/>
          </a:p>
        </p:txBody>
      </p:sp>
      <p:sp>
        <p:nvSpPr>
          <p:cNvPr id="5" name="Text 3"/>
          <p:cNvSpPr>
            <a:spLocks noGrp="1"/>
          </p:cNvSpPr>
          <p:nvPr>
            <p:ph type="title"/>
          </p:nvPr>
        </p:nvSpPr>
        <p:spPr>
          <a:xfrm>
            <a:off x="812800" y="2473920"/>
            <a:ext cx="10883392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800"/>
              </a:lnSpc>
              <a:buNone/>
            </a:pPr>
            <a:r>
              <a:rPr lang="en-US" sz="12000" b="1" i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ধন্যবাদ</a:t>
            </a:r>
            <a:endParaRPr lang="en-US" sz="12000" dirty="0"/>
          </a:p>
        </p:txBody>
      </p:sp>
      <p:sp>
        <p:nvSpPr>
          <p:cNvPr id="6" name="Shape 4"/>
          <p:cNvSpPr/>
          <p:nvPr/>
        </p:nvSpPr>
        <p:spPr>
          <a:xfrm>
            <a:off x="812800" y="4404320"/>
            <a:ext cx="6350000" cy="0"/>
          </a:xfrm>
          <a:prstGeom prst="line">
            <a:avLst/>
          </a:prstGeom>
          <a:noFill/>
          <a:ln w="50800">
            <a:solidFill>
              <a:srgbClr val="14141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4556720"/>
            <a:ext cx="6540500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আজকের ক্লাসে অংশ নেওয়ার জন্য সবাইকে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সি ডেটা টাইপ, ভেরিয়েবল ও কনস্ট্যান্ট">
  <a:themeElements>
    <a:clrScheme name="সি ডেটা টাইপ, ভেরিয়েবল ও কনস্ট্যান্ট">
      <a:dk1>
        <a:srgbClr val="141414"/>
      </a:dk1>
      <a:lt1>
        <a:srgbClr val="F2F1EC"/>
      </a:lt1>
      <a:dk2>
        <a:srgbClr val="4C4B4A"/>
      </a:dk2>
      <a:lt2>
        <a:srgbClr val="DCDBD6"/>
      </a:lt2>
      <a:accent1>
        <a:srgbClr val="D4FF3A"/>
      </a:accent1>
      <a:accent2>
        <a:srgbClr val="A82A15"/>
      </a:accent2>
      <a:accent3>
        <a:srgbClr val="FF4D2E"/>
      </a:accent3>
      <a:accent4>
        <a:srgbClr val="FF7A5C"/>
      </a:accent4>
      <a:accent5>
        <a:srgbClr val="4A4A45"/>
      </a:accent5>
      <a:accent6>
        <a:srgbClr val="9A9A90"/>
      </a:accent6>
      <a:hlink>
        <a:srgbClr val="0563C1"/>
      </a:hlink>
      <a:folHlink>
        <a:srgbClr val="954F72"/>
      </a:folHlink>
    </a:clrScheme>
    <a:fontScheme name="সি ডেটা টাইপ, ভেরিয়েবল ও কনস্ট্যান্ট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ourier New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1272</Words>
  <Application>Microsoft Office PowerPoint</Application>
  <PresentationFormat>Widescreen</PresentationFormat>
  <Paragraphs>223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Courier New</vt:lpstr>
      <vt:lpstr>Hind Siliguri</vt:lpstr>
      <vt:lpstr>Times New Roman</vt:lpstr>
      <vt:lpstr>সি ডেটা টাইপ, ভেরিয়েবল ও কনস্ট্যান্ট</vt:lpstr>
      <vt:lpstr>স্বাগতম</vt:lpstr>
      <vt:lpstr>শিক্ষক পরিচিতি</vt:lpstr>
      <vt:lpstr>ছবিটি দেখে কী বোঝা যাচ্ছে?</vt:lpstr>
      <vt:lpstr>শিখনফল</vt:lpstr>
      <vt:lpstr>ডেটা টাইপ</vt:lpstr>
      <vt:lpstr>ভেরিয়েবল</vt:lpstr>
      <vt:lpstr>ভেরিয়েবলের নামকরণের নিয়ম</vt:lpstr>
      <vt:lpstr>কনস্ট্যান্ট</vt:lpstr>
      <vt:lpstr>একটি প্রোগ্রামে সব একসাথে</vt:lpstr>
      <vt:lpstr>দলীয় কাজ</vt:lpstr>
      <vt:lpstr>একক কাজ</vt:lpstr>
      <vt:lpstr>মূল্যায়ন</vt:lpstr>
      <vt:lpstr>বাড়ির কাজ</vt:lpstr>
      <vt:lpstr>ধন্যবাদ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সি ডেটা টাইপ, ভেরিয়েবল ও কনস্ট্যান্ট</dc:title>
  <dc:subject/>
  <dc:creator>asus</dc:creator>
  <cp:lastModifiedBy>Taslima Jahan</cp:lastModifiedBy>
  <cp:revision>3</cp:revision>
  <dcterms:created xsi:type="dcterms:W3CDTF">2026-10-26T22:46:20Z</dcterms:created>
  <dcterms:modified xsi:type="dcterms:W3CDTF">2026-10-27T07:21:21Z</dcterms:modified>
</cp:coreProperties>
</file>