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2" r:id="rId1"/>
  </p:sldMasterIdLst>
  <p:notesMasterIdLst>
    <p:notesMasterId r:id="rId18"/>
  </p:notesMasterIdLst>
  <p:handoutMasterIdLst>
    <p:handoutMasterId r:id="rId19"/>
  </p:handoutMasterIdLst>
  <p:sldIdLst>
    <p:sldId id="256" r:id="rId2"/>
    <p:sldId id="270" r:id="rId3"/>
    <p:sldId id="284" r:id="rId4"/>
    <p:sldId id="262" r:id="rId5"/>
    <p:sldId id="263" r:id="rId6"/>
    <p:sldId id="272" r:id="rId7"/>
    <p:sldId id="289" r:id="rId8"/>
    <p:sldId id="290" r:id="rId9"/>
    <p:sldId id="291" r:id="rId10"/>
    <p:sldId id="292" r:id="rId11"/>
    <p:sldId id="295" r:id="rId12"/>
    <p:sldId id="298" r:id="rId13"/>
    <p:sldId id="285" r:id="rId14"/>
    <p:sldId id="275" r:id="rId15"/>
    <p:sldId id="266" r:id="rId16"/>
    <p:sldId id="29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0" autoAdjust="0"/>
    <p:restoredTop sz="86562" autoAdjust="0"/>
  </p:normalViewPr>
  <p:slideViewPr>
    <p:cSldViewPr snapToGrid="0">
      <p:cViewPr varScale="1">
        <p:scale>
          <a:sx n="98" d="100"/>
          <a:sy n="98" d="100"/>
        </p:scale>
        <p:origin x="27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1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2708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37002A-1626-61B6-F8CC-587FFEFD07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AD1F71-8A9E-6738-AB29-F135A5BA542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90F24-0468-4501-9480-DDE81620027A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2D6A52-BBBE-2E0D-3512-6D2D7DC59D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7A8AB4-EEAA-CDA8-2DA4-DD34264509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288A-8987-4ED3-B512-4597AB591B1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504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F76A6-10FC-4F98-976A-325BA8F0CCFE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E074D-357D-4272-9526-F78E58BC1D7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56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948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386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358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036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636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914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204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17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554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584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5893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554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759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040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8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321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261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94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729D4ED-C3CC-4174-8BC7-466EA69FC7A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907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44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96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56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857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22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5643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749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9827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060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359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132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8" y="5867133"/>
            <a:ext cx="551167" cy="365125"/>
          </a:xfrm>
        </p:spPr>
        <p:txBody>
          <a:bodyPr/>
          <a:lstStyle/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867E03F-E966-6FD9-44C3-CF11F628B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10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9BCA1-22C7-4571-99E0-3E83552A2B59}" type="datetimeFigureOut">
              <a:rPr lang="en-GB" smtClean="0"/>
              <a:pPr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6392C8-CA9D-4107-9752-BF03B4C60F6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30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  <p:sldLayoutId id="2147483904" r:id="rId12"/>
    <p:sldLayoutId id="2147483905" r:id="rId13"/>
    <p:sldLayoutId id="2147483906" r:id="rId14"/>
    <p:sldLayoutId id="2147483907" r:id="rId15"/>
    <p:sldLayoutId id="2147483908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obujstate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4660FC-02CA-4EC2-924B-404F940B3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E23824-5B00-4C23-A099-4839C20093DA}"/>
              </a:ext>
            </a:extLst>
          </p:cNvPr>
          <p:cNvSpPr txBox="1"/>
          <p:nvPr/>
        </p:nvSpPr>
        <p:spPr>
          <a:xfrm>
            <a:off x="3114387" y="64557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227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07"/>
    </mc:Choice>
    <mc:Fallback xmlns="">
      <p:transition spd="slow" advTm="67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621357" y="2265762"/>
            <a:ext cx="5366314" cy="36715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u="sng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u="sng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u="sng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তথ্য ও যোগাযোগ প্রযুক্তি </a:t>
            </a: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৩য় (ই-বুক)  </a:t>
            </a: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৮ম 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৪5 </a:t>
            </a: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2193" y="538655"/>
            <a:ext cx="3886200" cy="1530548"/>
          </a:xfrm>
          <a:prstGeom prst="flowChartPunchedTap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55718" y="2237270"/>
            <a:ext cx="5192949" cy="3728545"/>
            <a:chOff x="381000" y="2590800"/>
            <a:chExt cx="4114800" cy="350865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1" name="TextBox 10"/>
            <p:cNvSpPr txBox="1"/>
            <p:nvPr/>
          </p:nvSpPr>
          <p:spPr>
            <a:xfrm>
              <a:off x="381000" y="2590800"/>
              <a:ext cx="4114800" cy="3508653"/>
            </a:xfrm>
            <a:prstGeom prst="rect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 w="381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u="sng" dirty="0" err="1"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5400" b="1" u="sng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5400" b="1" u="sng" dirty="0" err="1">
                  <a:latin typeface="NikoshBAN" pitchFamily="2" charset="0"/>
                  <a:cs typeface="NikoshBAN" pitchFamily="2" charset="0"/>
                </a:rPr>
                <a:t>পরিচিতি</a:t>
              </a:r>
              <a:endParaRPr lang="en-US" sz="5400" b="1" u="sng" dirty="0">
                <a:latin typeface="NikoshBAN" pitchFamily="2" charset="0"/>
                <a:cs typeface="NikoshBAN" pitchFamily="2" charset="0"/>
              </a:endParaRPr>
            </a:p>
            <a:p>
              <a:endParaRPr lang="en-US" sz="24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মোঃ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সোহেল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রানা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সিনিয়র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আইসিটি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)</a:t>
              </a: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রাজশাহী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স্যাটেলাইট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টাউন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হাই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স্কুল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মোবাইলঃ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০১৭১৯ ৪০২৬৭০</a:t>
              </a:r>
            </a:p>
            <a:p>
              <a:r>
                <a:rPr lang="en-US" sz="2400" b="1" dirty="0" err="1">
                  <a:latin typeface="NikoshBAN" pitchFamily="2" charset="0"/>
                  <a:cs typeface="NikoshBAN" pitchFamily="2" charset="0"/>
                </a:rPr>
                <a:t>ইমেইলঃ</a:t>
              </a:r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000" b="1" dirty="0">
                  <a:latin typeface="NikoshBAN" pitchFamily="2" charset="0"/>
                  <a:cs typeface="NikoshBAN" pitchFamily="2" charset="0"/>
                  <a:hlinkClick r:id="rId4"/>
                </a:rPr>
                <a:t>sobujstate@gmail.com</a:t>
              </a:r>
              <a:endParaRPr lang="en-US" sz="2000" b="1" dirty="0">
                <a:latin typeface="NikoshBAN" pitchFamily="2" charset="0"/>
                <a:cs typeface="NikoshBAN" pitchFamily="2" charset="0"/>
              </a:endParaRPr>
            </a:p>
            <a:p>
              <a:r>
                <a:rPr lang="en-US" sz="2400" b="1" dirty="0"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4" name="Picture 1" descr="C:\Users\16\Desktop\IMG-20251215-WA000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492303" y="3296855"/>
              <a:ext cx="971550" cy="1048271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</p:pic>
      </p:grpSp>
      <p:pic>
        <p:nvPicPr>
          <p:cNvPr id="17" name="Image 1" descr="preencoded.png">
            <a:extLst>
              <a:ext uri="{FF2B5EF4-FFF2-40B4-BE49-F238E27FC236}">
                <a16:creationId xmlns:a16="http://schemas.microsoft.com/office/drawing/2014/main" id="{0AC9CE3C-E306-4461-9706-60FA44021F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9423D2-F20F-4ACA-9219-CAECE59B4DA6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428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69"/>
    </mc:Choice>
    <mc:Fallback xmlns="">
      <p:transition spd="slow" advTm="96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1">
            <a:extLst>
              <a:ext uri="{FF2B5EF4-FFF2-40B4-BE49-F238E27FC236}">
                <a16:creationId xmlns:a16="http://schemas.microsoft.com/office/drawing/2014/main" id="{D01B5478-0100-4F75-A5B8-7A5CCDEE0AD9}"/>
              </a:ext>
            </a:extLst>
          </p:cNvPr>
          <p:cNvSpPr/>
          <p:nvPr/>
        </p:nvSpPr>
        <p:spPr>
          <a:xfrm>
            <a:off x="3014770" y="470262"/>
            <a:ext cx="5260652" cy="627017"/>
          </a:xfrm>
          <a:prstGeom prst="homePlat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লক্ষ্য করি </a:t>
            </a:r>
            <a:endParaRPr lang="en-US" sz="4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C271A5F8-FD14-4896-B5DF-6C5424296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776CCD-29B1-4B38-87D1-7343EEEB4FD7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066AE1-DBD4-4019-BFE3-285A6D1402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178" y="1342606"/>
            <a:ext cx="6692516" cy="4582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A480BBF-00F3-438B-80BD-898985C6A1BC}"/>
              </a:ext>
            </a:extLst>
          </p:cNvPr>
          <p:cNvSpPr/>
          <p:nvPr/>
        </p:nvSpPr>
        <p:spPr>
          <a:xfrm>
            <a:off x="1419180" y="992222"/>
            <a:ext cx="10208568" cy="34630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16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</a:t>
            </a:r>
            <a:endParaRPr lang="bn-IN" sz="413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Image 1" descr="preencoded.png">
            <a:extLst>
              <a:ext uri="{FF2B5EF4-FFF2-40B4-BE49-F238E27FC236}">
                <a16:creationId xmlns:a16="http://schemas.microsoft.com/office/drawing/2014/main" id="{00D1EE4D-0EF8-420C-BAED-E243035C9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DF40CD-3403-41BE-B4E4-4F687888B1B6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402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3"/>
    </mc:Choice>
    <mc:Fallback xmlns="">
      <p:transition spd="slow" advTm="47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AA899-C227-9243-B98C-C7A5269BA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1260" y="737064"/>
            <a:ext cx="8169311" cy="828120"/>
          </a:xfrm>
          <a:solidFill>
            <a:srgbClr val="7030A0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en-US" sz="6000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bn-IN" sz="6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পাঠ শেষে শিক্ষার্থীরা---  </a:t>
            </a:r>
            <a:endParaRPr lang="en-US" sz="6000" dirty="0">
              <a:solidFill>
                <a:srgbClr val="FFC000"/>
              </a:solidFill>
            </a:endParaRP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452AF01A-82C3-4574-AE03-CF89DBD08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7F1418-D646-4167-AEDF-66EEDB90B0CF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8B9A9BA-4CB6-4599-856E-309F78DB3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5422" y="1843950"/>
            <a:ext cx="9418936" cy="31700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571500" lvl="0" indent="-5715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 কী তা বলতে পারবে।</a:t>
            </a:r>
            <a:endParaRPr lang="en-US" alt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বুকের বৈশিষ্ট্য ব্যাখ্যা করতে পারবে।</a:t>
            </a:r>
            <a:endParaRPr lang="en-US" alt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বুকের সুবিধা ও অসুবিধা বলতে পারবে।</a:t>
            </a:r>
            <a:endParaRPr lang="en-US" alt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 পড়ার বিভিন্ন মাধ্যম সম্পর্কে জানতে পারবে।</a:t>
            </a:r>
            <a:endParaRPr lang="en-US" alt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 ই</a:t>
            </a:r>
            <a:r>
              <a:rPr lang="en-US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altLang="en-US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বুকের ব্যবহার ব্যাখ্যা করতে পারবে।</a:t>
            </a:r>
            <a:endParaRPr lang="en-US" alt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801CDCE-8DDC-4D4E-BBA5-4D4A2F0C51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4E1429E-CE75-407D-87F6-0FA9995B2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80C5DB5-6E21-4362-B4CD-BA18EA148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8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059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08"/>
    </mc:Choice>
    <mc:Fallback xmlns="">
      <p:transition spd="slow" advTm="98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20F61CA0-099E-45E6-B426-1C2095053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E092D2-0D23-44B7-91A3-C62D55997BFA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289AA2-4019-4938-BE5D-94932B977295}"/>
              </a:ext>
            </a:extLst>
          </p:cNvPr>
          <p:cNvSpPr/>
          <p:nvPr/>
        </p:nvSpPr>
        <p:spPr>
          <a:xfrm>
            <a:off x="1331631" y="1585484"/>
            <a:ext cx="10208568" cy="36870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 কী?</a:t>
            </a:r>
          </a:p>
          <a:p>
            <a:r>
              <a:rPr lang="bn-IN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 (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E-Book)</a:t>
            </a:r>
            <a:r>
              <a:rPr lang="en-US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 ইলেকট্রনিক বা ডিজিটাল আকারে সংরক্ষিত বই, যা কম্পিউটার, স্মার্টফোন, ট্যাবলেট, ই-রিডার ইত্যাদি ডিভাইসের মাধ্যমে পড়া যায়।</a:t>
            </a:r>
          </a:p>
          <a:p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E-Book = Electronic Book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প্রচলিত মুদ্রিত বইয়ের ডিজিটাল সংস্করণকে সাধারণভাবে ই-বুক বলা হয়।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78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0"/>
    </mc:Choice>
    <mc:Fallback xmlns="">
      <p:transition spd="slow" advTm="9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20F61CA0-099E-45E6-B426-1C2095053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B91B19-0820-463C-8789-B0AAD9376B42}"/>
              </a:ext>
            </a:extLst>
          </p:cNvPr>
          <p:cNvSpPr/>
          <p:nvPr/>
        </p:nvSpPr>
        <p:spPr>
          <a:xfrm>
            <a:off x="2024890" y="924126"/>
            <a:ext cx="8597715" cy="44941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ই-বুকের বৈশিষ্ট্য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 মাধ্যমে সংরক্ষণ করা যায়।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ও মোবাইল ডিভাইসে পড়া যায়।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সহজে বহন করা যায়।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 অনুযায়ী লেখা বড় বা ছোট করা যায়।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দ্রুত নির্দিষ্ট তথ্য খুঁজে পাওয়া যায়।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ছবি, অডিও, ভিডিও ও হাইপারলিংক যুক্ত করা সম্ভব।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ডিভাইসে অসংখ্য বই রাখা যায়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0395B3-D060-450B-845E-8BACAFC669CB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00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0"/>
    </mc:Choice>
    <mc:Fallback xmlns="">
      <p:transition spd="slow" advTm="9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20F61CA0-099E-45E6-B426-1C2095053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B91B19-0820-463C-8789-B0AAD9376B42}"/>
              </a:ext>
            </a:extLst>
          </p:cNvPr>
          <p:cNvSpPr/>
          <p:nvPr/>
        </p:nvSpPr>
        <p:spPr>
          <a:xfrm>
            <a:off x="2049040" y="800833"/>
            <a:ext cx="7591071" cy="49903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ই-বুকের ধরন</a:t>
            </a: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ই-বুক বিভিন্ন ফরম্যাটে পাওয়া যায়। যেমন—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PDF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EPUB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MOBI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HTML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TXT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PDF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EPUB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ফরম্যাটের ই-বুক ব্যাপকভাবে ব্যবহৃত হয়।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997BE8-3A63-4453-ABB5-DCC78F7D5659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667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0"/>
    </mc:Choice>
    <mc:Fallback xmlns="">
      <p:transition spd="slow" advTm="9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20F61CA0-099E-45E6-B426-1C2095053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B91B19-0820-463C-8789-B0AAD9376B42}"/>
              </a:ext>
            </a:extLst>
          </p:cNvPr>
          <p:cNvSpPr/>
          <p:nvPr/>
        </p:nvSpPr>
        <p:spPr>
          <a:xfrm>
            <a:off x="2694055" y="946748"/>
            <a:ext cx="6803889" cy="446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ই-বুক পড়ার মাধ্যম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ই-বুক পড়া যায়—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স্মার্টফোনে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ট্যাবলেটে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ল্যাপটপে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ডেস্কটপ কম্পিউটারে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ই-রিডারে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ধরনের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E-Book Reader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সফটওয়্যার ব্যবহার করেও ই-বুক পড়া যায়।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85E0B5-D30D-4963-B98E-98B1B0993EB8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292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0"/>
    </mc:Choice>
    <mc:Fallback xmlns="">
      <p:transition spd="slow" advTm="9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20F61CA0-099E-45E6-B426-1C2095053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B91B19-0820-463C-8789-B0AAD9376B42}"/>
              </a:ext>
            </a:extLst>
          </p:cNvPr>
          <p:cNvSpPr/>
          <p:nvPr/>
        </p:nvSpPr>
        <p:spPr>
          <a:xfrm>
            <a:off x="2627669" y="807396"/>
            <a:ext cx="6449944" cy="44093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altLang="en-US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altLang="en-US" sz="4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বুকের সুবিধা</a:t>
            </a:r>
            <a:endParaRPr lang="en-US" altLang="en-US" sz="44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71450" lvl="0" indent="-17145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কাগজের ব্যবহার কমায়।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সহজে বহন ও সংরক্ষণ করা যায়।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দ্রুত ডাউনলোড ও শেয়ার করা যায়।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 জায়গায় অনেক বই রাখা যায়।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 বা বিষয় দ্রুত অনুসন্ধান করা যায়।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যেকোনো সময় পড়াশোনা করতে পারে।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 উপাদান যুক্ত করা যায়।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as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1F2960-1AEA-4E1A-A76D-E05161C6109B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E756BDA-D4EF-4D6C-A173-6971FBA2B1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866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0"/>
    </mc:Choice>
    <mc:Fallback xmlns="">
      <p:transition spd="slow" advTm="9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20F61CA0-099E-45E6-B426-1C2095053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137423"/>
            <a:ext cx="1128504" cy="112850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B91B19-0820-463C-8789-B0AAD9376B42}"/>
              </a:ext>
            </a:extLst>
          </p:cNvPr>
          <p:cNvSpPr/>
          <p:nvPr/>
        </p:nvSpPr>
        <p:spPr>
          <a:xfrm>
            <a:off x="2600915" y="1151124"/>
            <a:ext cx="7635730" cy="3861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alt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alt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বুকের অসুবিধা</a:t>
            </a:r>
            <a:endParaRPr lang="en-US" altLang="en-US" sz="32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দীর্ঘ সময় স্ক্রিনে তাকালে চোখে চাপ পড়তে পারে।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 ডিভাইস প্রয়োজন হয়।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বিদ্যুৎ বা চার্জের প্রয়োজন হতে পারে।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স্ক্রিন ব্যবহারে মনোযোগের সমস্যা হতে পারে।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 ই</a:t>
            </a:r>
            <a:r>
              <a:rPr lang="en-US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বুক বিনামূল্যে পাওয়া যায় না।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bn-IN" alt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অননুমোদিত কপি বা পাইরেসির ঝুঁকি রয়েছে।</a:t>
            </a:r>
            <a:endParaRPr lang="en-US" alt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1F2960-1AEA-4E1A-A76D-E05161C6109B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65A57BC-BFE6-47DC-8ABC-ABCE3FF70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573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60"/>
    </mc:Choice>
    <mc:Fallback xmlns="">
      <p:transition spd="slow" advTm="9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E3B15-744E-873D-5665-456CADE5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20F61CA0-099E-45E6-B426-1C2095053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137422"/>
            <a:ext cx="1128504" cy="14004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B91B19-0820-463C-8789-B0AAD9376B42}"/>
              </a:ext>
            </a:extLst>
          </p:cNvPr>
          <p:cNvSpPr/>
          <p:nvPr/>
        </p:nvSpPr>
        <p:spPr>
          <a:xfrm>
            <a:off x="2600915" y="1151124"/>
            <a:ext cx="7635730" cy="47924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 ই-বুকের ব্যবহার</a:t>
            </a:r>
          </a:p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 ই-বুকের ব্যবহার দিন দিন বৃদ্ধি পাচ্ছে।</a:t>
            </a:r>
          </a:p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ডিজিটাল পাঠ্যবই পড়া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অনলাইন শিক্ষা গ্রহণ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বিষয়ের সহায়ক বই পড়া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দ্রুত তথ্য অনুসন্ধান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দূরশিক্ষণে পাঠ্যসামগ্রী ব্যবহার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স্বশিক্ষায় সহায়তা</a:t>
            </a:r>
          </a:p>
          <a:p>
            <a:r>
              <a:rPr lang="bn-IN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উদাহরণ: একজন শিক্ষার্থী স্মার্টফোনে ডিজিটাল বই খুলে বাসায় বসেই পড়াশোনা করতে পারে।</a:t>
            </a:r>
          </a:p>
          <a:p>
            <a:pPr algn="ctr"/>
            <a:endParaRPr lang="as-IN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65A57BC-BFE6-47DC-8ABC-ABCE3FF70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24678"/>
            <a:ext cx="18473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360C5C-F8FE-48AE-A4E3-F577CCF3D030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6886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60"/>
    </mc:Choice>
    <mc:Fallback>
      <p:transition spd="slow" advTm="94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62249" y="444063"/>
            <a:ext cx="4114800" cy="92333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54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6194" y="1704374"/>
            <a:ext cx="33528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4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44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D4EFE4-96F7-420F-BAEA-0937D6A29013}"/>
              </a:ext>
            </a:extLst>
          </p:cNvPr>
          <p:cNvSpPr txBox="1"/>
          <p:nvPr/>
        </p:nvSpPr>
        <p:spPr>
          <a:xfrm>
            <a:off x="2929558" y="2599082"/>
            <a:ext cx="6332884" cy="35702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as-IN" sz="9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3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IN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ই-বুক কী?</a:t>
            </a:r>
          </a:p>
          <a:p>
            <a:r>
              <a:rPr lang="bn-IN" sz="4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২. ই-বুকের দুটি সুবিধা লেখ।</a:t>
            </a:r>
          </a:p>
          <a:p>
            <a:endParaRPr lang="en-US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27E91490-163B-4774-AADE-885A71EB7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17BC422-B6C5-4AFD-A01B-A7A9F63E2056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1D2371D-5C7E-3C42-D997-82B4BC9FAF20}"/>
              </a:ext>
            </a:extLst>
          </p:cNvPr>
          <p:cNvSpPr txBox="1">
            <a:spLocks/>
          </p:cNvSpPr>
          <p:nvPr/>
        </p:nvSpPr>
        <p:spPr>
          <a:xfrm>
            <a:off x="2024089" y="1311978"/>
            <a:ext cx="9039407" cy="9498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>
                <a:lumMod val="75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5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(১০ </a:t>
            </a:r>
            <a:r>
              <a:rPr lang="en-US" sz="54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5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GB" sz="54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F5C666-EC6E-4141-B055-7317B5349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6959"/>
            <a:ext cx="80150" cy="353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617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9DAF2AF6-BAF9-4CB2-91CA-A30314DD9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3496" y="22620"/>
            <a:ext cx="1128504" cy="1128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FEB35C-5A1E-4789-8A25-90546A287877}"/>
              </a:ext>
            </a:extLst>
          </p:cNvPr>
          <p:cNvSpPr txBox="1"/>
          <p:nvPr/>
        </p:nvSpPr>
        <p:spPr>
          <a:xfrm>
            <a:off x="1897714" y="3257154"/>
            <a:ext cx="9467386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ই-বুকের দুটি ফরম্যাটের নাম লেখ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শিক্ষাক্ষেত্রে ই-বুকের দুটি ব্যবহার লেখ।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6768D2-D5CF-4B27-BBA1-B72A29C5A537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096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30"/>
    </mc:Choice>
    <mc:Fallback xmlns="">
      <p:transition spd="slow" advTm="9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2D47762-8E9E-C56A-4D5E-15FBECC4B949}"/>
              </a:ext>
            </a:extLst>
          </p:cNvPr>
          <p:cNvSpPr txBox="1"/>
          <p:nvPr/>
        </p:nvSpPr>
        <p:spPr>
          <a:xfrm>
            <a:off x="1817527" y="3075057"/>
            <a:ext cx="952698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4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“শিক্ষাক্ষেত্রে ই-বুকের গুরুত্ব” বিষয়ে ১০০–১৫০ শব্দের একটি অনুচ্ছেদ লিখে আনবে।</a:t>
            </a:r>
            <a:endParaRPr lang="en-GB" sz="4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9827" y="1200809"/>
            <a:ext cx="46482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2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F538C8C9-022B-4D8F-B285-6F1BDF8E2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4507" y="-33454"/>
            <a:ext cx="847493" cy="8474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3BC198-2555-460A-AC71-7CD4B1BE0310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73BCC1-BEB4-4E09-A744-690E5AA029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5587" y="1135389"/>
            <a:ext cx="2092161" cy="139128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181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3"/>
    </mc:Choice>
    <mc:Fallback xmlns="">
      <p:transition spd="slow" advTm="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F538C8C9-022B-4D8F-B285-6F1BDF8E2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4507" y="-33454"/>
            <a:ext cx="847493" cy="8474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F14BD1-FF4B-4CC0-B6D8-09790B1CF5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177" y="737812"/>
            <a:ext cx="9707330" cy="53823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20227C-F6E7-4756-991D-616BC3CD6569}"/>
              </a:ext>
            </a:extLst>
          </p:cNvPr>
          <p:cNvSpPr txBox="1"/>
          <p:nvPr/>
        </p:nvSpPr>
        <p:spPr>
          <a:xfrm>
            <a:off x="3114387" y="6433491"/>
            <a:ext cx="5963226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Md. </a:t>
            </a:r>
            <a:r>
              <a:rPr lang="en-US" sz="1400" b="1" dirty="0" err="1">
                <a:solidFill>
                  <a:srgbClr val="002060"/>
                </a:solidFill>
              </a:rPr>
              <a:t>Sohel</a:t>
            </a:r>
            <a:r>
              <a:rPr lang="en-US" sz="1400" b="1" dirty="0">
                <a:solidFill>
                  <a:srgbClr val="002060"/>
                </a:solidFill>
              </a:rPr>
              <a:t> Rana ,Senior Teacher(ICT), Email: sobujstate@gmail.com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36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3"/>
    </mc:Choice>
    <mc:Fallback xmlns="">
      <p:transition spd="slow" advTm="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1|2.9|1.1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6|2.3|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2|2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|2.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3.2"/>
</p:tagLst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1749</TotalTime>
  <Words>733</Words>
  <Application>Microsoft Office PowerPoint</Application>
  <PresentationFormat>Widescreen</PresentationFormat>
  <Paragraphs>114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NikoshBAN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এই পাঠ শেষে শিক্ষার্থীরা---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Md. Latfur Rahman Rubel</dc:creator>
  <cp:lastModifiedBy>User</cp:lastModifiedBy>
  <cp:revision>361</cp:revision>
  <dcterms:created xsi:type="dcterms:W3CDTF">2025-11-16T12:57:25Z</dcterms:created>
  <dcterms:modified xsi:type="dcterms:W3CDTF">2026-08-18T04:08:11Z</dcterms:modified>
</cp:coreProperties>
</file>