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AES" cryptAlgorithmClass="hash" cryptAlgorithmType="typeAny" cryptAlgorithmSid="14" spinCount="100000" saltData="8IrCn6r78l/rzuUyfNpQ/g==" hashData="84eN0BHa7uFy7wRSxXopQAAXx1aLa68Mtzgs4YzLOlueRBDnU9n/z8Pvt+LFJsYrXWrFTJ/m/Ohh2gUGploctw=="/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72" y="3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kid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kid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kid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kid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kid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kid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kid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kid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kid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kid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kid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kid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kid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kid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kid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kid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kid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kid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kid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kid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kid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kid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kid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kid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kid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kid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kid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kid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kid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kid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kid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kid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kid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kid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913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420000" y="520000"/>
            <a:ext cx="4700100" cy="3900000"/>
          </a:xfrm>
          <a:prstGeom prst="roundRect">
            <a:avLst>
              <a:gd name="adj" fmla="val 16667"/>
            </a:avLst>
          </a:prstGeom>
          <a:solidFill>
            <a:srgbClr val="082633">
              <a:alpha val="78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700000" y="850000"/>
            <a:ext cx="42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</a:rPr>
              <a:t>THE WIND</a:t>
            </a:r>
            <a:endParaRPr sz="44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FFFFFF"/>
                </a:solidFill>
              </a:rPr>
              <a:t>AND THE SUN</a:t>
            </a:r>
            <a:endParaRPr sz="4400" b="1">
              <a:solidFill>
                <a:srgbClr val="FFFFFF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00000" y="2225842"/>
            <a:ext cx="3903898" cy="2194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FFDB3D"/>
                </a:solidFill>
              </a:rPr>
              <a:t>Unit 19 </a:t>
            </a:r>
            <a:endParaRPr lang="en-GB" sz="2800" b="1" dirty="0" smtClean="0">
              <a:solidFill>
                <a:srgbClr val="FFDB3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solidFill>
                  <a:srgbClr val="FFDB3D"/>
                </a:solidFill>
              </a:rPr>
              <a:t>Session </a:t>
            </a:r>
            <a:r>
              <a:rPr lang="en-GB" sz="2800" b="1" dirty="0">
                <a:solidFill>
                  <a:srgbClr val="FFDB3D"/>
                </a:solidFill>
              </a:rPr>
              <a:t>92</a:t>
            </a:r>
            <a:endParaRPr sz="2800" b="1" dirty="0">
              <a:solidFill>
                <a:srgbClr val="FFDB3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FFDB3D"/>
                </a:solidFill>
              </a:rPr>
              <a:t>Class </a:t>
            </a:r>
            <a:r>
              <a:rPr lang="en-GB" sz="2800" b="1" dirty="0" smtClean="0">
                <a:solidFill>
                  <a:srgbClr val="FFDB3D"/>
                </a:solidFill>
              </a:rPr>
              <a:t>Five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solidFill>
                  <a:srgbClr val="FFDB3D"/>
                </a:solidFill>
              </a:rPr>
              <a:t>English </a:t>
            </a:r>
            <a:r>
              <a:rPr lang="en-GB" sz="2800" b="1" dirty="0">
                <a:solidFill>
                  <a:srgbClr val="FFDB3D"/>
                </a:solidFill>
              </a:rPr>
              <a:t>for Today</a:t>
            </a:r>
            <a:endParaRPr sz="2800" b="1" dirty="0">
              <a:solidFill>
                <a:srgbClr val="FFDB3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AF0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5699900" y="1129900"/>
            <a:ext cx="3200100" cy="3200100"/>
          </a:xfrm>
          <a:prstGeom prst="ellipse">
            <a:avLst/>
          </a:prstGeom>
          <a:solidFill>
            <a:srgbClr val="FFDB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9900" y="-23911"/>
            <a:ext cx="3444100" cy="516741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99999" y="430000"/>
            <a:ext cx="6219777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dirty="0">
                <a:solidFill>
                  <a:srgbClr val="056E47"/>
                </a:solidFill>
              </a:rPr>
              <a:t>Meet Your Teacher 👋</a:t>
            </a:r>
            <a:endParaRPr sz="4400" b="1" dirty="0">
              <a:solidFill>
                <a:srgbClr val="056E47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500000" y="1350000"/>
            <a:ext cx="7920986" cy="3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A332E"/>
                </a:solidFill>
              </a:rPr>
              <a:t>Mubarak Miah</a:t>
            </a:r>
            <a:endParaRPr sz="3200" b="1" dirty="0">
              <a:solidFill>
                <a:srgbClr val="1A33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1A332E"/>
                </a:solidFill>
              </a:rPr>
              <a:t>Assistant Teacher</a:t>
            </a:r>
            <a:endParaRPr sz="3200" dirty="0">
              <a:solidFill>
                <a:srgbClr val="1A33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 err="1" smtClean="0">
                <a:solidFill>
                  <a:srgbClr val="1A332E"/>
                </a:solidFill>
              </a:rPr>
              <a:t>Julekhanagar</a:t>
            </a:r>
            <a:r>
              <a:rPr lang="en-GB" sz="3200" dirty="0" smtClean="0">
                <a:solidFill>
                  <a:srgbClr val="1A332E"/>
                </a:solidFill>
              </a:rPr>
              <a:t> </a:t>
            </a:r>
            <a:r>
              <a:rPr lang="en-GB" sz="3200" dirty="0">
                <a:solidFill>
                  <a:srgbClr val="1A332E"/>
                </a:solidFill>
              </a:rPr>
              <a:t>Tea Garden</a:t>
            </a:r>
            <a:endParaRPr sz="3200" dirty="0">
              <a:solidFill>
                <a:srgbClr val="1A33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1A332E"/>
                </a:solidFill>
              </a:rPr>
              <a:t>Govt. Primary School, </a:t>
            </a:r>
            <a:endParaRPr lang="en-GB" sz="3200" dirty="0" smtClean="0">
              <a:solidFill>
                <a:srgbClr val="1A33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 err="1" smtClean="0">
                <a:solidFill>
                  <a:srgbClr val="1A332E"/>
                </a:solidFill>
              </a:rPr>
              <a:t>Sreemangal</a:t>
            </a:r>
            <a:endParaRPr sz="3200" dirty="0">
              <a:solidFill>
                <a:srgbClr val="1A332E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0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063" y="1900000"/>
            <a:ext cx="3997873" cy="224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063" y="1900000"/>
            <a:ext cx="3997873" cy="22499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500000" y="300000"/>
            <a:ext cx="81999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 b="1">
                <a:solidFill>
                  <a:srgbClr val="E05C1A"/>
                </a:solidFill>
              </a:rPr>
              <a:t>Warm-Up: Feel the Weather!</a:t>
            </a:r>
            <a:endParaRPr sz="4200" b="1">
              <a:solidFill>
                <a:srgbClr val="E05C1A"/>
              </a:solidFill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420000" y="1050000"/>
            <a:ext cx="3999900" cy="699900"/>
          </a:xfrm>
          <a:prstGeom prst="roundRect">
            <a:avLst>
              <a:gd name="adj" fmla="val 16667"/>
            </a:avLst>
          </a:prstGeom>
          <a:solidFill>
            <a:srgbClr val="C2E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520000" y="1091944"/>
            <a:ext cx="3800100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D408C"/>
                </a:solidFill>
              </a:rPr>
              <a:t>STRONG WIND</a:t>
            </a:r>
            <a:endParaRPr sz="3600" b="1" dirty="0">
              <a:solidFill>
                <a:srgbClr val="0D408C"/>
              </a:solidFill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4720000" y="1050000"/>
            <a:ext cx="3999900" cy="699900"/>
          </a:xfrm>
          <a:prstGeom prst="roundRect">
            <a:avLst>
              <a:gd name="adj" fmla="val 16667"/>
            </a:avLst>
          </a:prstGeom>
          <a:solidFill>
            <a:srgbClr val="FFE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4820000" y="1091944"/>
            <a:ext cx="3800100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B85905"/>
                </a:solidFill>
              </a:rPr>
              <a:t>HOT SUNSHINE</a:t>
            </a:r>
            <a:endParaRPr sz="3600" b="1" dirty="0">
              <a:solidFill>
                <a:srgbClr val="B85905"/>
              </a:solidFill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420000" y="4350000"/>
            <a:ext cx="8607886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263D40"/>
                </a:solidFill>
              </a:rPr>
              <a:t>Which one have you felt? Tell your partner!</a:t>
            </a:r>
            <a:endParaRPr sz="3200" b="1" dirty="0">
              <a:solidFill>
                <a:srgbClr val="263D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/>
      <p:bldP spid="75" grpId="0" animBg="1"/>
      <p:bldP spid="76" grpId="0"/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5FF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993" y="1500000"/>
            <a:ext cx="4497609" cy="2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449999" y="400000"/>
            <a:ext cx="5384743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dirty="0">
                <a:solidFill>
                  <a:srgbClr val="0D59A6"/>
                </a:solidFill>
              </a:rPr>
              <a:t>Prediction Time!</a:t>
            </a:r>
            <a:endParaRPr sz="4400" b="1" dirty="0">
              <a:solidFill>
                <a:srgbClr val="0D59A6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449999" y="1200000"/>
            <a:ext cx="4673543" cy="9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1F2E38"/>
                </a:solidFill>
              </a:rPr>
              <a:t>Who is stronger?</a:t>
            </a:r>
            <a:endParaRPr sz="4000" b="1" dirty="0">
              <a:solidFill>
                <a:srgbClr val="1F2E38"/>
              </a:solidFill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500000" y="2450000"/>
            <a:ext cx="1500000" cy="900000"/>
          </a:xfrm>
          <a:prstGeom prst="roundRect">
            <a:avLst>
              <a:gd name="adj" fmla="val 16667"/>
            </a:avLst>
          </a:prstGeom>
          <a:solidFill>
            <a:srgbClr val="A6D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D408C"/>
                </a:solidFill>
              </a:rPr>
              <a:t>WIND</a:t>
            </a:r>
            <a:endParaRPr sz="3600" b="1" dirty="0">
              <a:solidFill>
                <a:srgbClr val="0D408C"/>
              </a:solidFill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2250000" y="2450000"/>
            <a:ext cx="1500000" cy="900000"/>
          </a:xfrm>
          <a:prstGeom prst="roundRect">
            <a:avLst>
              <a:gd name="adj" fmla="val 16667"/>
            </a:avLst>
          </a:prstGeom>
          <a:solidFill>
            <a:srgbClr val="FFE0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AD5705"/>
                </a:solidFill>
              </a:rPr>
              <a:t>SUN</a:t>
            </a:r>
            <a:endParaRPr sz="3600" b="1" dirty="0">
              <a:solidFill>
                <a:srgbClr val="AD5705"/>
              </a:solidFill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49999" y="4031250"/>
            <a:ext cx="5566972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40424D"/>
                </a:solidFill>
              </a:rPr>
              <a:t>Vote with your hands!</a:t>
            </a:r>
            <a:endParaRPr sz="3600" b="1" dirty="0">
              <a:solidFill>
                <a:srgbClr val="40424D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/>
        </p:nvSpPr>
        <p:spPr>
          <a:xfrm>
            <a:off x="600000" y="450000"/>
            <a:ext cx="75999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5C2E94"/>
                </a:solidFill>
              </a:rPr>
              <a:t>Today's Learning Goal</a:t>
            </a:r>
            <a:endParaRPr sz="4400" b="1">
              <a:solidFill>
                <a:srgbClr val="5C2E94"/>
              </a:solidFill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750000" y="1450000"/>
            <a:ext cx="6699900" cy="2400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000" cap="flat" cmpd="sng">
            <a:solidFill>
              <a:srgbClr val="B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rgbClr val="293047"/>
                </a:solidFill>
              </a:rPr>
              <a:t>I can read the story aloud</a:t>
            </a:r>
            <a:endParaRPr sz="4000" b="1">
              <a:solidFill>
                <a:srgbClr val="2930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rgbClr val="293047"/>
                </a:solidFill>
              </a:rPr>
              <a:t>with proper</a:t>
            </a:r>
            <a:endParaRPr sz="4000" b="1">
              <a:solidFill>
                <a:srgbClr val="2930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rgbClr val="293047"/>
                </a:solidFill>
              </a:rPr>
              <a:t>STRESS &amp; INTONATION.</a:t>
            </a:r>
            <a:endParaRPr sz="4000" b="1">
              <a:solidFill>
                <a:srgbClr val="293047"/>
              </a:solidFill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699999" y="4100000"/>
            <a:ext cx="8211771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544794"/>
                </a:solidFill>
              </a:rPr>
              <a:t>Listen   •   Trace   •   Read   •   Enjoy</a:t>
            </a:r>
            <a:endParaRPr sz="3600" b="1" dirty="0">
              <a:solidFill>
                <a:srgbClr val="54479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CF5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/>
        </p:nvSpPr>
        <p:spPr>
          <a:xfrm>
            <a:off x="650000" y="350000"/>
            <a:ext cx="75999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573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Power</a:t>
            </a:r>
            <a:endParaRPr sz="4400" b="1">
              <a:solidFill>
                <a:srgbClr val="0573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550000" y="1300000"/>
            <a:ext cx="3600000" cy="1449900"/>
          </a:xfrm>
          <a:prstGeom prst="roundRect">
            <a:avLst>
              <a:gd name="adj" fmla="val 16667"/>
            </a:avLst>
          </a:prstGeom>
          <a:solidFill>
            <a:srgbClr val="C2E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D3B8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GUST</a:t>
            </a:r>
            <a:endParaRPr sz="3600" b="1" dirty="0">
              <a:solidFill>
                <a:srgbClr val="0D3B8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0D3B8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দমকা</a:t>
            </a:r>
            <a:r>
              <a:rPr lang="en-GB" sz="3600" b="1" dirty="0">
                <a:solidFill>
                  <a:srgbClr val="0D3B8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>
                <a:solidFill>
                  <a:srgbClr val="0D3B8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endParaRPr sz="3600" b="1" dirty="0">
              <a:solidFill>
                <a:srgbClr val="0D3B8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5000000" y="1300000"/>
            <a:ext cx="3600000" cy="1449900"/>
          </a:xfrm>
          <a:prstGeom prst="roundRect">
            <a:avLst>
              <a:gd name="adj" fmla="val 16667"/>
            </a:avLst>
          </a:prstGeom>
          <a:solidFill>
            <a:srgbClr val="D1D6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3B3D8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STORM</a:t>
            </a:r>
            <a:endParaRPr sz="3600" b="1" dirty="0">
              <a:solidFill>
                <a:srgbClr val="3B3D8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3B3D8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ঝড়</a:t>
            </a:r>
            <a:endParaRPr sz="3600" b="1" dirty="0">
              <a:solidFill>
                <a:srgbClr val="3B3D8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550000" y="3100000"/>
            <a:ext cx="3600000" cy="1449900"/>
          </a:xfrm>
          <a:prstGeom prst="roundRect">
            <a:avLst>
              <a:gd name="adj" fmla="val 16667"/>
            </a:avLst>
          </a:prstGeom>
          <a:solidFill>
            <a:srgbClr val="FFE0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A8450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JACKET</a:t>
            </a:r>
            <a:endParaRPr sz="3600" b="1" dirty="0">
              <a:solidFill>
                <a:srgbClr val="A8450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A8450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জ্যাকেট</a:t>
            </a:r>
            <a:endParaRPr sz="3600" b="1" dirty="0">
              <a:solidFill>
                <a:srgbClr val="A8450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5000000" y="3100000"/>
            <a:ext cx="3600000" cy="1449900"/>
          </a:xfrm>
          <a:prstGeom prst="roundRect">
            <a:avLst>
              <a:gd name="adj" fmla="val 16667"/>
            </a:avLst>
          </a:prstGeom>
          <a:solidFill>
            <a:srgbClr val="FFF0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8C610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POWERFUL</a:t>
            </a:r>
            <a:endParaRPr sz="3600" b="1" dirty="0">
              <a:solidFill>
                <a:srgbClr val="8C610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8C610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শক্তিশালী</a:t>
            </a:r>
            <a:endParaRPr sz="3600" b="1" dirty="0">
              <a:solidFill>
                <a:srgbClr val="8C610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02" grpId="0" animBg="1"/>
      <p:bldP spid="1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7038" y="550000"/>
            <a:ext cx="3285923" cy="43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450000" y="350000"/>
            <a:ext cx="45999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0D5EA6"/>
                </a:solidFill>
              </a:rPr>
              <a:t>Textbook Time</a:t>
            </a:r>
            <a:endParaRPr sz="4400" b="1">
              <a:solidFill>
                <a:srgbClr val="0D5EA6"/>
              </a:solidFill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500000" y="1250000"/>
            <a:ext cx="45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rgbClr val="1F3347"/>
                </a:solidFill>
              </a:rPr>
              <a:t>1. Open page 100</a:t>
            </a:r>
            <a:endParaRPr sz="3600" b="1">
              <a:solidFill>
                <a:srgbClr val="1F33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rgbClr val="1F3347"/>
                </a:solidFill>
              </a:rPr>
              <a:t>2. Point with your finger</a:t>
            </a:r>
            <a:endParaRPr sz="3600" b="1">
              <a:solidFill>
                <a:srgbClr val="1F33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rgbClr val="1F3347"/>
                </a:solidFill>
              </a:rPr>
              <a:t>3. Listen carefully</a:t>
            </a:r>
            <a:endParaRPr sz="3600" b="1">
              <a:solidFill>
                <a:srgbClr val="1F33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rgbClr val="1F3347"/>
                </a:solidFill>
              </a:rPr>
              <a:t>4. Read together</a:t>
            </a:r>
            <a:endParaRPr sz="3600" b="1">
              <a:solidFill>
                <a:srgbClr val="1F3347"/>
              </a:solidFill>
            </a:endParaRPr>
          </a:p>
        </p:txBody>
      </p:sp>
      <p:sp>
        <p:nvSpPr>
          <p:cNvPr id="111" name="Google Shape;111;p19"/>
          <p:cNvSpPr/>
          <p:nvPr/>
        </p:nvSpPr>
        <p:spPr>
          <a:xfrm>
            <a:off x="499999" y="4150000"/>
            <a:ext cx="3128571" cy="699900"/>
          </a:xfrm>
          <a:prstGeom prst="roundRect">
            <a:avLst>
              <a:gd name="adj" fmla="val 16667"/>
            </a:avLst>
          </a:prstGeom>
          <a:solidFill>
            <a:srgbClr val="FFDB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664505"/>
                </a:solidFill>
              </a:rPr>
              <a:t>PAGE 100</a:t>
            </a:r>
            <a:endParaRPr sz="3600" b="1" dirty="0">
              <a:solidFill>
                <a:srgbClr val="664505"/>
              </a:solidFill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5500000" y="500000"/>
            <a:ext cx="3399900" cy="4400100"/>
          </a:xfrm>
          <a:prstGeom prst="rect">
            <a:avLst/>
          </a:prstGeom>
          <a:noFill/>
          <a:ln w="38000" cap="flat" cmpd="sng">
            <a:solidFill>
              <a:srgbClr val="FFAB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/>
          <p:nvPr/>
        </p:nvSpPr>
        <p:spPr>
          <a:xfrm>
            <a:off x="420000" y="500000"/>
            <a:ext cx="4543886" cy="3900000"/>
          </a:xfrm>
          <a:prstGeom prst="roundRect">
            <a:avLst>
              <a:gd name="adj" fmla="val 16667"/>
            </a:avLst>
          </a:prstGeom>
          <a:solidFill>
            <a:srgbClr val="FFFFFF">
              <a:alpha val="86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42E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Story Part </a:t>
            </a:r>
            <a:r>
              <a:rPr lang="en-GB" sz="2000" b="1" dirty="0">
                <a:solidFill>
                  <a:srgbClr val="142E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000" b="1" dirty="0">
                <a:solidFill>
                  <a:srgbClr val="142E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The Challenge</a:t>
            </a: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42E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Wind: “I am the most powerful!”</a:t>
            </a: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42E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Sun: “No, I am the most powerful!”</a:t>
            </a: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42E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They see a man wearing a jacket.</a:t>
            </a: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42E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Who can make him remove it first?</a:t>
            </a:r>
            <a:endParaRPr sz="2000" b="1" dirty="0">
              <a:solidFill>
                <a:srgbClr val="142E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400000" y="300000"/>
            <a:ext cx="5199900" cy="750000"/>
          </a:xfrm>
          <a:prstGeom prst="roundRect">
            <a:avLst>
              <a:gd name="adj" fmla="val 16667"/>
            </a:avLst>
          </a:prstGeom>
          <a:solidFill>
            <a:srgbClr val="142E52">
              <a:alpha val="86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FFFFFF"/>
                </a:solidFill>
              </a:rPr>
              <a:t>Story Part 2: The Wind Tries</a:t>
            </a:r>
            <a:endParaRPr sz="2800" b="1" dirty="0">
              <a:solidFill>
                <a:srgbClr val="FFFFFF"/>
              </a:solidFill>
            </a:endParaRPr>
          </a:p>
        </p:txBody>
      </p:sp>
      <p:sp>
        <p:nvSpPr>
          <p:cNvPr id="125" name="Google Shape;125;p21"/>
          <p:cNvSpPr/>
          <p:nvPr/>
        </p:nvSpPr>
        <p:spPr>
          <a:xfrm>
            <a:off x="720000" y="3300000"/>
            <a:ext cx="7599900" cy="1700100"/>
          </a:xfrm>
          <a:prstGeom prst="roundRect">
            <a:avLst>
              <a:gd name="adj" fmla="val 16667"/>
            </a:avLst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42940"/>
                </a:solidFill>
              </a:rPr>
              <a:t>The wind blew hard.</a:t>
            </a:r>
            <a:endParaRPr sz="3200" b="1" dirty="0">
              <a:solidFill>
                <a:srgbClr val="14294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42940"/>
                </a:solidFill>
              </a:rPr>
              <a:t>Rain became a storm.</a:t>
            </a:r>
            <a:endParaRPr sz="3200" b="1" dirty="0">
              <a:solidFill>
                <a:srgbClr val="14294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42940"/>
                </a:solidFill>
              </a:rPr>
              <a:t>The man zipped his jacket HIGHER!</a:t>
            </a:r>
            <a:endParaRPr sz="3200" b="1" dirty="0">
              <a:solidFill>
                <a:srgbClr val="1429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/>
          <p:nvPr/>
        </p:nvSpPr>
        <p:spPr>
          <a:xfrm>
            <a:off x="400000" y="300000"/>
            <a:ext cx="5199900" cy="750000"/>
          </a:xfrm>
          <a:prstGeom prst="roundRect">
            <a:avLst>
              <a:gd name="adj" fmla="val 16667"/>
            </a:avLst>
          </a:prstGeom>
          <a:solidFill>
            <a:srgbClr val="DE850A">
              <a:alpha val="9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FFFFFF"/>
                </a:solidFill>
              </a:rPr>
              <a:t>Story Part 3: The Sun Tries</a:t>
            </a:r>
            <a:endParaRPr sz="2800" b="1" dirty="0">
              <a:solidFill>
                <a:srgbClr val="FFFFFF"/>
              </a:solidFill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720000" y="3300000"/>
            <a:ext cx="7599900" cy="1700100"/>
          </a:xfrm>
          <a:prstGeom prst="roundRect">
            <a:avLst>
              <a:gd name="adj" fmla="val 16667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2E240D"/>
                </a:solidFill>
              </a:rPr>
              <a:t>The sun shone gently and warmly.</a:t>
            </a:r>
            <a:endParaRPr sz="3200" b="1" dirty="0">
              <a:solidFill>
                <a:srgbClr val="2E24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2E240D"/>
                </a:solidFill>
              </a:rPr>
              <a:t>The man felt HOT.</a:t>
            </a:r>
            <a:endParaRPr sz="3200" b="1" dirty="0">
              <a:solidFill>
                <a:srgbClr val="2E24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2E240D"/>
                </a:solidFill>
              </a:rPr>
              <a:t>He removed his jacket. The Sun won!</a:t>
            </a:r>
            <a:endParaRPr sz="3200" b="1" dirty="0">
              <a:solidFill>
                <a:srgbClr val="2E240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5534" y="709951"/>
            <a:ext cx="3909032" cy="21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/>
          <p:nvPr/>
        </p:nvSpPr>
        <p:spPr>
          <a:xfrm>
            <a:off x="350000" y="-15768"/>
            <a:ext cx="5000100" cy="759900"/>
          </a:xfrm>
          <a:prstGeom prst="roundRect">
            <a:avLst>
              <a:gd name="adj" fmla="val 16667"/>
            </a:avLst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F578C"/>
                </a:solidFill>
              </a:rPr>
              <a:t>Think • Pair • Share</a:t>
            </a:r>
            <a:endParaRPr sz="3600" b="1" dirty="0">
              <a:solidFill>
                <a:srgbClr val="0F578C"/>
              </a:solidFill>
            </a:endParaRPr>
          </a:p>
        </p:txBody>
      </p:sp>
      <p:sp>
        <p:nvSpPr>
          <p:cNvPr id="139" name="Google Shape;139;p23"/>
          <p:cNvSpPr/>
          <p:nvPr/>
        </p:nvSpPr>
        <p:spPr>
          <a:xfrm>
            <a:off x="350000" y="2600000"/>
            <a:ext cx="2600100" cy="1899900"/>
          </a:xfrm>
          <a:prstGeom prst="roundRect">
            <a:avLst>
              <a:gd name="adj" fmla="val 16667"/>
            </a:avLst>
          </a:prstGeom>
          <a:solidFill>
            <a:srgbClr val="C9E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A4080"/>
                </a:solidFill>
              </a:rPr>
              <a:t>1</a:t>
            </a:r>
            <a:endParaRPr sz="2800" b="1" dirty="0">
              <a:solidFill>
                <a:srgbClr val="0A408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A4080"/>
                </a:solidFill>
              </a:rPr>
              <a:t>Who claimed to be more powerful?</a:t>
            </a:r>
            <a:endParaRPr sz="2800" b="1" dirty="0">
              <a:solidFill>
                <a:srgbClr val="0A4080"/>
              </a:solidFill>
            </a:endParaRPr>
          </a:p>
        </p:txBody>
      </p:sp>
      <p:sp>
        <p:nvSpPr>
          <p:cNvPr id="140" name="Google Shape;140;p23"/>
          <p:cNvSpPr/>
          <p:nvPr/>
        </p:nvSpPr>
        <p:spPr>
          <a:xfrm>
            <a:off x="3250000" y="2600000"/>
            <a:ext cx="2600100" cy="1899900"/>
          </a:xfrm>
          <a:prstGeom prst="roundRect">
            <a:avLst>
              <a:gd name="adj" fmla="val 16667"/>
            </a:avLst>
          </a:prstGeom>
          <a:solidFill>
            <a:srgbClr val="FFE5B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8C3B08"/>
                </a:solidFill>
              </a:rPr>
              <a:t>2</a:t>
            </a:r>
            <a:endParaRPr sz="2800" b="1" dirty="0">
              <a:solidFill>
                <a:srgbClr val="8C3B0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8C3B08"/>
                </a:solidFill>
              </a:rPr>
              <a:t>What did the wind do to the man?</a:t>
            </a:r>
            <a:endParaRPr sz="2800" b="1" dirty="0">
              <a:solidFill>
                <a:srgbClr val="8C3B08"/>
              </a:solidFill>
            </a:endParaRPr>
          </a:p>
        </p:txBody>
      </p:sp>
      <p:sp>
        <p:nvSpPr>
          <p:cNvPr id="141" name="Google Shape;141;p23"/>
          <p:cNvSpPr/>
          <p:nvPr/>
        </p:nvSpPr>
        <p:spPr>
          <a:xfrm>
            <a:off x="6150000" y="2600000"/>
            <a:ext cx="2600100" cy="1899900"/>
          </a:xfrm>
          <a:prstGeom prst="roundRect">
            <a:avLst>
              <a:gd name="adj" fmla="val 16667"/>
            </a:avLst>
          </a:prstGeom>
          <a:solidFill>
            <a:srgbClr val="D9F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F662E"/>
                </a:solidFill>
              </a:rPr>
              <a:t>3</a:t>
            </a:r>
            <a:endParaRPr sz="2800" b="1" dirty="0">
              <a:solidFill>
                <a:srgbClr val="1F662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F662E"/>
                </a:solidFill>
              </a:rPr>
              <a:t>How did the sun win?</a:t>
            </a:r>
            <a:endParaRPr sz="2800" b="1" dirty="0">
              <a:solidFill>
                <a:srgbClr val="1F662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40" grpId="0" animBg="1"/>
      <p:bldP spid="1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/>
        </p:nvSpPr>
        <p:spPr>
          <a:xfrm>
            <a:off x="500000" y="330000"/>
            <a:ext cx="80001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66339E"/>
                </a:solidFill>
              </a:rPr>
              <a:t>Stress &amp; Intonation</a:t>
            </a:r>
            <a:endParaRPr sz="4400" b="1">
              <a:solidFill>
                <a:srgbClr val="66339E"/>
              </a:solidFill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600000" y="1250000"/>
            <a:ext cx="7899900" cy="950100"/>
          </a:xfrm>
          <a:prstGeom prst="roundRect">
            <a:avLst>
              <a:gd name="adj" fmla="val 16667"/>
            </a:avLst>
          </a:prstGeom>
          <a:solidFill>
            <a:srgbClr val="DBE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 dirty="0">
                <a:solidFill>
                  <a:srgbClr val="0D458C"/>
                </a:solidFill>
              </a:rPr>
              <a:t>“I am the MOST powerful!”  ↗</a:t>
            </a:r>
            <a:endParaRPr sz="3800" b="1" dirty="0">
              <a:solidFill>
                <a:srgbClr val="0D458C"/>
              </a:solidFill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600000" y="2450000"/>
            <a:ext cx="7899900" cy="950100"/>
          </a:xfrm>
          <a:prstGeom prst="roundRect">
            <a:avLst>
              <a:gd name="adj" fmla="val 16667"/>
            </a:avLst>
          </a:prstGeom>
          <a:solidFill>
            <a:srgbClr val="FFE5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>
                <a:solidFill>
                  <a:srgbClr val="A14705"/>
                </a:solidFill>
              </a:rPr>
              <a:t>“What STRANGE weather!”  ↗</a:t>
            </a:r>
            <a:endParaRPr sz="3800" b="1">
              <a:solidFill>
                <a:srgbClr val="A14705"/>
              </a:solidFill>
            </a:endParaRPr>
          </a:p>
        </p:txBody>
      </p:sp>
      <p:sp>
        <p:nvSpPr>
          <p:cNvPr id="149" name="Google Shape;149;p24"/>
          <p:cNvSpPr/>
          <p:nvPr/>
        </p:nvSpPr>
        <p:spPr>
          <a:xfrm>
            <a:off x="600000" y="3650000"/>
            <a:ext cx="7899900" cy="950100"/>
          </a:xfrm>
          <a:prstGeom prst="roundRect">
            <a:avLst>
              <a:gd name="adj" fmla="val 16667"/>
            </a:avLst>
          </a:prstGeom>
          <a:solidFill>
            <a:srgbClr val="DBF7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b="1">
                <a:solidFill>
                  <a:srgbClr val="21662E"/>
                </a:solidFill>
              </a:rPr>
              <a:t>“I have WON!”  ↘</a:t>
            </a:r>
            <a:endParaRPr sz="3800" b="1">
              <a:solidFill>
                <a:srgbClr val="21662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48" grpId="0" animBg="1"/>
      <p:bldP spid="1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FEB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/>
        </p:nvSpPr>
        <p:spPr>
          <a:xfrm>
            <a:off x="700000" y="424950"/>
            <a:ext cx="80001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146E38"/>
                </a:solidFill>
              </a:rPr>
              <a:t>Group Reading: Chain Drill</a:t>
            </a:r>
            <a:endParaRPr sz="4000" b="1" dirty="0">
              <a:solidFill>
                <a:srgbClr val="146E38"/>
              </a:solidFill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700000" y="1150000"/>
            <a:ext cx="75999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26382B"/>
                </a:solidFill>
              </a:rPr>
              <a:t>One sentence each. Read clearly. Help your friend!</a:t>
            </a:r>
            <a:endParaRPr sz="3600" b="1" dirty="0">
              <a:solidFill>
                <a:srgbClr val="26382B"/>
              </a:solidFill>
            </a:endParaRPr>
          </a:p>
        </p:txBody>
      </p:sp>
      <p:sp>
        <p:nvSpPr>
          <p:cNvPr id="156" name="Google Shape;156;p25"/>
          <p:cNvSpPr/>
          <p:nvPr/>
        </p:nvSpPr>
        <p:spPr>
          <a:xfrm>
            <a:off x="650000" y="2550000"/>
            <a:ext cx="1050000" cy="1050000"/>
          </a:xfrm>
          <a:prstGeom prst="ellipse">
            <a:avLst/>
          </a:prstGeom>
          <a:solidFill>
            <a:srgbClr val="BAE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/>
              <a:t>1</a:t>
            </a:r>
            <a:endParaRPr sz="4000" b="1"/>
          </a:p>
        </p:txBody>
      </p:sp>
      <p:sp>
        <p:nvSpPr>
          <p:cNvPr id="157" name="Google Shape;157;p25"/>
          <p:cNvSpPr/>
          <p:nvPr/>
        </p:nvSpPr>
        <p:spPr>
          <a:xfrm>
            <a:off x="2350000" y="2550000"/>
            <a:ext cx="1050000" cy="1050000"/>
          </a:xfrm>
          <a:prstGeom prst="ellipse">
            <a:avLst/>
          </a:prstGeom>
          <a:solidFill>
            <a:srgbClr val="FFE3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/>
              <a:t>2</a:t>
            </a:r>
            <a:endParaRPr sz="4000" b="1"/>
          </a:p>
        </p:txBody>
      </p:sp>
      <p:sp>
        <p:nvSpPr>
          <p:cNvPr id="158" name="Google Shape;158;p25"/>
          <p:cNvSpPr/>
          <p:nvPr/>
        </p:nvSpPr>
        <p:spPr>
          <a:xfrm>
            <a:off x="4050000" y="2550000"/>
            <a:ext cx="1050000" cy="1050000"/>
          </a:xfrm>
          <a:prstGeom prst="ellipse">
            <a:avLst/>
          </a:prstGeom>
          <a:solidFill>
            <a:srgbClr val="D9F2B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/>
              <a:t>3</a:t>
            </a:r>
            <a:endParaRPr sz="4000" b="1"/>
          </a:p>
        </p:txBody>
      </p:sp>
      <p:sp>
        <p:nvSpPr>
          <p:cNvPr id="159" name="Google Shape;159;p25"/>
          <p:cNvSpPr/>
          <p:nvPr/>
        </p:nvSpPr>
        <p:spPr>
          <a:xfrm>
            <a:off x="5750000" y="2550000"/>
            <a:ext cx="1050000" cy="1050000"/>
          </a:xfrm>
          <a:prstGeom prst="ellipse">
            <a:avLst/>
          </a:prstGeom>
          <a:solidFill>
            <a:srgbClr val="EDD1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/>
              <a:t>4</a:t>
            </a:r>
            <a:endParaRPr sz="4000" b="1"/>
          </a:p>
        </p:txBody>
      </p:sp>
      <p:sp>
        <p:nvSpPr>
          <p:cNvPr id="160" name="Google Shape;160;p25"/>
          <p:cNvSpPr/>
          <p:nvPr/>
        </p:nvSpPr>
        <p:spPr>
          <a:xfrm>
            <a:off x="7450000" y="2550000"/>
            <a:ext cx="1050000" cy="1050000"/>
          </a:xfrm>
          <a:prstGeom prst="ellipse">
            <a:avLst/>
          </a:prstGeom>
          <a:solidFill>
            <a:srgbClr val="FFC7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/>
              <a:t>5</a:t>
            </a:r>
            <a:endParaRPr sz="4000" b="1"/>
          </a:p>
        </p:txBody>
      </p:sp>
      <p:sp>
        <p:nvSpPr>
          <p:cNvPr id="161" name="Google Shape;161;p25"/>
          <p:cNvSpPr txBox="1"/>
          <p:nvPr/>
        </p:nvSpPr>
        <p:spPr>
          <a:xfrm>
            <a:off x="1830572" y="2625050"/>
            <a:ext cx="68001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2B6B38"/>
                </a:solidFill>
              </a:rPr>
              <a:t>→        →        →        →</a:t>
            </a:r>
            <a:endParaRPr sz="4000" b="1" dirty="0">
              <a:solidFill>
                <a:srgbClr val="2B6B38"/>
              </a:solidFill>
            </a:endParaRPr>
          </a:p>
        </p:txBody>
      </p:sp>
      <p:sp>
        <p:nvSpPr>
          <p:cNvPr id="162" name="Google Shape;162;p25"/>
          <p:cNvSpPr/>
          <p:nvPr/>
        </p:nvSpPr>
        <p:spPr>
          <a:xfrm>
            <a:off x="537029" y="4000000"/>
            <a:ext cx="8093643" cy="800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44729"/>
                </a:solidFill>
              </a:rPr>
              <a:t>Listen to your friend — then continue!</a:t>
            </a:r>
            <a:endParaRPr sz="3200" b="1" dirty="0">
              <a:solidFill>
                <a:srgbClr val="14472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5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/>
        </p:nvSpPr>
        <p:spPr>
          <a:xfrm>
            <a:off x="450000" y="300000"/>
            <a:ext cx="81999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rgbClr val="CC6612"/>
                </a:solidFill>
              </a:rPr>
              <a:t>FLN Reading Ladder</a:t>
            </a:r>
            <a:endParaRPr sz="4000" b="1" dirty="0">
              <a:solidFill>
                <a:srgbClr val="CC6612"/>
              </a:solidFill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500000" y="1300000"/>
            <a:ext cx="3800100" cy="1500000"/>
          </a:xfrm>
          <a:prstGeom prst="roundRect">
            <a:avLst>
              <a:gd name="adj" fmla="val 16667"/>
            </a:avLst>
          </a:prstGeom>
          <a:solidFill>
            <a:srgbClr val="D1E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0F4080"/>
                </a:solidFill>
              </a:rPr>
              <a:t>1. LISTEN</a:t>
            </a:r>
            <a:endParaRPr sz="3200" b="1">
              <a:solidFill>
                <a:srgbClr val="0F408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0F4080"/>
                </a:solidFill>
              </a:rPr>
              <a:t>Teacher reads first</a:t>
            </a:r>
            <a:endParaRPr sz="3200" b="1">
              <a:solidFill>
                <a:srgbClr val="0F4080"/>
              </a:solidFill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4700000" y="1300000"/>
            <a:ext cx="3800100" cy="1500000"/>
          </a:xfrm>
          <a:prstGeom prst="roundRect">
            <a:avLst>
              <a:gd name="adj" fmla="val 16667"/>
            </a:avLst>
          </a:prstGeom>
          <a:solidFill>
            <a:srgbClr val="E5F7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246629"/>
                </a:solidFill>
              </a:rPr>
              <a:t>2. POINT &amp; REPEAT</a:t>
            </a:r>
            <a:endParaRPr sz="3200" b="1">
              <a:solidFill>
                <a:srgbClr val="2466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246629"/>
                </a:solidFill>
              </a:rPr>
              <a:t>Follow the words</a:t>
            </a:r>
            <a:endParaRPr sz="3200" b="1">
              <a:solidFill>
                <a:srgbClr val="246629"/>
              </a:solidFill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500000" y="3150000"/>
            <a:ext cx="3800100" cy="1500000"/>
          </a:xfrm>
          <a:prstGeom prst="roundRect">
            <a:avLst>
              <a:gd name="adj" fmla="val 16667"/>
            </a:avLst>
          </a:prstGeom>
          <a:solidFill>
            <a:srgbClr val="FFE5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9E4508"/>
                </a:solidFill>
              </a:rPr>
              <a:t>3. TRACE &amp; READ</a:t>
            </a:r>
            <a:endParaRPr sz="3200" b="1" dirty="0">
              <a:solidFill>
                <a:srgbClr val="9E450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9E4508"/>
                </a:solidFill>
              </a:rPr>
              <a:t>Use your finger</a:t>
            </a:r>
            <a:endParaRPr sz="3200" b="1" dirty="0">
              <a:solidFill>
                <a:srgbClr val="9E4508"/>
              </a:solidFill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4700000" y="3150000"/>
            <a:ext cx="3800100" cy="1500000"/>
          </a:xfrm>
          <a:prstGeom prst="roundRect">
            <a:avLst>
              <a:gd name="adj" fmla="val 16667"/>
            </a:avLst>
          </a:prstGeom>
          <a:solidFill>
            <a:srgbClr val="EDD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613394"/>
                </a:solidFill>
              </a:rPr>
              <a:t>4. READ ALONE</a:t>
            </a:r>
            <a:endParaRPr sz="3200" b="1">
              <a:solidFill>
                <a:srgbClr val="613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613394"/>
                </a:solidFill>
              </a:rPr>
              <a:t>You can do it!</a:t>
            </a:r>
            <a:endParaRPr sz="3200" b="1">
              <a:solidFill>
                <a:srgbClr val="61339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7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6919" y="800000"/>
            <a:ext cx="2986163" cy="3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7"/>
          <p:cNvSpPr txBox="1"/>
          <p:nvPr/>
        </p:nvSpPr>
        <p:spPr>
          <a:xfrm>
            <a:off x="450000" y="350000"/>
            <a:ext cx="50001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rgbClr val="0D61A6"/>
                </a:solidFill>
              </a:rPr>
              <a:t>Quick Check</a:t>
            </a:r>
            <a:endParaRPr sz="4000" b="1">
              <a:solidFill>
                <a:srgbClr val="0D61A6"/>
              </a:solidFill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500000" y="1250000"/>
            <a:ext cx="5000100" cy="3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F3347"/>
                </a:solidFill>
              </a:rPr>
              <a:t>1. Who claimed to be more powerful</a:t>
            </a:r>
            <a:r>
              <a:rPr lang="en-GB" sz="3200" b="1" dirty="0" smtClean="0">
                <a:solidFill>
                  <a:srgbClr val="1F3347"/>
                </a:solidFill>
              </a:rPr>
              <a:t>?</a:t>
            </a:r>
            <a:endParaRPr sz="3200" b="1" dirty="0">
              <a:solidFill>
                <a:srgbClr val="1F33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F3347"/>
                </a:solidFill>
              </a:rPr>
              <a:t>2. What did the wind do to the man</a:t>
            </a:r>
            <a:r>
              <a:rPr lang="en-GB" sz="3200" b="1" dirty="0" smtClean="0">
                <a:solidFill>
                  <a:srgbClr val="1F3347"/>
                </a:solidFill>
              </a:rPr>
              <a:t>?</a:t>
            </a:r>
            <a:endParaRPr sz="3200" b="1" dirty="0">
              <a:solidFill>
                <a:srgbClr val="1F334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1F3347"/>
                </a:solidFill>
              </a:rPr>
              <a:t>3. How did the sun win?</a:t>
            </a:r>
            <a:endParaRPr sz="3200" b="1" dirty="0">
              <a:solidFill>
                <a:srgbClr val="1F3347"/>
              </a:solidFill>
            </a:endParaRPr>
          </a:p>
        </p:txBody>
      </p:sp>
      <p:sp>
        <p:nvSpPr>
          <p:cNvPr id="179" name="Google Shape;179;p27"/>
          <p:cNvSpPr/>
          <p:nvPr/>
        </p:nvSpPr>
        <p:spPr>
          <a:xfrm>
            <a:off x="5850000" y="750000"/>
            <a:ext cx="3099900" cy="3999900"/>
          </a:xfrm>
          <a:prstGeom prst="rect">
            <a:avLst/>
          </a:prstGeom>
          <a:noFill/>
          <a:ln w="38000" cap="flat" cmpd="sng">
            <a:solidFill>
              <a:srgbClr val="FFAD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7"/>
          <p:cNvSpPr/>
          <p:nvPr/>
        </p:nvSpPr>
        <p:spPr>
          <a:xfrm>
            <a:off x="500000" y="4300000"/>
            <a:ext cx="4500000" cy="650100"/>
          </a:xfrm>
          <a:prstGeom prst="roundRect">
            <a:avLst>
              <a:gd name="adj" fmla="val 16667"/>
            </a:avLst>
          </a:prstGeom>
          <a:solidFill>
            <a:srgbClr val="FFE8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6B4503"/>
                </a:solidFill>
              </a:rPr>
              <a:t>Think → Pair → Share</a:t>
            </a:r>
            <a:endParaRPr sz="3200" b="1">
              <a:solidFill>
                <a:srgbClr val="6B450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FF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/>
        </p:nvSpPr>
        <p:spPr>
          <a:xfrm>
            <a:off x="500000" y="300000"/>
            <a:ext cx="78000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>
                <a:solidFill>
                  <a:srgbClr val="6B339E"/>
                </a:solidFill>
              </a:rPr>
              <a:t>Assessment: Read Aloud</a:t>
            </a:r>
            <a:endParaRPr sz="4400" b="1">
              <a:solidFill>
                <a:srgbClr val="6B339E"/>
              </a:solidFill>
            </a:endParaRPr>
          </a:p>
        </p:txBody>
      </p:sp>
      <p:sp>
        <p:nvSpPr>
          <p:cNvPr id="186" name="Google Shape;186;p28"/>
          <p:cNvSpPr/>
          <p:nvPr/>
        </p:nvSpPr>
        <p:spPr>
          <a:xfrm>
            <a:off x="1050000" y="1250000"/>
            <a:ext cx="6999900" cy="999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0000" cap="flat" cmpd="sng">
            <a:solidFill>
              <a:srgbClr val="B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2E2B47"/>
                </a:solidFill>
              </a:rPr>
              <a:t>Read ONE sentence from the story.</a:t>
            </a:r>
            <a:endParaRPr sz="2800" b="1" dirty="0">
              <a:solidFill>
                <a:srgbClr val="2E2B47"/>
              </a:solidFill>
            </a:endParaRPr>
          </a:p>
        </p:txBody>
      </p:sp>
      <p:sp>
        <p:nvSpPr>
          <p:cNvPr id="187" name="Google Shape;187;p28"/>
          <p:cNvSpPr/>
          <p:nvPr/>
        </p:nvSpPr>
        <p:spPr>
          <a:xfrm>
            <a:off x="700000" y="2650000"/>
            <a:ext cx="3399900" cy="849900"/>
          </a:xfrm>
          <a:prstGeom prst="roundRect">
            <a:avLst>
              <a:gd name="adj" fmla="val 16667"/>
            </a:avLst>
          </a:prstGeom>
          <a:solidFill>
            <a:srgbClr val="D1E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/>
              <a:t>Clear words</a:t>
            </a:r>
            <a:endParaRPr sz="2800" b="1"/>
          </a:p>
        </p:txBody>
      </p:sp>
      <p:sp>
        <p:nvSpPr>
          <p:cNvPr id="188" name="Google Shape;188;p28"/>
          <p:cNvSpPr/>
          <p:nvPr/>
        </p:nvSpPr>
        <p:spPr>
          <a:xfrm>
            <a:off x="5050000" y="2650000"/>
            <a:ext cx="3399900" cy="849900"/>
          </a:xfrm>
          <a:prstGeom prst="roundRect">
            <a:avLst>
              <a:gd name="adj" fmla="val 16667"/>
            </a:avLst>
          </a:prstGeom>
          <a:solidFill>
            <a:srgbClr val="FFE5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/>
              <a:t>Correct stress</a:t>
            </a:r>
            <a:endParaRPr sz="2800" b="1"/>
          </a:p>
        </p:txBody>
      </p:sp>
      <p:sp>
        <p:nvSpPr>
          <p:cNvPr id="189" name="Google Shape;189;p28"/>
          <p:cNvSpPr/>
          <p:nvPr/>
        </p:nvSpPr>
        <p:spPr>
          <a:xfrm>
            <a:off x="700000" y="3800000"/>
            <a:ext cx="3399900" cy="849900"/>
          </a:xfrm>
          <a:prstGeom prst="roundRect">
            <a:avLst>
              <a:gd name="adj" fmla="val 16667"/>
            </a:avLst>
          </a:prstGeom>
          <a:solidFill>
            <a:srgbClr val="DBF7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/>
              <a:t>Natural intonation</a:t>
            </a:r>
            <a:endParaRPr sz="2800" b="1"/>
          </a:p>
        </p:txBody>
      </p:sp>
      <p:sp>
        <p:nvSpPr>
          <p:cNvPr id="190" name="Google Shape;190;p28"/>
          <p:cNvSpPr/>
          <p:nvPr/>
        </p:nvSpPr>
        <p:spPr>
          <a:xfrm>
            <a:off x="5050000" y="3800000"/>
            <a:ext cx="3399900" cy="849900"/>
          </a:xfrm>
          <a:prstGeom prst="roundRect">
            <a:avLst>
              <a:gd name="adj" fmla="val 16667"/>
            </a:avLst>
          </a:prstGeom>
          <a:solidFill>
            <a:srgbClr val="EDD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/>
              <a:t>Confident voice</a:t>
            </a:r>
            <a:endParaRPr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/>
          <p:nvPr/>
        </p:nvSpPr>
        <p:spPr>
          <a:xfrm>
            <a:off x="400000" y="520000"/>
            <a:ext cx="4700100" cy="3900000"/>
          </a:xfrm>
          <a:prstGeom prst="roundRect">
            <a:avLst>
              <a:gd name="adj" fmla="val 16667"/>
            </a:avLst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Great Job!</a:t>
            </a: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Today we:</a:t>
            </a: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• read the story aloud</a:t>
            </a: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• used stress &amp; intonation</a:t>
            </a: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• helped our friends</a:t>
            </a: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Home Reading:</a:t>
            </a: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Read pages 100–102 twice.</a:t>
            </a: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1F332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3329"/>
                </a:solidFill>
              </a:rPr>
              <a:t>See you next class!</a:t>
            </a:r>
            <a:endParaRPr sz="2000" b="1" dirty="0">
              <a:solidFill>
                <a:srgbClr val="1F332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422</Words>
  <Application>Microsoft Office PowerPoint</Application>
  <PresentationFormat>On-screen Show (16:9)</PresentationFormat>
  <Paragraphs>108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NikoshBAN</vt:lpstr>
      <vt:lpstr>Times New Roman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Julekha_GPS</dc:creator>
  <cp:lastModifiedBy>Julekha_GPS</cp:lastModifiedBy>
  <cp:revision>10</cp:revision>
  <dcterms:modified xsi:type="dcterms:W3CDTF">2026-10-27T17:33:12Z</dcterms:modified>
</cp:coreProperties>
</file>