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612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ডান পাশের কার্ডে ২৫ এর দুইয়ের পরিপূরক বের করার ধাপগুলো ছবির মতো দেখানো আছে—আজ আমরা এটাই শিখব।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শিক্ষার্থীদের কাছ থেকে উত্তর নিন। বোর্ডে 13 কে বাইনারিতে লেখা হয়েছে, প্রতিটি বিট উল্টানো হয়েছে, তারপর ১ যোগ করে −13 পাওয়া গেছে। পাশে সুইচ (০ থেকে ১ এ উল্টানো) আর +1 চিহ্ন। অর্থাৎ এটি দুইয়ের পরিপূরক—আজকের পাঠ।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বাম পাশের নম্বরগুলো বাইনারিতে লেখা: 01 = ১, 10 = ২, 11 = ৩। শিক্ষার্থীদের জিজ্ঞেস করা যায়, কেউ ধরতে পারল কি না।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কম্পিউটার ঋণাত্মক সংখ্যা রাখতে দুইয়ের পরিপূরক ব্যবহার করে। এতে বিয়োগ অঙ্ক যোগের মাধ্যমেই করা যায়। ৮ বিটে লেখার সময় বাম পাশে প্রয়োজনমতো ০ বসিয়ে ৮টি ঘর পূর্ণ করতে হয়।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যাচাই: ৮ বিটে 256 − 25 = 231, আর 231 এর বাইনারি 11100111—একই উত্তর। 25 = 16 + 8 + 1, তাই 00011001।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কম্পিউটার বিয়োগ না করে যোগ করে: বিয়োজ্যের দুইয়ের পরিপূরক নিয়ে যোগ করলেই বিয়োগফল পাওয়া যায়। ৮ বিটের বাইরে যে ক্যারি আসে, তা বাদ দিতে হয়। ফল 00000101 = 4 + 1 = 5।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দল ক: 18 = 00010010 → 11101101 → 11101110। দল খ: 33 = 00100001 → 11011110 → 11011111। দল গ: 15 = 00001111, −9 = 11110111; যোগফল 1 00000110, ক্যারি বাদ দিলে 00000110 = 6। শেষে প্রতিটি দল বোর্ডে উপস্থাপন করবে।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১) একের পরিপূরকের সাথে ১ যোগ করলে যে সংখ্যা পাওয়া যায়, তা-ই দুইয়ের পরিপূরক। ২) 11110101। ৩) 10 = 00001010 → 11110101 → 11110110।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১) ১। ২) 1 হয়। ৩) 11111111। ৪) বাদ দিতে হয়। ৫) 5 = 00000101 → 11111010 → 11111011।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 (শিক্ষকের জন্য): ১) 40 = 00101000 → 11010111 → 11011000। ২) 13 = 00001101 → −13 = 11110011; 00010100 + 11110011 = 1 00000111, ক্যারি বাদ দিলে 00000111 = 7।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B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5900" y="812800"/>
            <a:ext cx="208303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100" dirty="0">
                <a:solidFill>
                  <a:srgbClr val="2B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1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485900" y="1590014"/>
            <a:ext cx="9893300" cy="4455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B242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background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5900" y="812800"/>
            <a:ext cx="208303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100" dirty="0">
                <a:solidFill>
                  <a:srgbClr val="FBF5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1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485900" y="1590014"/>
            <a:ext cx="9893300" cy="4455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AF9F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5900" y="812800"/>
            <a:ext cx="208303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100" dirty="0">
                <a:solidFill>
                  <a:srgbClr val="2B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1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485900" y="1590014"/>
            <a:ext cx="9893300" cy="4455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B242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5080000"/>
            <a:ext cx="7194550" cy="14224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1000"/>
              </a:lnSpc>
              <a:buNone/>
            </a:pPr>
            <a:r>
              <a:rPr lang="en-US" sz="10000" b="1" dirty="0">
                <a:solidFill>
                  <a:srgbClr val="E4572E">
                    <a:alpha val="7000"/>
                  </a:srgbClr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11100111</a:t>
            </a:r>
            <a:endParaRPr lang="en-US" sz="10000" dirty="0"/>
          </a:p>
        </p:txBody>
      </p:sp>
      <p:sp>
        <p:nvSpPr>
          <p:cNvPr id="3" name="Shape 1"/>
          <p:cNvSpPr/>
          <p:nvPr/>
        </p:nvSpPr>
        <p:spPr>
          <a:xfrm>
            <a:off x="9525000" y="0"/>
            <a:ext cx="2667000" cy="6858000"/>
          </a:xfrm>
          <a:prstGeom prst="rect">
            <a:avLst/>
          </a:prstGeom>
          <a:gradFill rotWithShape="1">
            <a:gsLst>
              <a:gs pos="0">
                <a:srgbClr val="F3EADB"/>
              </a:gs>
              <a:gs pos="50000">
                <a:srgbClr val="F3EADB"/>
              </a:gs>
              <a:gs pos="50000">
                <a:srgbClr val="FBF5EA"/>
              </a:gs>
              <a:gs pos="100000">
                <a:srgbClr val="FBF5EA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812800" y="1940520"/>
            <a:ext cx="406400" cy="50800"/>
          </a:xfrm>
          <a:prstGeom prst="roundRect">
            <a:avLst>
              <a:gd name="adj" fmla="val 50000"/>
            </a:avLst>
          </a:prstGeom>
          <a:solidFill>
            <a:srgbClr val="E4572E"/>
          </a:solidFill>
          <a:ln/>
        </p:spPr>
      </p:sp>
      <p:sp>
        <p:nvSpPr>
          <p:cNvPr id="5" name="Text 3"/>
          <p:cNvSpPr/>
          <p:nvPr/>
        </p:nvSpPr>
        <p:spPr>
          <a:xfrm>
            <a:off x="1333500" y="1825625"/>
            <a:ext cx="3177540" cy="3060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kern="0" spc="100" dirty="0">
                <a:solidFill>
                  <a:srgbClr val="6B5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12800" y="2258682"/>
            <a:ext cx="5049266" cy="726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20"/>
              </a:lnSpc>
              <a:buNone/>
            </a:pPr>
            <a:r>
              <a:rPr lang="en-US" sz="4600" b="1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আজকের ক্লাসে</a:t>
            </a:r>
            <a:endParaRPr lang="en-US" sz="4600" dirty="0"/>
          </a:p>
        </p:txBody>
      </p:sp>
      <p:sp>
        <p:nvSpPr>
          <p:cNvPr id="7" name="Text 5"/>
          <p:cNvSpPr>
            <a:spLocks noGrp="1"/>
          </p:cNvSpPr>
          <p:nvPr>
            <p:ph type="title"/>
          </p:nvPr>
        </p:nvSpPr>
        <p:spPr>
          <a:xfrm>
            <a:off x="812800" y="3112095"/>
            <a:ext cx="5049266" cy="1252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660"/>
              </a:lnSpc>
              <a:buNone/>
            </a:pPr>
            <a:r>
              <a:rPr lang="en-US" sz="8400" b="1" i="0" dirty="0">
                <a:solidFill>
                  <a:srgbClr val="E4572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স্বাগতম</a:t>
            </a:r>
            <a:endParaRPr lang="en-US" sz="8400" dirty="0"/>
          </a:p>
        </p:txBody>
      </p:sp>
      <p:sp>
        <p:nvSpPr>
          <p:cNvPr id="9" name="Shape 7"/>
          <p:cNvSpPr/>
          <p:nvPr/>
        </p:nvSpPr>
        <p:spPr>
          <a:xfrm rot="21420000">
            <a:off x="6172200" y="2073275"/>
            <a:ext cx="5207000" cy="2711450"/>
          </a:xfrm>
          <a:prstGeom prst="roundRect">
            <a:avLst>
              <a:gd name="adj" fmla="val 8431"/>
            </a:avLst>
          </a:prstGeom>
          <a:solidFill>
            <a:srgbClr val="2B2420"/>
          </a:solidFill>
          <a:ln/>
          <a:effectLst>
            <a:outerShdw dist="215526" dir="2700000" algn="bl" rotWithShape="0">
              <a:srgbClr val="E4572E">
                <a:alpha val="10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 rot="21420000">
            <a:off x="6435959" y="2558918"/>
            <a:ext cx="81280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D9C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সংখ্যা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 rot="21420000">
            <a:off x="7269468" y="2456550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907"/>
              </a:lnSpc>
              <a:buNone/>
            </a:pPr>
            <a:r>
              <a:rPr lang="en-US" sz="17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 rot="21420000">
            <a:off x="7738725" y="2431957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907"/>
              </a:lnSpc>
              <a:buNone/>
            </a:pPr>
            <a:r>
              <a:rPr lang="en-US" sz="17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 rot="21420000">
            <a:off x="8207981" y="2407364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907"/>
              </a:lnSpc>
              <a:buNone/>
            </a:pPr>
            <a:r>
              <a:rPr lang="en-US" sz="17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 rot="21420000">
            <a:off x="8677237" y="2382772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907"/>
              </a:lnSpc>
              <a:buNone/>
            </a:pPr>
            <a:r>
              <a:rPr lang="en-US" sz="17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 rot="21420000">
            <a:off x="9146493" y="2358179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907"/>
              </a:lnSpc>
              <a:buNone/>
            </a:pPr>
            <a:r>
              <a:rPr lang="en-US" sz="17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 rot="21420000">
            <a:off x="9615748" y="2333586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907"/>
              </a:lnSpc>
              <a:buNone/>
            </a:pPr>
            <a:r>
              <a:rPr lang="en-US" sz="17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 rot="21420000">
            <a:off x="10085005" y="2308994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907"/>
              </a:lnSpc>
              <a:buNone/>
            </a:pPr>
            <a:r>
              <a:rPr lang="en-US" sz="17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 rot="21420000">
            <a:off x="10554260" y="2284401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907"/>
              </a:lnSpc>
              <a:buNone/>
            </a:pPr>
            <a:r>
              <a:rPr lang="en-US" sz="17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 rot="21420000">
            <a:off x="6463211" y="3078904"/>
            <a:ext cx="81280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7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উল্টাও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 rot="21420000">
            <a:off x="7287195" y="2967011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 rot="21420000">
            <a:off x="7756451" y="2942418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 rot="21420000">
            <a:off x="8225707" y="2917826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 rot="21420000">
            <a:off x="8694963" y="2893233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 rot="21420000">
            <a:off x="9164219" y="286864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 rot="21420000">
            <a:off x="9633475" y="2844048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 rot="21420000">
            <a:off x="10102731" y="2819455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 rot="21420000">
            <a:off x="10571987" y="279486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 rot="21420000">
            <a:off x="6490448" y="3598626"/>
            <a:ext cx="81280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D9C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যোগ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 rot="21420000">
            <a:off x="7334326" y="3401409"/>
            <a:ext cx="3623437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+ 1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 rot="21420000">
            <a:off x="6504238" y="3948722"/>
            <a:ext cx="4597400" cy="0"/>
          </a:xfrm>
          <a:prstGeom prst="line">
            <a:avLst/>
          </a:prstGeom>
          <a:noFill/>
          <a:ln w="19050">
            <a:solidFill>
              <a:srgbClr val="6B5E55"/>
            </a:solidFill>
            <a:prstDash val="dash"/>
          </a:ln>
        </p:spPr>
      </p:sp>
      <p:sp>
        <p:nvSpPr>
          <p:cNvPr id="31" name="Text 29"/>
          <p:cNvSpPr/>
          <p:nvPr/>
        </p:nvSpPr>
        <p:spPr>
          <a:xfrm rot="21420000">
            <a:off x="6524554" y="4249402"/>
            <a:ext cx="81280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08A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ফল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 rot="21420000">
            <a:off x="7348538" y="4137509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33" name="Text 31"/>
          <p:cNvSpPr/>
          <p:nvPr/>
        </p:nvSpPr>
        <p:spPr>
          <a:xfrm rot="21420000">
            <a:off x="7817794" y="4112916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34" name="Text 32"/>
          <p:cNvSpPr/>
          <p:nvPr/>
        </p:nvSpPr>
        <p:spPr>
          <a:xfrm rot="21420000">
            <a:off x="8287050" y="4088323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35" name="Text 33"/>
          <p:cNvSpPr/>
          <p:nvPr/>
        </p:nvSpPr>
        <p:spPr>
          <a:xfrm rot="21420000">
            <a:off x="8756306" y="4063731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700" dirty="0"/>
          </a:p>
        </p:txBody>
      </p:sp>
      <p:sp>
        <p:nvSpPr>
          <p:cNvPr id="36" name="Text 34"/>
          <p:cNvSpPr/>
          <p:nvPr/>
        </p:nvSpPr>
        <p:spPr>
          <a:xfrm rot="21420000">
            <a:off x="9225562" y="4039138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700" dirty="0"/>
          </a:p>
        </p:txBody>
      </p:sp>
      <p:sp>
        <p:nvSpPr>
          <p:cNvPr id="37" name="Text 35"/>
          <p:cNvSpPr/>
          <p:nvPr/>
        </p:nvSpPr>
        <p:spPr>
          <a:xfrm rot="21420000">
            <a:off x="9694818" y="4014546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38" name="Text 36"/>
          <p:cNvSpPr/>
          <p:nvPr/>
        </p:nvSpPr>
        <p:spPr>
          <a:xfrm rot="21420000">
            <a:off x="10164074" y="3989953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  <p:sp>
        <p:nvSpPr>
          <p:cNvPr id="39" name="Text 37"/>
          <p:cNvSpPr/>
          <p:nvPr/>
        </p:nvSpPr>
        <p:spPr>
          <a:xfrm rot="21420000">
            <a:off x="10633330" y="396536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196"/>
              </a:lnSpc>
              <a:buNone/>
            </a:pPr>
            <a:r>
              <a:rPr lang="en-US" sz="17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A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85900" y="812800"/>
            <a:ext cx="3512423" cy="497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20"/>
              </a:lnSpc>
              <a:buNone/>
            </a:pPr>
            <a:r>
              <a:rPr lang="en-US" sz="3100" b="1" i="0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শিক্ষক পরিচিতি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990600" y="2153907"/>
            <a:ext cx="2743200" cy="3251200"/>
          </a:xfrm>
          <a:prstGeom prst="roundRect">
            <a:avLst>
              <a:gd name="adj" fmla="val 9259"/>
            </a:avLst>
          </a:prstGeom>
          <a:solidFill>
            <a:srgbClr val="E4572E"/>
          </a:solidFill>
          <a:ln/>
        </p:spPr>
      </p:sp>
      <p:sp>
        <p:nvSpPr>
          <p:cNvPr id="5" name="Shape 3"/>
          <p:cNvSpPr/>
          <p:nvPr/>
        </p:nvSpPr>
        <p:spPr>
          <a:xfrm>
            <a:off x="825500" y="1988807"/>
            <a:ext cx="2717800" cy="3225800"/>
          </a:xfrm>
          <a:prstGeom prst="roundRect">
            <a:avLst>
              <a:gd name="adj" fmla="val 8879"/>
            </a:avLst>
          </a:prstGeom>
          <a:solidFill>
            <a:srgbClr val="FFFDF8"/>
          </a:solidFill>
          <a:ln w="25400">
            <a:solidFill>
              <a:srgbClr val="2B2420"/>
            </a:solidFill>
            <a:prstDash val="solid"/>
          </a:ln>
        </p:spPr>
      </p:sp>
      <p:pic>
        <p:nvPicPr>
          <p:cNvPr id="6" name="Image 0" descr="শিক্ষকের ছবি: মোছাঃ তাছলিমা জাহান লাকী"/>
          <p:cNvPicPr>
            <a:picLocks noChangeAspect="1"/>
          </p:cNvPicPr>
          <p:nvPr/>
        </p:nvPicPr>
        <p:blipFill>
          <a:blip r:embed="rId3"/>
          <a:srcRect l="712" r="712"/>
          <a:stretch/>
        </p:blipFill>
        <p:spPr>
          <a:xfrm>
            <a:off x="901700" y="2065007"/>
            <a:ext cx="2565400" cy="3073400"/>
          </a:xfrm>
          <a:prstGeom prst="roundRect">
            <a:avLst>
              <a:gd name="adj" fmla="val 7426"/>
            </a:avLst>
          </a:prstGeom>
        </p:spPr>
      </p:pic>
      <p:sp>
        <p:nvSpPr>
          <p:cNvPr id="7" name="Shape 4"/>
          <p:cNvSpPr/>
          <p:nvPr/>
        </p:nvSpPr>
        <p:spPr>
          <a:xfrm>
            <a:off x="4368800" y="2232753"/>
            <a:ext cx="7010400" cy="853347"/>
          </a:xfrm>
          <a:prstGeom prst="roundRect">
            <a:avLst>
              <a:gd name="adj" fmla="val 14883"/>
            </a:avLst>
          </a:prstGeom>
          <a:solidFill>
            <a:srgbClr val="FFFDF8"/>
          </a:solidFill>
          <a:ln/>
        </p:spPr>
      </p:sp>
      <p:sp>
        <p:nvSpPr>
          <p:cNvPr id="8" name="Shape 5"/>
          <p:cNvSpPr/>
          <p:nvPr/>
        </p:nvSpPr>
        <p:spPr>
          <a:xfrm>
            <a:off x="4368800" y="2232753"/>
            <a:ext cx="7010400" cy="853347"/>
          </a:xfrm>
          <a:custGeom>
            <a:avLst/>
            <a:gdLst/>
            <a:ahLst/>
            <a:cxnLst/>
            <a:rect l="l" t="t" r="r" b="b"/>
            <a:pathLst>
              <a:path w="7010400" h="853347">
                <a:moveTo>
                  <a:pt x="127000" y="853347"/>
                </a:moveTo>
                <a:lnTo>
                  <a:pt x="127000" y="853347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lnTo>
                  <a:pt x="127000" y="0"/>
                </a:lnTo>
                <a:arcTo wR="50800" hR="127000" stAng="16200000" swAng="-5400000"/>
                <a:lnTo>
                  <a:pt x="76200" y="726347"/>
                </a:lnTo>
                <a:arcTo wR="50800" hR="127000" stAng="10800000" swAng="-5400000"/>
                <a:close/>
              </a:path>
            </a:pathLst>
          </a:custGeom>
          <a:solidFill>
            <a:srgbClr val="2B2420"/>
          </a:solidFill>
          <a:ln/>
        </p:spPr>
      </p:sp>
      <p:pic>
        <p:nvPicPr>
          <p:cNvPr id="9" name="Image 1" descr="User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35500" y="2506993"/>
            <a:ext cx="304800" cy="3048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118100" y="2372453"/>
            <a:ext cx="6252718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6B5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নাম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5118100" y="2599730"/>
            <a:ext cx="6252718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2100" b="1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মোছাঃ তাছলিমা জাহান লাকী</a:t>
            </a:r>
            <a:endParaRPr lang="en-US" sz="2100" dirty="0"/>
          </a:p>
        </p:txBody>
      </p:sp>
      <p:sp>
        <p:nvSpPr>
          <p:cNvPr id="12" name="Shape 8"/>
          <p:cNvSpPr/>
          <p:nvPr/>
        </p:nvSpPr>
        <p:spPr>
          <a:xfrm>
            <a:off x="4368800" y="3263900"/>
            <a:ext cx="7010400" cy="853347"/>
          </a:xfrm>
          <a:prstGeom prst="roundRect">
            <a:avLst>
              <a:gd name="adj" fmla="val 14883"/>
            </a:avLst>
          </a:prstGeom>
          <a:solidFill>
            <a:srgbClr val="FFFDF8"/>
          </a:solidFill>
          <a:ln/>
        </p:spPr>
      </p:sp>
      <p:sp>
        <p:nvSpPr>
          <p:cNvPr id="13" name="Shape 9"/>
          <p:cNvSpPr/>
          <p:nvPr/>
        </p:nvSpPr>
        <p:spPr>
          <a:xfrm>
            <a:off x="4368800" y="3263900"/>
            <a:ext cx="7010400" cy="853347"/>
          </a:xfrm>
          <a:custGeom>
            <a:avLst/>
            <a:gdLst/>
            <a:ahLst/>
            <a:cxnLst/>
            <a:rect l="l" t="t" r="r" b="b"/>
            <a:pathLst>
              <a:path w="7010400" h="853347">
                <a:moveTo>
                  <a:pt x="127000" y="853347"/>
                </a:moveTo>
                <a:lnTo>
                  <a:pt x="127000" y="853347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lnTo>
                  <a:pt x="127000" y="0"/>
                </a:lnTo>
                <a:arcTo wR="50800" hR="127000" stAng="16200000" swAng="-5400000"/>
                <a:lnTo>
                  <a:pt x="76200" y="726347"/>
                </a:lnTo>
                <a:arcTo wR="50800" hR="127000" stAng="10800000" swAng="-5400000"/>
                <a:close/>
              </a:path>
            </a:pathLst>
          </a:custGeom>
          <a:solidFill>
            <a:srgbClr val="17A3B8"/>
          </a:solidFill>
          <a:ln/>
        </p:spPr>
      </p:sp>
      <p:pic>
        <p:nvPicPr>
          <p:cNvPr id="14" name="Image 2" descr="Book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635500" y="3538141"/>
            <a:ext cx="304800" cy="3048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118100" y="3403600"/>
            <a:ext cx="6252718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6B5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বিষয়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5118100" y="3630878"/>
            <a:ext cx="6252718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2100" b="1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তথ্য ও যোগাযোগ প্রযুক্তি</a:t>
            </a:r>
            <a:endParaRPr lang="en-US" sz="2100" dirty="0"/>
          </a:p>
        </p:txBody>
      </p:sp>
      <p:sp>
        <p:nvSpPr>
          <p:cNvPr id="17" name="Shape 12"/>
          <p:cNvSpPr/>
          <p:nvPr/>
        </p:nvSpPr>
        <p:spPr>
          <a:xfrm>
            <a:off x="4368800" y="4295048"/>
            <a:ext cx="7010400" cy="853347"/>
          </a:xfrm>
          <a:prstGeom prst="roundRect">
            <a:avLst>
              <a:gd name="adj" fmla="val 14883"/>
            </a:avLst>
          </a:prstGeom>
          <a:solidFill>
            <a:srgbClr val="FFFDF8"/>
          </a:solidFill>
          <a:ln/>
        </p:spPr>
      </p:sp>
      <p:sp>
        <p:nvSpPr>
          <p:cNvPr id="18" name="Shape 13"/>
          <p:cNvSpPr/>
          <p:nvPr/>
        </p:nvSpPr>
        <p:spPr>
          <a:xfrm>
            <a:off x="4368800" y="4295048"/>
            <a:ext cx="7010400" cy="853347"/>
          </a:xfrm>
          <a:custGeom>
            <a:avLst/>
            <a:gdLst/>
            <a:ahLst/>
            <a:cxnLst/>
            <a:rect l="l" t="t" r="r" b="b"/>
            <a:pathLst>
              <a:path w="7010400" h="853347">
                <a:moveTo>
                  <a:pt x="127000" y="853347"/>
                </a:moveTo>
                <a:lnTo>
                  <a:pt x="127000" y="853347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lnTo>
                  <a:pt x="127000" y="0"/>
                </a:lnTo>
                <a:arcTo wR="50800" hR="127000" stAng="16200000" swAng="-5400000"/>
                <a:lnTo>
                  <a:pt x="76200" y="726347"/>
                </a:lnTo>
                <a:arcTo wR="50800" hR="127000" stAng="10800000" swAng="-5400000"/>
                <a:close/>
              </a:path>
            </a:pathLst>
          </a:custGeom>
          <a:solidFill>
            <a:srgbClr val="E4572E"/>
          </a:solidFill>
          <a:ln/>
        </p:spPr>
      </p:sp>
      <p:pic>
        <p:nvPicPr>
          <p:cNvPr id="19" name="Image 3" descr="Star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635500" y="4569289"/>
            <a:ext cx="304800" cy="3048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118100" y="4434748"/>
            <a:ext cx="6252718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6B5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আজকের পাঠের লক্ষ্য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5118100" y="4662025"/>
            <a:ext cx="6252718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2100" b="1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দুইয়ের পরিপূরক সম্পর্কে ধারণা লাভ</a:t>
            </a:r>
            <a:endParaRPr lang="en-US" sz="2100" dirty="0"/>
          </a:p>
        </p:txBody>
      </p:sp>
      <p:sp>
        <p:nvSpPr>
          <p:cNvPr id="22" name="Shape 16"/>
          <p:cNvSpPr/>
          <p:nvPr/>
        </p:nvSpPr>
        <p:spPr>
          <a:xfrm>
            <a:off x="812800" y="5749925"/>
            <a:ext cx="10566400" cy="0"/>
          </a:xfrm>
          <a:prstGeom prst="line">
            <a:avLst/>
          </a:prstGeom>
          <a:noFill/>
          <a:ln w="19050">
            <a:solidFill>
              <a:srgbClr val="D9CBB5"/>
            </a:solidFill>
            <a:prstDash val="dash"/>
          </a:ln>
        </p:spPr>
      </p:sp>
      <p:pic>
        <p:nvPicPr>
          <p:cNvPr id="23" name="Image 4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12800" y="6032500"/>
            <a:ext cx="863600" cy="101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8950" y="1289050"/>
            <a:ext cx="11214100" cy="5143500"/>
          </a:xfrm>
          <a:prstGeom prst="roundRect">
            <a:avLst>
              <a:gd name="adj" fmla="val 1358"/>
            </a:avLst>
          </a:prstGeom>
          <a:gradFill rotWithShape="1">
            <a:gsLst>
              <a:gs pos="0">
                <a:srgbClr val="2F4038"/>
              </a:gs>
              <a:gs pos="70000">
                <a:srgbClr val="22302A"/>
              </a:gs>
            </a:gsLst>
            <a:path path="circle">
              <a:fillToRect l="40000" t="40000" r="60000" b="60000"/>
            </a:path>
          </a:gradFill>
          <a:ln w="88900">
            <a:solidFill>
              <a:srgbClr val="5A3B26"/>
            </a:solidFill>
            <a:prstDash val="solid"/>
          </a:ln>
          <a:effectLst>
            <a:outerShdw blurRad="279400" dist="1143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1498600" y="2321984"/>
            <a:ext cx="1320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4200"/>
              </a:lnSpc>
              <a:buNone/>
            </a:pPr>
            <a:r>
              <a:rPr lang="en-US" sz="4200" b="1" dirty="0">
                <a:solidFill>
                  <a:srgbClr val="FBF5EA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13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2882900" y="2385484"/>
            <a:ext cx="4318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D9CBB5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=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387725" y="2306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CFC6B8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FBF5EA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0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060825" y="2306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CFC6B8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FBF5EA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0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4733925" y="2306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CFC6B8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FBF5EA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0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5407025" y="2306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CFC6B8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FBF5EA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0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6080125" y="2306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CFC6B8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FBF5EA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6753225" y="2306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CFC6B8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FBF5EA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7426325" y="2306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CFC6B8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FBF5EA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0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8099425" y="2306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CFC6B8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FBF5EA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pic>
        <p:nvPicPr>
          <p:cNvPr id="13" name="Image 0" descr="প্রতিটি বিটের নিচে উল্টানোর বাঁকা তীর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78200" y="2982384"/>
            <a:ext cx="5295900" cy="3556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3387725" y="3449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7FD3DF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7FD3DF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sp>
        <p:nvSpPr>
          <p:cNvPr id="15" name="Text 12"/>
          <p:cNvSpPr/>
          <p:nvPr/>
        </p:nvSpPr>
        <p:spPr>
          <a:xfrm>
            <a:off x="4060825" y="3449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7FD3DF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7FD3DF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sp>
        <p:nvSpPr>
          <p:cNvPr id="16" name="Text 13"/>
          <p:cNvSpPr/>
          <p:nvPr/>
        </p:nvSpPr>
        <p:spPr>
          <a:xfrm>
            <a:off x="4733925" y="3449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7FD3DF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7FD3DF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sp>
        <p:nvSpPr>
          <p:cNvPr id="17" name="Text 14"/>
          <p:cNvSpPr/>
          <p:nvPr/>
        </p:nvSpPr>
        <p:spPr>
          <a:xfrm>
            <a:off x="5407025" y="3449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7FD3DF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7FD3DF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sp>
        <p:nvSpPr>
          <p:cNvPr id="18" name="Text 15"/>
          <p:cNvSpPr/>
          <p:nvPr/>
        </p:nvSpPr>
        <p:spPr>
          <a:xfrm>
            <a:off x="6080125" y="3449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7FD3DF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7FD3DF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0</a:t>
            </a:r>
            <a:endParaRPr lang="en-US" sz="3600" dirty="0"/>
          </a:p>
        </p:txBody>
      </p:sp>
      <p:sp>
        <p:nvSpPr>
          <p:cNvPr id="19" name="Text 16"/>
          <p:cNvSpPr/>
          <p:nvPr/>
        </p:nvSpPr>
        <p:spPr>
          <a:xfrm>
            <a:off x="6753225" y="3449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7FD3DF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7FD3DF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0</a:t>
            </a:r>
            <a:endParaRPr lang="en-US" sz="3600" dirty="0"/>
          </a:p>
        </p:txBody>
      </p:sp>
      <p:sp>
        <p:nvSpPr>
          <p:cNvPr id="20" name="Text 17"/>
          <p:cNvSpPr/>
          <p:nvPr/>
        </p:nvSpPr>
        <p:spPr>
          <a:xfrm>
            <a:off x="7426325" y="3449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7FD3DF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7FD3DF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sp>
        <p:nvSpPr>
          <p:cNvPr id="21" name="Text 18"/>
          <p:cNvSpPr/>
          <p:nvPr/>
        </p:nvSpPr>
        <p:spPr>
          <a:xfrm>
            <a:off x="8099425" y="3449109"/>
            <a:ext cx="565150" cy="565150"/>
          </a:xfrm>
          <a:custGeom>
            <a:avLst/>
            <a:gdLst/>
            <a:ahLst/>
            <a:cxnLst/>
            <a:rect l="l" t="t" r="r" b="b"/>
            <a:pathLst>
              <a:path w="565150" h="565150">
                <a:moveTo>
                  <a:pt x="53975" y="0"/>
                </a:moveTo>
                <a:lnTo>
                  <a:pt x="511175" y="0"/>
                </a:lnTo>
                <a:arcTo wR="53975" hR="53975" stAng="16200000" swAng="5400000"/>
                <a:lnTo>
                  <a:pt x="565150" y="511175"/>
                </a:lnTo>
                <a:arcTo wR="53975" hR="53975" stAng="0" swAng="5400000"/>
                <a:lnTo>
                  <a:pt x="53975" y="5651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noFill/>
          <a:ln w="19050">
            <a:solidFill>
              <a:srgbClr val="7FD3DF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4284"/>
              </a:lnSpc>
              <a:buNone/>
            </a:pPr>
            <a:r>
              <a:rPr lang="en-US" sz="3600" b="1" dirty="0">
                <a:solidFill>
                  <a:srgbClr val="7FD3DF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0</a:t>
            </a:r>
            <a:endParaRPr lang="en-US" sz="3600" dirty="0"/>
          </a:p>
        </p:txBody>
      </p:sp>
      <p:sp>
        <p:nvSpPr>
          <p:cNvPr id="22" name="Text 19"/>
          <p:cNvSpPr/>
          <p:nvPr/>
        </p:nvSpPr>
        <p:spPr>
          <a:xfrm>
            <a:off x="8085931" y="4125384"/>
            <a:ext cx="705803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800" b="1" dirty="0">
                <a:solidFill>
                  <a:srgbClr val="FFC857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+ 1</a:t>
            </a:r>
            <a:endParaRPr lang="en-US" sz="3800" dirty="0"/>
          </a:p>
        </p:txBody>
      </p:sp>
      <p:sp>
        <p:nvSpPr>
          <p:cNvPr id="23" name="Shape 20"/>
          <p:cNvSpPr/>
          <p:nvPr/>
        </p:nvSpPr>
        <p:spPr>
          <a:xfrm>
            <a:off x="1549400" y="4725459"/>
            <a:ext cx="7124700" cy="0"/>
          </a:xfrm>
          <a:prstGeom prst="line">
            <a:avLst/>
          </a:prstGeom>
          <a:noFill/>
          <a:ln w="31750">
            <a:solidFill>
              <a:srgbClr val="FBF5E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498600" y="4866218"/>
            <a:ext cx="1320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4200"/>
              </a:lnSpc>
              <a:buNone/>
            </a:pPr>
            <a:r>
              <a:rPr lang="en-US" sz="4200" b="1" dirty="0">
                <a:solidFill>
                  <a:srgbClr val="F08A68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−13</a:t>
            </a:r>
            <a:endParaRPr lang="en-US" sz="4200" dirty="0"/>
          </a:p>
        </p:txBody>
      </p:sp>
      <p:sp>
        <p:nvSpPr>
          <p:cNvPr id="25" name="Text 22"/>
          <p:cNvSpPr/>
          <p:nvPr/>
        </p:nvSpPr>
        <p:spPr>
          <a:xfrm>
            <a:off x="2882900" y="4929718"/>
            <a:ext cx="4318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D9CBB5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=</a:t>
            </a:r>
            <a:endParaRPr lang="en-US" sz="3200" dirty="0"/>
          </a:p>
        </p:txBody>
      </p:sp>
      <p:sp>
        <p:nvSpPr>
          <p:cNvPr id="26" name="Text 23"/>
          <p:cNvSpPr/>
          <p:nvPr/>
        </p:nvSpPr>
        <p:spPr>
          <a:xfrm>
            <a:off x="3378200" y="4840818"/>
            <a:ext cx="584200" cy="584200"/>
          </a:xfrm>
          <a:custGeom>
            <a:avLst/>
            <a:gdLst/>
            <a:ahLst/>
            <a:cxnLst/>
            <a:rect l="l" t="t" r="r" b="b"/>
            <a:pathLst>
              <a:path w="584200" h="584200">
                <a:moveTo>
                  <a:pt x="63500" y="0"/>
                </a:moveTo>
                <a:lnTo>
                  <a:pt x="520700" y="0"/>
                </a:lnTo>
                <a:arcTo wR="63500" hR="63500" stAng="16200000" swAng="5400000"/>
                <a:lnTo>
                  <a:pt x="584200" y="520700"/>
                </a:lnTo>
                <a:arcTo wR="63500" hR="63500" stAng="0" swAng="5400000"/>
                <a:lnTo>
                  <a:pt x="63500" y="5842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F08A6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608"/>
              </a:lnSpc>
              <a:buNone/>
            </a:pPr>
            <a:r>
              <a:rPr lang="en-US" sz="3600" b="1" dirty="0">
                <a:solidFill>
                  <a:srgbClr val="2B2420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sp>
        <p:nvSpPr>
          <p:cNvPr id="27" name="Text 24"/>
          <p:cNvSpPr/>
          <p:nvPr/>
        </p:nvSpPr>
        <p:spPr>
          <a:xfrm>
            <a:off x="4051300" y="4840818"/>
            <a:ext cx="584200" cy="584200"/>
          </a:xfrm>
          <a:custGeom>
            <a:avLst/>
            <a:gdLst/>
            <a:ahLst/>
            <a:cxnLst/>
            <a:rect l="l" t="t" r="r" b="b"/>
            <a:pathLst>
              <a:path w="584200" h="584200">
                <a:moveTo>
                  <a:pt x="63500" y="0"/>
                </a:moveTo>
                <a:lnTo>
                  <a:pt x="520700" y="0"/>
                </a:lnTo>
                <a:arcTo wR="63500" hR="63500" stAng="16200000" swAng="5400000"/>
                <a:lnTo>
                  <a:pt x="584200" y="520700"/>
                </a:lnTo>
                <a:arcTo wR="63500" hR="63500" stAng="0" swAng="5400000"/>
                <a:lnTo>
                  <a:pt x="63500" y="5842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F08A6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608"/>
              </a:lnSpc>
              <a:buNone/>
            </a:pPr>
            <a:r>
              <a:rPr lang="en-US" sz="3600" b="1" dirty="0">
                <a:solidFill>
                  <a:srgbClr val="2B2420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sp>
        <p:nvSpPr>
          <p:cNvPr id="28" name="Text 25"/>
          <p:cNvSpPr/>
          <p:nvPr/>
        </p:nvSpPr>
        <p:spPr>
          <a:xfrm>
            <a:off x="4724400" y="4840818"/>
            <a:ext cx="584200" cy="584200"/>
          </a:xfrm>
          <a:custGeom>
            <a:avLst/>
            <a:gdLst/>
            <a:ahLst/>
            <a:cxnLst/>
            <a:rect l="l" t="t" r="r" b="b"/>
            <a:pathLst>
              <a:path w="584200" h="584200">
                <a:moveTo>
                  <a:pt x="63500" y="0"/>
                </a:moveTo>
                <a:lnTo>
                  <a:pt x="520700" y="0"/>
                </a:lnTo>
                <a:arcTo wR="63500" hR="63500" stAng="16200000" swAng="5400000"/>
                <a:lnTo>
                  <a:pt x="584200" y="520700"/>
                </a:lnTo>
                <a:arcTo wR="63500" hR="63500" stAng="0" swAng="5400000"/>
                <a:lnTo>
                  <a:pt x="63500" y="5842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F08A6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608"/>
              </a:lnSpc>
              <a:buNone/>
            </a:pPr>
            <a:r>
              <a:rPr lang="en-US" sz="3600" b="1" dirty="0">
                <a:solidFill>
                  <a:srgbClr val="2B2420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sp>
        <p:nvSpPr>
          <p:cNvPr id="29" name="Text 26"/>
          <p:cNvSpPr/>
          <p:nvPr/>
        </p:nvSpPr>
        <p:spPr>
          <a:xfrm>
            <a:off x="5397500" y="4840818"/>
            <a:ext cx="584200" cy="584200"/>
          </a:xfrm>
          <a:custGeom>
            <a:avLst/>
            <a:gdLst/>
            <a:ahLst/>
            <a:cxnLst/>
            <a:rect l="l" t="t" r="r" b="b"/>
            <a:pathLst>
              <a:path w="584200" h="584200">
                <a:moveTo>
                  <a:pt x="63500" y="0"/>
                </a:moveTo>
                <a:lnTo>
                  <a:pt x="520700" y="0"/>
                </a:lnTo>
                <a:arcTo wR="63500" hR="63500" stAng="16200000" swAng="5400000"/>
                <a:lnTo>
                  <a:pt x="584200" y="520700"/>
                </a:lnTo>
                <a:arcTo wR="63500" hR="63500" stAng="0" swAng="5400000"/>
                <a:lnTo>
                  <a:pt x="63500" y="5842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F08A6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608"/>
              </a:lnSpc>
              <a:buNone/>
            </a:pPr>
            <a:r>
              <a:rPr lang="en-US" sz="3600" b="1" dirty="0">
                <a:solidFill>
                  <a:srgbClr val="2B2420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sp>
        <p:nvSpPr>
          <p:cNvPr id="30" name="Text 27"/>
          <p:cNvSpPr/>
          <p:nvPr/>
        </p:nvSpPr>
        <p:spPr>
          <a:xfrm>
            <a:off x="6070600" y="4840818"/>
            <a:ext cx="584200" cy="584200"/>
          </a:xfrm>
          <a:custGeom>
            <a:avLst/>
            <a:gdLst/>
            <a:ahLst/>
            <a:cxnLst/>
            <a:rect l="l" t="t" r="r" b="b"/>
            <a:pathLst>
              <a:path w="584200" h="584200">
                <a:moveTo>
                  <a:pt x="63500" y="0"/>
                </a:moveTo>
                <a:lnTo>
                  <a:pt x="520700" y="0"/>
                </a:lnTo>
                <a:arcTo wR="63500" hR="63500" stAng="16200000" swAng="5400000"/>
                <a:lnTo>
                  <a:pt x="584200" y="520700"/>
                </a:lnTo>
                <a:arcTo wR="63500" hR="63500" stAng="0" swAng="5400000"/>
                <a:lnTo>
                  <a:pt x="63500" y="5842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F08A6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608"/>
              </a:lnSpc>
              <a:buNone/>
            </a:pPr>
            <a:r>
              <a:rPr lang="en-US" sz="3600" b="1" dirty="0">
                <a:solidFill>
                  <a:srgbClr val="2B2420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0</a:t>
            </a:r>
            <a:endParaRPr lang="en-US" sz="3600" dirty="0"/>
          </a:p>
        </p:txBody>
      </p:sp>
      <p:sp>
        <p:nvSpPr>
          <p:cNvPr id="31" name="Text 28"/>
          <p:cNvSpPr/>
          <p:nvPr/>
        </p:nvSpPr>
        <p:spPr>
          <a:xfrm>
            <a:off x="6743700" y="4840818"/>
            <a:ext cx="584200" cy="584200"/>
          </a:xfrm>
          <a:custGeom>
            <a:avLst/>
            <a:gdLst/>
            <a:ahLst/>
            <a:cxnLst/>
            <a:rect l="l" t="t" r="r" b="b"/>
            <a:pathLst>
              <a:path w="584200" h="584200">
                <a:moveTo>
                  <a:pt x="63500" y="0"/>
                </a:moveTo>
                <a:lnTo>
                  <a:pt x="520700" y="0"/>
                </a:lnTo>
                <a:arcTo wR="63500" hR="63500" stAng="16200000" swAng="5400000"/>
                <a:lnTo>
                  <a:pt x="584200" y="520700"/>
                </a:lnTo>
                <a:arcTo wR="63500" hR="63500" stAng="0" swAng="5400000"/>
                <a:lnTo>
                  <a:pt x="63500" y="5842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F08A6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608"/>
              </a:lnSpc>
              <a:buNone/>
            </a:pPr>
            <a:r>
              <a:rPr lang="en-US" sz="3600" b="1" dirty="0">
                <a:solidFill>
                  <a:srgbClr val="2B2420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0</a:t>
            </a:r>
            <a:endParaRPr lang="en-US" sz="3600" dirty="0"/>
          </a:p>
        </p:txBody>
      </p:sp>
      <p:sp>
        <p:nvSpPr>
          <p:cNvPr id="32" name="Text 29"/>
          <p:cNvSpPr/>
          <p:nvPr/>
        </p:nvSpPr>
        <p:spPr>
          <a:xfrm>
            <a:off x="7416800" y="4840818"/>
            <a:ext cx="584200" cy="584200"/>
          </a:xfrm>
          <a:custGeom>
            <a:avLst/>
            <a:gdLst/>
            <a:ahLst/>
            <a:cxnLst/>
            <a:rect l="l" t="t" r="r" b="b"/>
            <a:pathLst>
              <a:path w="584200" h="584200">
                <a:moveTo>
                  <a:pt x="63500" y="0"/>
                </a:moveTo>
                <a:lnTo>
                  <a:pt x="520700" y="0"/>
                </a:lnTo>
                <a:arcTo wR="63500" hR="63500" stAng="16200000" swAng="5400000"/>
                <a:lnTo>
                  <a:pt x="584200" y="520700"/>
                </a:lnTo>
                <a:arcTo wR="63500" hR="63500" stAng="0" swAng="5400000"/>
                <a:lnTo>
                  <a:pt x="63500" y="5842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F08A6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608"/>
              </a:lnSpc>
              <a:buNone/>
            </a:pPr>
            <a:r>
              <a:rPr lang="en-US" sz="3600" b="1" dirty="0">
                <a:solidFill>
                  <a:srgbClr val="2B2420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sp>
        <p:nvSpPr>
          <p:cNvPr id="33" name="Text 30"/>
          <p:cNvSpPr/>
          <p:nvPr/>
        </p:nvSpPr>
        <p:spPr>
          <a:xfrm>
            <a:off x="8089900" y="4840818"/>
            <a:ext cx="584200" cy="584200"/>
          </a:xfrm>
          <a:custGeom>
            <a:avLst/>
            <a:gdLst/>
            <a:ahLst/>
            <a:cxnLst/>
            <a:rect l="l" t="t" r="r" b="b"/>
            <a:pathLst>
              <a:path w="584200" h="584200">
                <a:moveTo>
                  <a:pt x="63500" y="0"/>
                </a:moveTo>
                <a:lnTo>
                  <a:pt x="520700" y="0"/>
                </a:lnTo>
                <a:arcTo wR="63500" hR="63500" stAng="16200000" swAng="5400000"/>
                <a:lnTo>
                  <a:pt x="584200" y="520700"/>
                </a:lnTo>
                <a:arcTo wR="63500" hR="63500" stAng="0" swAng="5400000"/>
                <a:lnTo>
                  <a:pt x="63500" y="5842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F08A6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608"/>
              </a:lnSpc>
              <a:buNone/>
            </a:pPr>
            <a:r>
              <a:rPr lang="en-US" sz="3600" b="1" dirty="0">
                <a:solidFill>
                  <a:srgbClr val="2B2420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1</a:t>
            </a:r>
            <a:endParaRPr lang="en-US" sz="3600" dirty="0"/>
          </a:p>
        </p:txBody>
      </p:sp>
      <p:pic>
        <p:nvPicPr>
          <p:cNvPr id="34" name="Image 1" descr="একটি সুইচ যা ০ থেকে ১ এ উল্টে যাচ্ছে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45600" y="2343150"/>
            <a:ext cx="1397000" cy="1587500"/>
          </a:xfrm>
          <a:prstGeom prst="rect">
            <a:avLst/>
          </a:prstGeom>
        </p:spPr>
      </p:pic>
      <p:sp>
        <p:nvSpPr>
          <p:cNvPr id="35" name="Text 31"/>
          <p:cNvSpPr/>
          <p:nvPr/>
        </p:nvSpPr>
        <p:spPr>
          <a:xfrm>
            <a:off x="9388475" y="4251325"/>
            <a:ext cx="1111250" cy="1111250"/>
          </a:xfrm>
          <a:custGeom>
            <a:avLst/>
            <a:gdLst/>
            <a:ahLst/>
            <a:cxnLst/>
            <a:rect l="l" t="t" r="r" b="b"/>
            <a:pathLst>
              <a:path w="1111250" h="1111250">
                <a:moveTo>
                  <a:pt x="555625" y="0"/>
                </a:moveTo>
                <a:lnTo>
                  <a:pt x="555625" y="0"/>
                </a:lnTo>
                <a:arcTo wR="555625" hR="555625" stAng="16200000" swAng="5400000"/>
                <a:lnTo>
                  <a:pt x="1111250" y="555625"/>
                </a:lnTo>
                <a:arcTo wR="555625" hR="555625" stAng="0" swAng="5400000"/>
                <a:lnTo>
                  <a:pt x="555625" y="1111250"/>
                </a:lnTo>
                <a:arcTo wR="555625" hR="555625" stAng="5400000" swAng="5400000"/>
                <a:lnTo>
                  <a:pt x="0" y="555625"/>
                </a:lnTo>
                <a:arcTo wR="555625" hR="555625" stAng="10800000" swAng="5400000"/>
                <a:close/>
              </a:path>
            </a:pathLst>
          </a:custGeom>
          <a:noFill/>
          <a:ln w="31750">
            <a:solidFill>
              <a:srgbClr val="FFC857"/>
            </a:solidFill>
            <a:prstDash val="dash"/>
          </a:ln>
        </p:spPr>
        <p:txBody>
          <a:bodyPr wrap="square" lIns="0" tIns="13758" rIns="0" bIns="0" rtlCol="0" anchor="t">
            <a:normAutofit/>
          </a:bodyPr>
          <a:lstStyle/>
          <a:p>
            <a:pPr marL="0" indent="0" algn="ctr">
              <a:lnSpc>
                <a:spcPts val="8538"/>
              </a:lnSpc>
              <a:buNone/>
            </a:pPr>
            <a:r>
              <a:rPr lang="en-US" sz="4770" b="1" dirty="0">
                <a:solidFill>
                  <a:srgbClr val="FFC857"/>
                </a:solidFill>
                <a:latin typeface="Brush Script MT" pitchFamily="18" charset="0"/>
                <a:ea typeface="Brush Script MT" pitchFamily="18" charset="-122"/>
                <a:cs typeface="Brush Script MT" pitchFamily="18" charset="-120"/>
              </a:rPr>
              <a:t>+1</a:t>
            </a:r>
            <a:endParaRPr lang="en-US" sz="4770" dirty="0"/>
          </a:p>
        </p:txBody>
      </p:sp>
      <p:sp>
        <p:nvSpPr>
          <p:cNvPr id="36" name="Shape 32"/>
          <p:cNvSpPr/>
          <p:nvPr/>
        </p:nvSpPr>
        <p:spPr>
          <a:xfrm>
            <a:off x="2630818" y="292100"/>
            <a:ext cx="6930298" cy="731507"/>
          </a:xfrm>
          <a:prstGeom prst="roundRect">
            <a:avLst>
              <a:gd name="adj" fmla="val 50000"/>
            </a:avLst>
          </a:prstGeom>
          <a:solidFill>
            <a:srgbClr val="2B2420"/>
          </a:solidFill>
          <a:ln w="25400">
            <a:solidFill>
              <a:srgbClr val="E4572E"/>
            </a:solidFill>
            <a:prstDash val="solid"/>
          </a:ln>
          <a:effectLst>
            <a:outerShdw blurRad="203200" dist="76200" dir="5400000" algn="bl" rotWithShape="0">
              <a:srgbClr val="000000">
                <a:alpha val="40000"/>
              </a:srgbClr>
            </a:outerShdw>
          </a:effectLst>
        </p:spPr>
      </p:sp>
      <p:pic>
        <p:nvPicPr>
          <p:cNvPr id="37" name="Image 2" descr="Search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999118" y="480020"/>
            <a:ext cx="355600" cy="355600"/>
          </a:xfrm>
          <a:prstGeom prst="rect">
            <a:avLst/>
          </a:prstGeom>
        </p:spPr>
      </p:pic>
      <p:sp>
        <p:nvSpPr>
          <p:cNvPr id="38" name="Text 33"/>
          <p:cNvSpPr>
            <a:spLocks noGrp="1"/>
          </p:cNvSpPr>
          <p:nvPr>
            <p:ph type="title"/>
          </p:nvPr>
        </p:nvSpPr>
        <p:spPr>
          <a:xfrm>
            <a:off x="3507118" y="406400"/>
            <a:ext cx="6041298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300" b="1" i="0" dirty="0">
                <a:solidFill>
                  <a:srgbClr val="FBF5E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ছবিটি দেখে কী বোঝা যাচ্ছে?</a:t>
            </a:r>
            <a:endParaRPr lang="en-US" sz="3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85900" y="812800"/>
            <a:ext cx="2090738" cy="497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20"/>
              </a:lnSpc>
              <a:buNone/>
            </a:pPr>
            <a:r>
              <a:rPr lang="en-US" sz="3100" b="1" i="0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শিখনফল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812800" y="1513815"/>
            <a:ext cx="1088339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6B5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এই পাঠ শেষে শিক্ষার্থীরা—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22325" y="2605419"/>
            <a:ext cx="10547350" cy="769144"/>
          </a:xfrm>
          <a:prstGeom prst="roundRect">
            <a:avLst>
              <a:gd name="adj" fmla="val 18576"/>
            </a:avLst>
          </a:pr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9733" y="2612827"/>
            <a:ext cx="1143000" cy="754327"/>
          </a:xfrm>
          <a:custGeom>
            <a:avLst/>
            <a:gdLst/>
            <a:ahLst/>
            <a:cxnLst/>
            <a:rect l="l" t="t" r="r" b="b"/>
            <a:pathLst>
              <a:path w="1143000" h="754327">
                <a:moveTo>
                  <a:pt x="0" y="135467"/>
                </a:moveTo>
                <a:arcTo wR="135467" hR="135467" stAng="10800000" swAng="5400000"/>
                <a:lnTo>
                  <a:pt x="1143000" y="0"/>
                </a:lnTo>
                <a:lnTo>
                  <a:pt x="1143000" y="754327"/>
                </a:lnTo>
                <a:lnTo>
                  <a:pt x="135467" y="754327"/>
                </a:lnTo>
                <a:arcTo wR="135467" hR="135467" stAng="5400000" swAng="5400000"/>
                <a:close/>
              </a:path>
            </a:pathLst>
          </a:custGeom>
          <a:solidFill>
            <a:srgbClr val="2B242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2252133" y="2803327"/>
            <a:ext cx="9095656" cy="39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40"/>
              </a:lnSpc>
              <a:buNone/>
            </a:pPr>
            <a:r>
              <a:rPr lang="en-US" sz="21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 কী—তা বলতে পারবে।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822325" y="3558713"/>
            <a:ext cx="10547350" cy="769144"/>
          </a:xfrm>
          <a:prstGeom prst="roundRect">
            <a:avLst>
              <a:gd name="adj" fmla="val 18576"/>
            </a:avLst>
          </a:pr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9733" y="3566120"/>
            <a:ext cx="1143000" cy="754327"/>
          </a:xfrm>
          <a:custGeom>
            <a:avLst/>
            <a:gdLst/>
            <a:ahLst/>
            <a:cxnLst/>
            <a:rect l="l" t="t" r="r" b="b"/>
            <a:pathLst>
              <a:path w="1143000" h="754327">
                <a:moveTo>
                  <a:pt x="0" y="135467"/>
                </a:moveTo>
                <a:arcTo wR="135467" hR="135467" stAng="10800000" swAng="5400000"/>
                <a:lnTo>
                  <a:pt x="1143000" y="0"/>
                </a:lnTo>
                <a:lnTo>
                  <a:pt x="1143000" y="754327"/>
                </a:lnTo>
                <a:lnTo>
                  <a:pt x="135467" y="754327"/>
                </a:lnTo>
                <a:arcTo wR="135467" hR="135467" stAng="54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10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2252133" y="3756620"/>
            <a:ext cx="9095656" cy="39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40"/>
              </a:lnSpc>
              <a:buNone/>
            </a:pPr>
            <a:r>
              <a:rPr lang="en-US" sz="21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যেকোনো সংখ্যার দুইয়ের পরিপূরক নির্ণয় করতে পারবে।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822325" y="4512007"/>
            <a:ext cx="10547350" cy="769144"/>
          </a:xfrm>
          <a:prstGeom prst="roundRect">
            <a:avLst>
              <a:gd name="adj" fmla="val 18576"/>
            </a:avLst>
          </a:pr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9733" y="4519414"/>
            <a:ext cx="1143000" cy="754327"/>
          </a:xfrm>
          <a:custGeom>
            <a:avLst/>
            <a:gdLst/>
            <a:ahLst/>
            <a:cxnLst/>
            <a:rect l="l" t="t" r="r" b="b"/>
            <a:pathLst>
              <a:path w="1143000" h="754327">
                <a:moveTo>
                  <a:pt x="0" y="135467"/>
                </a:moveTo>
                <a:arcTo wR="135467" hR="135467" stAng="10800000" swAng="5400000"/>
                <a:lnTo>
                  <a:pt x="1143000" y="0"/>
                </a:lnTo>
                <a:lnTo>
                  <a:pt x="1143000" y="754327"/>
                </a:lnTo>
                <a:lnTo>
                  <a:pt x="135467" y="754327"/>
                </a:lnTo>
                <a:arcTo wR="135467" hR="135467" stAng="54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11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2252133" y="4709914"/>
            <a:ext cx="9095656" cy="39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40"/>
              </a:lnSpc>
              <a:buNone/>
            </a:pPr>
            <a:r>
              <a:rPr lang="en-US" sz="21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 ব্যবহার করে বিয়োগ করতে পারবে।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812800" y="5749925"/>
            <a:ext cx="10566400" cy="0"/>
          </a:xfrm>
          <a:prstGeom prst="line">
            <a:avLst/>
          </a:prstGeom>
          <a:noFill/>
          <a:ln w="19050">
            <a:solidFill>
              <a:srgbClr val="D9CBB5"/>
            </a:solidFill>
            <a:prstDash val="dash"/>
          </a:ln>
        </p:spPr>
      </p:sp>
      <p:pic>
        <p:nvPicPr>
          <p:cNvPr id="15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6032500"/>
            <a:ext cx="863600" cy="10160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828800" y="5943600"/>
            <a:ext cx="588645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F3F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A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85900" y="812800"/>
            <a:ext cx="6881336" cy="497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20"/>
              </a:lnSpc>
              <a:buNone/>
            </a:pPr>
            <a:r>
              <a:rPr lang="en-US" sz="3100" b="1" i="0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দুইয়ের পরিপূরক নির্ণয়ের নিয়ম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812800" y="1475715"/>
            <a:ext cx="10566400" cy="1004491"/>
          </a:xfrm>
          <a:prstGeom prst="roundRect">
            <a:avLst>
              <a:gd name="adj" fmla="val 15172"/>
            </a:avLst>
          </a:prstGeom>
          <a:solidFill>
            <a:srgbClr val="2B2420"/>
          </a:solidFill>
          <a:ln/>
        </p:spPr>
        <p:txBody>
          <a:bodyPr wrap="square" lIns="209364" tIns="107764" rIns="0" bIns="82364" rtlCol="0" anchor="t">
            <a:normAutofit/>
          </a:bodyPr>
          <a:lstStyle/>
          <a:p>
            <a:pPr marL="0" indent="0" algn="l">
              <a:lnSpc>
                <a:spcPts val="2755"/>
              </a:lnSpc>
              <a:buNone/>
            </a:pPr>
            <a:r>
              <a:rPr lang="en-US" sz="1900" b="1" dirty="0">
                <a:solidFill>
                  <a:srgbClr val="FBF5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কোনো বাইনারি সংখ্যার </a:t>
            </a:r>
            <a:r>
              <a:rPr lang="en-US" sz="1900" b="1" dirty="0">
                <a:solidFill>
                  <a:srgbClr val="7FD3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একের পরিপূরকের</a:t>
            </a:r>
            <a:r>
              <a:rPr lang="en-US" sz="1900" b="1" dirty="0">
                <a:solidFill>
                  <a:srgbClr val="FBF5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সাথে </a:t>
            </a:r>
            <a:r>
              <a:rPr lang="en-US" sz="1900" b="1" dirty="0">
                <a:solidFill>
                  <a:srgbClr val="F08A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 যোগ</a:t>
            </a:r>
            <a:r>
              <a:rPr lang="en-US" sz="1900" b="1" dirty="0">
                <a:solidFill>
                  <a:srgbClr val="FBF5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করলে যে সংখ্যা পাওয়া যায়, তাকে দুইয়ের পরিপূরক বলে।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22325" y="3019822"/>
            <a:ext cx="3096683" cy="1740628"/>
          </a:xfrm>
          <a:prstGeom prst="roundRect">
            <a:avLst>
              <a:gd name="adj" fmla="val 8208"/>
            </a:avLst>
          </a:pr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7533" y="3192332"/>
            <a:ext cx="726281" cy="307314"/>
          </a:xfrm>
          <a:custGeom>
            <a:avLst/>
            <a:gdLst/>
            <a:ahLst/>
            <a:cxnLst/>
            <a:rect l="l" t="t" r="r" b="b"/>
            <a:pathLst>
              <a:path w="726281" h="307314">
                <a:moveTo>
                  <a:pt x="153657" y="0"/>
                </a:moveTo>
                <a:lnTo>
                  <a:pt x="572624" y="0"/>
                </a:lnTo>
                <a:arcTo wR="153657" hR="153657" stAng="16200000" swAng="5400000"/>
                <a:lnTo>
                  <a:pt x="726281" y="153657"/>
                </a:lnTo>
                <a:arcTo wR="153657" hR="153657" stAng="0" swAng="5400000"/>
                <a:lnTo>
                  <a:pt x="153657" y="307314"/>
                </a:lnTo>
                <a:arcTo wR="153657" hR="153657" stAng="5400000" swAng="5400000"/>
                <a:lnTo>
                  <a:pt x="0" y="153657"/>
                </a:lnTo>
                <a:arcTo wR="153657" hR="153657" stAng="10800000" swAng="5400000"/>
                <a:close/>
              </a:path>
            </a:pathLst>
          </a:custGeom>
          <a:solidFill>
            <a:srgbClr val="2B242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FFF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ধাপ ১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07533" y="3601244"/>
            <a:ext cx="2808055" cy="629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সংখ্যাটিকে ৮ বিট বাইনারিতে লেখো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07533" y="4307284"/>
            <a:ext cx="2808055" cy="3060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6B5E55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25 → 00011001</a:t>
            </a:r>
            <a:endParaRPr lang="en-US" sz="1700" dirty="0"/>
          </a:p>
        </p:txBody>
      </p:sp>
      <p:pic>
        <p:nvPicPr>
          <p:cNvPr id="9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42833" y="3782219"/>
            <a:ext cx="381000" cy="2159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4547658" y="3019822"/>
            <a:ext cx="3096683" cy="1740628"/>
          </a:xfrm>
          <a:prstGeom prst="roundRect">
            <a:avLst>
              <a:gd name="adj" fmla="val 8208"/>
            </a:avLst>
          </a:pr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732867" y="3192332"/>
            <a:ext cx="757105" cy="307314"/>
          </a:xfrm>
          <a:custGeom>
            <a:avLst/>
            <a:gdLst/>
            <a:ahLst/>
            <a:cxnLst/>
            <a:rect l="l" t="t" r="r" b="b"/>
            <a:pathLst>
              <a:path w="757105" h="307314">
                <a:moveTo>
                  <a:pt x="153657" y="0"/>
                </a:moveTo>
                <a:lnTo>
                  <a:pt x="603448" y="0"/>
                </a:lnTo>
                <a:arcTo wR="153657" hR="153657" stAng="16200000" swAng="5400000"/>
                <a:lnTo>
                  <a:pt x="757105" y="153657"/>
                </a:lnTo>
                <a:arcTo wR="153657" hR="153657" stAng="0" swAng="5400000"/>
                <a:lnTo>
                  <a:pt x="153657" y="307314"/>
                </a:lnTo>
                <a:arcTo wR="153657" hR="153657" stAng="5400000" swAng="5400000"/>
                <a:lnTo>
                  <a:pt x="0" y="153657"/>
                </a:lnTo>
                <a:arcTo wR="153657" hR="153657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ধাপ ২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732867" y="3601244"/>
            <a:ext cx="2808055" cy="629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প্রতিটি বিট উল্টাও (০↔১) = একের পরিপূরক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4732867" y="4307284"/>
            <a:ext cx="2808055" cy="3060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0E7C8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11100110</a:t>
            </a:r>
            <a:endParaRPr lang="en-US" sz="1700" dirty="0"/>
          </a:p>
        </p:txBody>
      </p:sp>
      <p:pic>
        <p:nvPicPr>
          <p:cNvPr id="14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68167" y="3782219"/>
            <a:ext cx="381000" cy="2159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8272992" y="3019822"/>
            <a:ext cx="3096683" cy="1740628"/>
          </a:xfrm>
          <a:prstGeom prst="roundRect">
            <a:avLst>
              <a:gd name="adj" fmla="val 8208"/>
            </a:avLst>
          </a:pr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8458200" y="3192332"/>
            <a:ext cx="776486" cy="307314"/>
          </a:xfrm>
          <a:custGeom>
            <a:avLst/>
            <a:gdLst/>
            <a:ahLst/>
            <a:cxnLst/>
            <a:rect l="l" t="t" r="r" b="b"/>
            <a:pathLst>
              <a:path w="776486" h="307314">
                <a:moveTo>
                  <a:pt x="153657" y="0"/>
                </a:moveTo>
                <a:lnTo>
                  <a:pt x="622829" y="0"/>
                </a:lnTo>
                <a:arcTo wR="153657" hR="153657" stAng="16200000" swAng="5400000"/>
                <a:lnTo>
                  <a:pt x="776486" y="153657"/>
                </a:lnTo>
                <a:arcTo wR="153657" hR="153657" stAng="0" swAng="5400000"/>
                <a:lnTo>
                  <a:pt x="153657" y="307314"/>
                </a:lnTo>
                <a:arcTo wR="153657" hR="153657" stAng="5400000" swAng="5400000"/>
                <a:lnTo>
                  <a:pt x="0" y="153657"/>
                </a:lnTo>
                <a:arcTo wR="153657" hR="153657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FFF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ধাপ ৩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8458200" y="3601244"/>
            <a:ext cx="2808055" cy="629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ফলাফলের সাথে ১ যোগ করো</a:t>
            </a:r>
            <a:endParaRPr lang="en-US" sz="1700" dirty="0"/>
          </a:p>
        </p:txBody>
      </p:sp>
      <p:sp>
        <p:nvSpPr>
          <p:cNvPr id="18" name="Text 14"/>
          <p:cNvSpPr/>
          <p:nvPr/>
        </p:nvSpPr>
        <p:spPr>
          <a:xfrm>
            <a:off x="8458200" y="4307284"/>
            <a:ext cx="2808055" cy="3060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BF3F1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11100111</a:t>
            </a:r>
            <a:endParaRPr lang="en-US" sz="1700" dirty="0"/>
          </a:p>
        </p:txBody>
      </p:sp>
      <p:sp>
        <p:nvSpPr>
          <p:cNvPr id="19" name="Text 15"/>
          <p:cNvSpPr/>
          <p:nvPr/>
        </p:nvSpPr>
        <p:spPr>
          <a:xfrm>
            <a:off x="3469283" y="5309660"/>
            <a:ext cx="5253434" cy="522817"/>
          </a:xfrm>
          <a:prstGeom prst="roundRect">
            <a:avLst>
              <a:gd name="adj" fmla="val 50000"/>
            </a:avLst>
          </a:prstGeom>
          <a:solidFill>
            <a:srgbClr val="FFFDF8"/>
          </a:solidFill>
          <a:ln w="19050">
            <a:solidFill>
              <a:srgbClr val="E4572E"/>
            </a:solidFill>
            <a:prstDash val="dash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দুইয়ের পরিপূরক = একের পরিপূরক + ১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812800" y="5749925"/>
            <a:ext cx="10566400" cy="0"/>
          </a:xfrm>
          <a:prstGeom prst="line">
            <a:avLst/>
          </a:prstGeom>
          <a:noFill/>
          <a:ln w="19050">
            <a:solidFill>
              <a:srgbClr val="D9CBB5"/>
            </a:solidFill>
            <a:prstDash val="dash"/>
          </a:ln>
        </p:spPr>
      </p:sp>
      <p:pic>
        <p:nvPicPr>
          <p:cNvPr id="21" name="Image 2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6032500"/>
            <a:ext cx="863600" cy="10160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828800" y="5943600"/>
            <a:ext cx="588645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F3F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85900" y="812800"/>
            <a:ext cx="9730740" cy="497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20"/>
              </a:lnSpc>
              <a:buNone/>
            </a:pPr>
            <a:r>
              <a:rPr lang="en-US" sz="3100" b="1" i="0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উদাহরণ ১: −25 কে দুইয়ের পরিপূরকে লেখো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812800" y="2517115"/>
            <a:ext cx="248539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ধাপ ১: 25 এর বাইনারি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311525" y="240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895725" y="240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479925" y="240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064125" y="240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648325" y="240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232525" y="240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816725" y="240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400925" y="240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12800" y="3152115"/>
            <a:ext cx="248539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0E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ধাপ ২: বিট উল্টাও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302000" y="30302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3886200" y="30302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470400" y="30302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5054600" y="30302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5638800" y="30302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223000" y="30302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6807200" y="30302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7391400" y="30302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812800" y="3787115"/>
            <a:ext cx="248539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ধাপ ৩: ১ যোগ করো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311525" y="367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D9CBB5"/>
            </a:solidFill>
            <a:prstDash val="dash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B3A595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3895725" y="367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D9CBB5"/>
            </a:solidFill>
            <a:prstDash val="dash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B3A595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4479925" y="367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D9CBB5"/>
            </a:solidFill>
            <a:prstDash val="dash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B3A595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5064125" y="367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D9CBB5"/>
            </a:solidFill>
            <a:prstDash val="dash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B3A595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5648325" y="367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D9CBB5"/>
            </a:solidFill>
            <a:prstDash val="dash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B3A595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6232525" y="367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D9CBB5"/>
            </a:solidFill>
            <a:prstDash val="dash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B3A595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6816725" y="367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D9CBB5"/>
            </a:solidFill>
            <a:prstDash val="dash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B3A595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7400925" y="3674734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66675" y="0"/>
                </a:moveTo>
                <a:lnTo>
                  <a:pt x="422275" y="0"/>
                </a:lnTo>
                <a:arcTo wR="66675" hR="66675" stAng="16200000" swAng="5400000"/>
                <a:lnTo>
                  <a:pt x="488950" y="422275"/>
                </a:lnTo>
                <a:arcTo wR="66675" hR="66675" stAng="0" swAng="5400000"/>
                <a:lnTo>
                  <a:pt x="66675" y="4889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E4572E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696"/>
              </a:lnSpc>
              <a:buNone/>
            </a:pPr>
            <a:r>
              <a:rPr lang="en-US" sz="2200" b="1" dirty="0">
                <a:solidFill>
                  <a:srgbClr val="BF3F1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31" name="Shape 29"/>
          <p:cNvSpPr/>
          <p:nvPr/>
        </p:nvSpPr>
        <p:spPr>
          <a:xfrm>
            <a:off x="812800" y="4312909"/>
            <a:ext cx="7086600" cy="0"/>
          </a:xfrm>
          <a:prstGeom prst="line">
            <a:avLst/>
          </a:prstGeom>
          <a:noFill/>
          <a:ln w="25400">
            <a:solidFill>
              <a:srgbClr val="2B242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12800" y="4574515"/>
            <a:ext cx="248539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BF3F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3302000" y="44526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3886200" y="44526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35" name="Text 33"/>
          <p:cNvSpPr/>
          <p:nvPr/>
        </p:nvSpPr>
        <p:spPr>
          <a:xfrm>
            <a:off x="4470400" y="44526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36" name="Text 34"/>
          <p:cNvSpPr/>
          <p:nvPr/>
        </p:nvSpPr>
        <p:spPr>
          <a:xfrm>
            <a:off x="5054600" y="44526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5638800" y="44526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200" dirty="0"/>
          </a:p>
        </p:txBody>
      </p:sp>
      <p:sp>
        <p:nvSpPr>
          <p:cNvPr id="38" name="Text 36"/>
          <p:cNvSpPr/>
          <p:nvPr/>
        </p:nvSpPr>
        <p:spPr>
          <a:xfrm>
            <a:off x="6223000" y="44526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39" name="Text 37"/>
          <p:cNvSpPr/>
          <p:nvPr/>
        </p:nvSpPr>
        <p:spPr>
          <a:xfrm>
            <a:off x="6807200" y="44526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7391400" y="4452609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76200" y="0"/>
                </a:moveTo>
                <a:lnTo>
                  <a:pt x="431800" y="0"/>
                </a:lnTo>
                <a:arcTo wR="76200" hR="76200" stAng="16200000" swAng="5400000"/>
                <a:lnTo>
                  <a:pt x="508000" y="431800"/>
                </a:lnTo>
                <a:arcTo wR="76200" hR="76200" stAng="0" swAng="5400000"/>
                <a:lnTo>
                  <a:pt x="76200" y="5080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41" name="Shape 39"/>
          <p:cNvSpPr/>
          <p:nvPr/>
        </p:nvSpPr>
        <p:spPr>
          <a:xfrm>
            <a:off x="8204200" y="2781368"/>
            <a:ext cx="3175000" cy="1793015"/>
          </a:xfrm>
          <a:prstGeom prst="roundRect">
            <a:avLst>
              <a:gd name="adj" fmla="val 11333"/>
            </a:avLst>
          </a:prstGeom>
          <a:solidFill>
            <a:srgbClr val="2B2420"/>
          </a:solidFill>
          <a:ln/>
          <a:effectLst>
            <a:outerShdw dist="143684" dir="2700000" algn="bl" rotWithShape="0">
              <a:srgbClr val="17A3B8">
                <a:alpha val="100000"/>
              </a:srgbClr>
            </a:outerShdw>
          </a:effectLst>
        </p:spPr>
      </p:sp>
      <p:sp>
        <p:nvSpPr>
          <p:cNvPr id="42" name="Text 40"/>
          <p:cNvSpPr/>
          <p:nvPr/>
        </p:nvSpPr>
        <p:spPr>
          <a:xfrm>
            <a:off x="8432800" y="3035368"/>
            <a:ext cx="2799334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D9CB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উত্তর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8432800" y="3410018"/>
            <a:ext cx="2799334" cy="3886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F08A6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11100111</a:t>
            </a:r>
            <a:endParaRPr lang="en-US" sz="2200" dirty="0"/>
          </a:p>
        </p:txBody>
      </p:sp>
      <p:sp>
        <p:nvSpPr>
          <p:cNvPr id="44" name="Shape 42"/>
          <p:cNvSpPr/>
          <p:nvPr/>
        </p:nvSpPr>
        <p:spPr>
          <a:xfrm>
            <a:off x="8432800" y="3909749"/>
            <a:ext cx="2717800" cy="0"/>
          </a:xfrm>
          <a:prstGeom prst="line">
            <a:avLst/>
          </a:prstGeom>
          <a:noFill/>
          <a:ln w="19050">
            <a:solidFill>
              <a:srgbClr val="6B5E55"/>
            </a:solidFill>
            <a:prstDash val="dash"/>
          </a:ln>
        </p:spPr>
      </p:sp>
      <p:sp>
        <p:nvSpPr>
          <p:cNvPr id="45" name="Text 43"/>
          <p:cNvSpPr/>
          <p:nvPr/>
        </p:nvSpPr>
        <p:spPr>
          <a:xfrm>
            <a:off x="8432800" y="4044156"/>
            <a:ext cx="2799334" cy="30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500" dirty="0">
                <a:solidFill>
                  <a:srgbClr val="FBF5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অর্থাৎ ৮ বিটে </a:t>
            </a:r>
            <a:r>
              <a:rPr lang="en-US" sz="1500" b="1" dirty="0">
                <a:solidFill>
                  <a:srgbClr val="FBF5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−25 = 11100111</a:t>
            </a:r>
            <a:endParaRPr lang="en-US" sz="1500" dirty="0"/>
          </a:p>
        </p:txBody>
      </p:sp>
      <p:sp>
        <p:nvSpPr>
          <p:cNvPr id="46" name="Shape 44"/>
          <p:cNvSpPr/>
          <p:nvPr/>
        </p:nvSpPr>
        <p:spPr>
          <a:xfrm>
            <a:off x="812800" y="5749925"/>
            <a:ext cx="10566400" cy="0"/>
          </a:xfrm>
          <a:prstGeom prst="line">
            <a:avLst/>
          </a:prstGeom>
          <a:noFill/>
          <a:ln w="19050">
            <a:solidFill>
              <a:srgbClr val="D9CBB5"/>
            </a:solidFill>
            <a:prstDash val="dash"/>
          </a:ln>
        </p:spPr>
      </p:sp>
      <p:pic>
        <p:nvPicPr>
          <p:cNvPr id="47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6032500"/>
            <a:ext cx="863600" cy="101600"/>
          </a:xfrm>
          <a:prstGeom prst="rect">
            <a:avLst/>
          </a:prstGeom>
        </p:spPr>
      </p:pic>
      <p:sp>
        <p:nvSpPr>
          <p:cNvPr id="48" name="Text 45"/>
          <p:cNvSpPr/>
          <p:nvPr/>
        </p:nvSpPr>
        <p:spPr>
          <a:xfrm>
            <a:off x="1828800" y="5943600"/>
            <a:ext cx="588645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F3F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A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85900" y="812800"/>
            <a:ext cx="6884762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20"/>
              </a:lnSpc>
              <a:buNone/>
            </a:pPr>
            <a:r>
              <a:rPr lang="en-US" sz="3100" b="1" i="0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উদাহরণ ২: দুইয়ের পরিপূরকে বিয়োগ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8449535" y="908050"/>
            <a:ext cx="2929665" cy="754327"/>
          </a:xfrm>
          <a:custGeom>
            <a:avLst/>
            <a:gdLst/>
            <a:ahLst/>
            <a:cxnLst/>
            <a:rect l="l" t="t" r="r" b="b"/>
            <a:pathLst>
              <a:path w="2929665" h="754327">
                <a:moveTo>
                  <a:pt x="377164" y="0"/>
                </a:moveTo>
                <a:lnTo>
                  <a:pt x="2552502" y="0"/>
                </a:lnTo>
                <a:arcTo wR="377164" hR="377164" stAng="16200000" swAng="5400000"/>
                <a:lnTo>
                  <a:pt x="2929665" y="377164"/>
                </a:lnTo>
                <a:arcTo wR="377164" hR="377164" stAng="0" swAng="5400000"/>
                <a:lnTo>
                  <a:pt x="377164" y="754327"/>
                </a:lnTo>
                <a:arcTo wR="377164" hR="377164" stAng="5400000" swAng="5400000"/>
                <a:lnTo>
                  <a:pt x="0" y="377164"/>
                </a:lnTo>
                <a:arcTo wR="377164" hR="377164" stAng="10800000" swAng="5400000"/>
                <a:close/>
              </a:path>
            </a:pathLst>
          </a:custGeom>
          <a:solidFill>
            <a:srgbClr val="2B2420"/>
          </a:solidFill>
          <a:ln/>
        </p:spPr>
        <p:txBody>
          <a:bodyPr wrap="square" lIns="190500" tIns="63500" rIns="114040" bIns="38100" rtlCol="0" anchor="t">
            <a:normAutofit/>
          </a:bodyPr>
          <a:lstStyle/>
          <a:p>
            <a:pPr marL="0" indent="0" algn="l">
              <a:lnSpc>
                <a:spcPts val="2470"/>
              </a:lnSpc>
              <a:buNone/>
            </a:pPr>
            <a:r>
              <a:rPr lang="en-US" sz="19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12 − 7 = 12 + (−7)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22325" y="2609918"/>
            <a:ext cx="3409950" cy="2582995"/>
          </a:xfrm>
          <a:prstGeom prst="roundRect">
            <a:avLst>
              <a:gd name="adj" fmla="val 6515"/>
            </a:avLst>
          </a:pr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58333" y="2833226"/>
            <a:ext cx="3026071" cy="339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70"/>
              </a:lnSpc>
              <a:buNone/>
            </a:pPr>
            <a:r>
              <a:rPr lang="en-US" sz="1900" b="1" dirty="0">
                <a:solidFill>
                  <a:srgbClr val="0E7C8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আগে −7 বের করি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058333" y="3278916"/>
            <a:ext cx="130746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6B5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এর বাইনারি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752461" y="3261190"/>
            <a:ext cx="1243806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00000111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58333" y="3695436"/>
            <a:ext cx="64396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6B5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উল্টাও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752461" y="3677710"/>
            <a:ext cx="1243806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11111000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058333" y="4111957"/>
            <a:ext cx="64357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6B5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 যোগ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529780" y="4094231"/>
            <a:ext cx="466487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+ 1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1058333" y="4520276"/>
            <a:ext cx="2937933" cy="0"/>
          </a:xfrm>
          <a:prstGeom prst="line">
            <a:avLst/>
          </a:prstGeom>
          <a:noFill/>
          <a:ln w="19050">
            <a:solidFill>
              <a:srgbClr val="2B242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58333" y="4672409"/>
            <a:ext cx="26802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0E7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−7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781962" y="4641983"/>
            <a:ext cx="1214305" cy="327620"/>
          </a:xfrm>
          <a:prstGeom prst="roundRect">
            <a:avLst>
              <a:gd name="adj" fmla="val 15506"/>
            </a:avLst>
          </a:prstGeom>
          <a:solidFill>
            <a:srgbClr val="17A3B8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11111001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495800" y="2697758"/>
            <a:ext cx="1003300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12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042025" y="2655227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898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511925" y="2655227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898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981825" y="2655227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898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451725" y="2655227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898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921625" y="2655227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898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391525" y="2655227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898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861425" y="2655227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898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9331325" y="2655227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solidFill>
            <a:srgbClr val="FFFDF8"/>
          </a:solidFill>
          <a:ln w="19050">
            <a:solidFill>
              <a:srgbClr val="2B2420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898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4495800" y="3205758"/>
            <a:ext cx="1003300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0E7C8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+(−7)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6032500" y="3153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6502400" y="3153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6972300" y="3153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442200" y="3153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7912100" y="3153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8382000" y="3153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8851900" y="3153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9321800" y="3153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4546600" y="3674402"/>
            <a:ext cx="6832600" cy="0"/>
          </a:xfrm>
          <a:prstGeom prst="line">
            <a:avLst/>
          </a:prstGeom>
          <a:noFill/>
          <a:ln w="25400">
            <a:solidFill>
              <a:srgbClr val="2B242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495800" y="3858552"/>
            <a:ext cx="10033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BF3F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যোগফল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5572125" y="3798227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53975" y="0"/>
                </a:moveTo>
                <a:lnTo>
                  <a:pt x="333375" y="0"/>
                </a:lnTo>
                <a:arcTo wR="53975" hR="53975" stAng="16200000" swAng="5400000"/>
                <a:lnTo>
                  <a:pt x="387350" y="333375"/>
                </a:lnTo>
                <a:arcTo wR="53975" hR="53975" stAng="0" swAng="5400000"/>
                <a:lnTo>
                  <a:pt x="53975" y="387350"/>
                </a:lnTo>
                <a:arcTo wR="53975" hR="53975" stAng="5400000" swAng="5400000"/>
                <a:lnTo>
                  <a:pt x="0" y="53975"/>
                </a:lnTo>
                <a:arcTo wR="53975" hR="53975" stAng="10800000" swAng="5400000"/>
                <a:close/>
              </a:path>
            </a:pathLst>
          </a:custGeom>
          <a:solidFill>
            <a:srgbClr val="E8DDCB"/>
          </a:solidFill>
          <a:ln w="19050">
            <a:solidFill>
              <a:srgbClr val="6B5E55"/>
            </a:solidFill>
            <a:prstDash val="dash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2898"/>
              </a:lnSpc>
              <a:buNone/>
            </a:pPr>
            <a:r>
              <a:rPr lang="en-US" sz="1800" b="1" strike="sngStrike" dirty="0">
                <a:solidFill>
                  <a:srgbClr val="6B5E55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  <p:sp>
        <p:nvSpPr>
          <p:cNvPr id="37" name="Text 35"/>
          <p:cNvSpPr/>
          <p:nvPr/>
        </p:nvSpPr>
        <p:spPr>
          <a:xfrm>
            <a:off x="6032500" y="3788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6502400" y="3788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6972300" y="3788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40" name="Text 38"/>
          <p:cNvSpPr/>
          <p:nvPr/>
        </p:nvSpPr>
        <p:spPr>
          <a:xfrm>
            <a:off x="7442200" y="3788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7912100" y="3788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8382000" y="3788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8851900" y="3788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9321800" y="378870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63500" y="0"/>
                </a:moveTo>
                <a:lnTo>
                  <a:pt x="342900" y="0"/>
                </a:lnTo>
                <a:arcTo wR="63500" hR="63500" stAng="16200000" swAng="5400000"/>
                <a:lnTo>
                  <a:pt x="406400" y="342900"/>
                </a:lnTo>
                <a:arcTo wR="63500" hR="63500" stAng="0" swAng="5400000"/>
                <a:lnTo>
                  <a:pt x="63500" y="406400"/>
                </a:lnTo>
                <a:arcTo wR="63500" hR="63500" stAng="5400000" swAng="5400000"/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  <p:sp>
        <p:nvSpPr>
          <p:cNvPr id="45" name="Text 43"/>
          <p:cNvSpPr/>
          <p:nvPr/>
        </p:nvSpPr>
        <p:spPr>
          <a:xfrm>
            <a:off x="4546600" y="4296702"/>
            <a:ext cx="7037578" cy="30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500" dirty="0">
                <a:solidFill>
                  <a:srgbClr val="6B5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৯ম ঘরের বাড়তি ক্যারি </a:t>
            </a:r>
            <a:r>
              <a:rPr lang="en-US" sz="1500" b="1" dirty="0">
                <a:solidFill>
                  <a:srgbClr val="6B5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 বাদ</a:t>
            </a:r>
            <a:r>
              <a:rPr lang="en-US" sz="1500" dirty="0">
                <a:solidFill>
                  <a:srgbClr val="6B5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দাও।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4546600" y="4674527"/>
            <a:ext cx="2990916" cy="482600"/>
          </a:xfrm>
          <a:prstGeom prst="roundRect">
            <a:avLst>
              <a:gd name="adj" fmla="val 50000"/>
            </a:avLst>
          </a:prstGeom>
          <a:solidFill>
            <a:srgbClr val="E4572E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DF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উত্তর: 00000101 = 5</a:t>
            </a:r>
            <a:endParaRPr lang="en-US" sz="2000" dirty="0"/>
          </a:p>
        </p:txBody>
      </p:sp>
      <p:sp>
        <p:nvSpPr>
          <p:cNvPr id="47" name="Shape 45"/>
          <p:cNvSpPr/>
          <p:nvPr/>
        </p:nvSpPr>
        <p:spPr>
          <a:xfrm>
            <a:off x="812800" y="5749925"/>
            <a:ext cx="10566400" cy="0"/>
          </a:xfrm>
          <a:prstGeom prst="line">
            <a:avLst/>
          </a:prstGeom>
          <a:noFill/>
          <a:ln w="19050">
            <a:solidFill>
              <a:srgbClr val="D9CBB5"/>
            </a:solidFill>
            <a:prstDash val="dash"/>
          </a:ln>
        </p:spPr>
      </p:sp>
      <p:pic>
        <p:nvPicPr>
          <p:cNvPr id="48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6032500"/>
            <a:ext cx="863600" cy="101600"/>
          </a:xfrm>
          <a:prstGeom prst="rect">
            <a:avLst/>
          </a:prstGeom>
        </p:spPr>
      </p:pic>
      <p:sp>
        <p:nvSpPr>
          <p:cNvPr id="49" name="Text 46"/>
          <p:cNvSpPr/>
          <p:nvPr/>
        </p:nvSpPr>
        <p:spPr>
          <a:xfrm>
            <a:off x="1828800" y="5943600"/>
            <a:ext cx="588645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F3F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20409"/>
            <a:ext cx="533400" cy="457200"/>
          </a:xfrm>
          <a:custGeom>
            <a:avLst/>
            <a:gdLst/>
            <a:ahLst/>
            <a:cxnLst/>
            <a:rect l="l" t="t" r="r" b="b"/>
            <a:pathLst>
              <a:path w="533400" h="457200">
                <a:moveTo>
                  <a:pt x="88900" y="0"/>
                </a:moveTo>
                <a:lnTo>
                  <a:pt x="444500" y="0"/>
                </a:lnTo>
                <a:arcTo wR="88900" hR="88900" stAng="16200000" swAng="5400000"/>
                <a:lnTo>
                  <a:pt x="533400" y="368300"/>
                </a:lnTo>
                <a:arcTo wR="88900" hR="88900" stAng="0" swAng="5400000"/>
                <a:lnTo>
                  <a:pt x="88900" y="4572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1800" b="1" dirty="0">
                <a:solidFill>
                  <a:srgbClr val="FFFDF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10</a:t>
            </a:r>
            <a:endParaRPr lang="en-US" sz="18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85900" y="812800"/>
            <a:ext cx="2425700" cy="497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20"/>
              </a:lnSpc>
              <a:buNone/>
            </a:pPr>
            <a:r>
              <a:rPr lang="en-US" sz="3100" b="1" i="0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দলীয় কাজ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8364273" y="844748"/>
            <a:ext cx="1424517" cy="40851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2B2420"/>
            </a:solidFill>
            <a:prstDash val="solid"/>
          </a:ln>
        </p:spPr>
      </p:sp>
      <p:pic>
        <p:nvPicPr>
          <p:cNvPr id="5" name="Image 0" descr="Clo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36781" y="947409"/>
            <a:ext cx="203200" cy="203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816181" y="915659"/>
            <a:ext cx="96012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১০ মিনিট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9947540" y="844748"/>
            <a:ext cx="1422135" cy="40851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2B2420"/>
            </a:solidFill>
            <a:prstDash val="solid"/>
          </a:ln>
        </p:spPr>
      </p:sp>
      <p:pic>
        <p:nvPicPr>
          <p:cNvPr id="8" name="Image 1" descr="User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120048" y="947409"/>
            <a:ext cx="203200" cy="203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399448" y="915659"/>
            <a:ext cx="95726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৫–৬ জন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822325" y="1548740"/>
            <a:ext cx="3350683" cy="4283737"/>
          </a:xfrm>
          <a:prstGeom prst="roundRect">
            <a:avLst>
              <a:gd name="adj" fmla="val 5022"/>
            </a:avLst>
          </a:prstGeom>
          <a:solidFill>
            <a:srgbClr val="FFFDF8"/>
          </a:solidFill>
          <a:ln w="19050">
            <a:solidFill>
              <a:srgbClr val="2B2420"/>
            </a:solidFill>
            <a:prstDash val="solid"/>
          </a:ln>
          <a:effectLst>
            <a:outerShdw dist="107763" dir="2700000" algn="bl" rotWithShape="0">
              <a:srgbClr val="2B2420">
                <a:alpha val="100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829733" y="1556147"/>
            <a:ext cx="3335867" cy="558800"/>
          </a:xfrm>
          <a:custGeom>
            <a:avLst/>
            <a:gdLst/>
            <a:ahLst/>
            <a:cxnLst/>
            <a:rect l="l" t="t" r="r" b="b"/>
            <a:pathLst>
              <a:path w="3335867" h="558800">
                <a:moveTo>
                  <a:pt x="0" y="160867"/>
                </a:moveTo>
                <a:arcTo wR="160867" hR="160867" stAng="10800000" swAng="5400000"/>
                <a:lnTo>
                  <a:pt x="3175000" y="0"/>
                </a:lnTo>
                <a:arcTo wR="160867" hR="160867" stAng="16200000" swAng="5400000"/>
                <a:lnTo>
                  <a:pt x="3335867" y="558800"/>
                </a:lnTo>
                <a:lnTo>
                  <a:pt x="0" y="558800"/>
                </a:lnTo>
                <a:close/>
              </a:path>
            </a:pathLst>
          </a:custGeom>
          <a:solidFill>
            <a:srgbClr val="2B2420"/>
          </a:solidFill>
          <a:ln/>
        </p:spPr>
        <p:txBody>
          <a:bodyPr wrap="square" lIns="203200" tIns="114300" rIns="115316" bIns="8890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BF5E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দল ক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1032933" y="3239759"/>
            <a:ext cx="3017351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−18</a:t>
            </a:r>
            <a:endParaRPr lang="en-US" sz="4800" dirty="0"/>
          </a:p>
        </p:txBody>
      </p:sp>
      <p:sp>
        <p:nvSpPr>
          <p:cNvPr id="13" name="Text 9"/>
          <p:cNvSpPr/>
          <p:nvPr/>
        </p:nvSpPr>
        <p:spPr>
          <a:xfrm>
            <a:off x="1032933" y="4037279"/>
            <a:ext cx="3017351" cy="688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৮ বিটে দুইয়ের পরিপূরক নির্ণয় করো।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4420658" y="1548740"/>
            <a:ext cx="3350683" cy="4283737"/>
          </a:xfrm>
          <a:prstGeom prst="roundRect">
            <a:avLst>
              <a:gd name="adj" fmla="val 5022"/>
            </a:avLst>
          </a:prstGeom>
          <a:solidFill>
            <a:srgbClr val="FFFDF8"/>
          </a:solidFill>
          <a:ln w="19050">
            <a:solidFill>
              <a:srgbClr val="2B2420"/>
            </a:solidFill>
            <a:prstDash val="solid"/>
          </a:ln>
          <a:effectLst>
            <a:outerShdw dist="107763" dir="2700000" algn="bl" rotWithShape="0">
              <a:srgbClr val="17A3B8">
                <a:alpha val="100000"/>
              </a:srgbClr>
            </a:outerShdw>
          </a:effectLst>
        </p:spPr>
      </p:sp>
      <p:sp>
        <p:nvSpPr>
          <p:cNvPr id="15" name="Text 11"/>
          <p:cNvSpPr/>
          <p:nvPr/>
        </p:nvSpPr>
        <p:spPr>
          <a:xfrm>
            <a:off x="4428067" y="1556147"/>
            <a:ext cx="3335867" cy="558800"/>
          </a:xfrm>
          <a:custGeom>
            <a:avLst/>
            <a:gdLst/>
            <a:ahLst/>
            <a:cxnLst/>
            <a:rect l="l" t="t" r="r" b="b"/>
            <a:pathLst>
              <a:path w="3335867" h="558800">
                <a:moveTo>
                  <a:pt x="0" y="160867"/>
                </a:moveTo>
                <a:arcTo wR="160867" hR="160867" stAng="10800000" swAng="5400000"/>
                <a:lnTo>
                  <a:pt x="3175000" y="0"/>
                </a:lnTo>
                <a:arcTo wR="160867" hR="160867" stAng="16200000" swAng="5400000"/>
                <a:lnTo>
                  <a:pt x="3335867" y="558800"/>
                </a:lnTo>
                <a:lnTo>
                  <a:pt x="0" y="558800"/>
                </a:lnTo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203200" tIns="114300" rIns="115316" bIns="8890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দল খ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4631267" y="3239759"/>
            <a:ext cx="3017351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−33</a:t>
            </a:r>
            <a:endParaRPr lang="en-US" sz="4800" dirty="0"/>
          </a:p>
        </p:txBody>
      </p:sp>
      <p:sp>
        <p:nvSpPr>
          <p:cNvPr id="17" name="Text 13"/>
          <p:cNvSpPr/>
          <p:nvPr/>
        </p:nvSpPr>
        <p:spPr>
          <a:xfrm>
            <a:off x="4631267" y="4037279"/>
            <a:ext cx="3017351" cy="688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৮ বিটে দুইয়ের পরিপূরক নির্ণয় করো।</a:t>
            </a:r>
            <a:endParaRPr lang="en-US" sz="1800" dirty="0"/>
          </a:p>
        </p:txBody>
      </p:sp>
      <p:sp>
        <p:nvSpPr>
          <p:cNvPr id="18" name="Shape 14"/>
          <p:cNvSpPr/>
          <p:nvPr/>
        </p:nvSpPr>
        <p:spPr>
          <a:xfrm>
            <a:off x="8018992" y="1548740"/>
            <a:ext cx="3350683" cy="4283737"/>
          </a:xfrm>
          <a:prstGeom prst="roundRect">
            <a:avLst>
              <a:gd name="adj" fmla="val 5022"/>
            </a:avLst>
          </a:prstGeom>
          <a:solidFill>
            <a:srgbClr val="FFFDF8"/>
          </a:solidFill>
          <a:ln w="19050">
            <a:solidFill>
              <a:srgbClr val="2B2420"/>
            </a:solidFill>
            <a:prstDash val="solid"/>
          </a:ln>
          <a:effectLst>
            <a:outerShdw dist="107763" dir="2700000" algn="bl" rotWithShape="0">
              <a:srgbClr val="E4572E">
                <a:alpha val="100000"/>
              </a:srgbClr>
            </a:outerShdw>
          </a:effectLst>
        </p:spPr>
      </p:sp>
      <p:sp>
        <p:nvSpPr>
          <p:cNvPr id="19" name="Text 15"/>
          <p:cNvSpPr/>
          <p:nvPr/>
        </p:nvSpPr>
        <p:spPr>
          <a:xfrm>
            <a:off x="8026400" y="1556147"/>
            <a:ext cx="3335867" cy="558800"/>
          </a:xfrm>
          <a:custGeom>
            <a:avLst/>
            <a:gdLst/>
            <a:ahLst/>
            <a:cxnLst/>
            <a:rect l="l" t="t" r="r" b="b"/>
            <a:pathLst>
              <a:path w="3335867" h="558800">
                <a:moveTo>
                  <a:pt x="0" y="160867"/>
                </a:moveTo>
                <a:arcTo wR="160867" hR="160867" stAng="10800000" swAng="5400000"/>
                <a:lnTo>
                  <a:pt x="3175000" y="0"/>
                </a:lnTo>
                <a:arcTo wR="160867" hR="160867" stAng="16200000" swAng="5400000"/>
                <a:lnTo>
                  <a:pt x="3335867" y="558800"/>
                </a:lnTo>
                <a:lnTo>
                  <a:pt x="0" y="558800"/>
                </a:lnTo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203200" tIns="114300" rIns="115316" bIns="8890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DF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দল গ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8229600" y="3239759"/>
            <a:ext cx="3017351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15−9</a:t>
            </a:r>
            <a:endParaRPr lang="en-US" sz="4800" dirty="0"/>
          </a:p>
        </p:txBody>
      </p:sp>
      <p:sp>
        <p:nvSpPr>
          <p:cNvPr id="21" name="Text 17"/>
          <p:cNvSpPr/>
          <p:nvPr/>
        </p:nvSpPr>
        <p:spPr>
          <a:xfrm>
            <a:off x="8229600" y="4037279"/>
            <a:ext cx="3017351" cy="688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 পদ্ধতিতে বিয়োগ করো।</a:t>
            </a:r>
            <a:endParaRPr lang="en-US" sz="1800" dirty="0"/>
          </a:p>
        </p:txBody>
      </p:sp>
      <p:sp>
        <p:nvSpPr>
          <p:cNvPr id="22" name="Shape 18"/>
          <p:cNvSpPr/>
          <p:nvPr/>
        </p:nvSpPr>
        <p:spPr>
          <a:xfrm>
            <a:off x="812800" y="5749925"/>
            <a:ext cx="10566400" cy="0"/>
          </a:xfrm>
          <a:prstGeom prst="line">
            <a:avLst/>
          </a:prstGeom>
          <a:noFill/>
          <a:ln w="19050">
            <a:solidFill>
              <a:srgbClr val="D9CBB5"/>
            </a:solidFill>
            <a:prstDash val="dash"/>
          </a:ln>
        </p:spPr>
      </p:sp>
      <p:pic>
        <p:nvPicPr>
          <p:cNvPr id="23" name="Image 2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2800" y="6032500"/>
            <a:ext cx="863600" cy="10160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828800" y="5943600"/>
            <a:ext cx="588645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F3F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B24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85900" y="812800"/>
            <a:ext cx="2527379" cy="497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20"/>
              </a:lnSpc>
              <a:buNone/>
            </a:pPr>
            <a:r>
              <a:rPr lang="en-US" sz="3100" b="1" i="0" dirty="0">
                <a:solidFill>
                  <a:srgbClr val="FBF5E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একক কাজ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10026187" y="852159"/>
            <a:ext cx="1353013" cy="393700"/>
          </a:xfrm>
          <a:prstGeom prst="roundRect">
            <a:avLst>
              <a:gd name="adj" fmla="val 50000"/>
            </a:avLst>
          </a:prstGeom>
          <a:solidFill>
            <a:srgbClr val="E4572E"/>
          </a:solidFill>
          <a:ln/>
        </p:spPr>
      </p:sp>
      <p:pic>
        <p:nvPicPr>
          <p:cNvPr id="5" name="Image 0" descr="Clo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203987" y="947409"/>
            <a:ext cx="203200" cy="203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483387" y="915659"/>
            <a:ext cx="86161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৫ মিনিট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812800" y="2392697"/>
            <a:ext cx="10566400" cy="746720"/>
          </a:xfrm>
          <a:prstGeom prst="roundRect">
            <a:avLst>
              <a:gd name="adj" fmla="val 20409"/>
            </a:avLst>
          </a:prstGeom>
          <a:solidFill>
            <a:srgbClr val="3A302A"/>
          </a:solidFill>
          <a:ln/>
        </p:spPr>
      </p:sp>
      <p:sp>
        <p:nvSpPr>
          <p:cNvPr id="8" name="Text 5"/>
          <p:cNvSpPr/>
          <p:nvPr/>
        </p:nvSpPr>
        <p:spPr>
          <a:xfrm>
            <a:off x="1066800" y="2575520"/>
            <a:ext cx="279466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3000" b="1" dirty="0">
                <a:solidFill>
                  <a:srgbClr val="F08A6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1498666" y="2570497"/>
            <a:ext cx="991533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BF5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 কাকে বলে?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812800" y="3317218"/>
            <a:ext cx="10566400" cy="746720"/>
          </a:xfrm>
          <a:prstGeom prst="roundRect">
            <a:avLst>
              <a:gd name="adj" fmla="val 20409"/>
            </a:avLst>
          </a:prstGeom>
          <a:solidFill>
            <a:srgbClr val="3A302A"/>
          </a:solidFill>
          <a:ln/>
        </p:spPr>
      </p:sp>
      <p:sp>
        <p:nvSpPr>
          <p:cNvPr id="11" name="Text 8"/>
          <p:cNvSpPr/>
          <p:nvPr/>
        </p:nvSpPr>
        <p:spPr>
          <a:xfrm>
            <a:off x="1066800" y="3500041"/>
            <a:ext cx="279466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3000" b="1" dirty="0">
                <a:solidFill>
                  <a:srgbClr val="7FD3D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2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1498666" y="3495018"/>
            <a:ext cx="991533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7FD3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00001010</a:t>
            </a:r>
            <a:r>
              <a:rPr lang="en-US" sz="2200" b="1" dirty="0">
                <a:solidFill>
                  <a:srgbClr val="FBF5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এর একের পরিপূরক কত?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812800" y="4241738"/>
            <a:ext cx="10566400" cy="746720"/>
          </a:xfrm>
          <a:prstGeom prst="roundRect">
            <a:avLst>
              <a:gd name="adj" fmla="val 20409"/>
            </a:avLst>
          </a:prstGeom>
          <a:solidFill>
            <a:srgbClr val="3A302A"/>
          </a:solidFill>
          <a:ln/>
        </p:spPr>
      </p:sp>
      <p:sp>
        <p:nvSpPr>
          <p:cNvPr id="14" name="Text 11"/>
          <p:cNvSpPr/>
          <p:nvPr/>
        </p:nvSpPr>
        <p:spPr>
          <a:xfrm>
            <a:off x="1066800" y="4424561"/>
            <a:ext cx="279466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3000" b="1" dirty="0">
                <a:solidFill>
                  <a:srgbClr val="F08A6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3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1498666" y="4419538"/>
            <a:ext cx="991533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08A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−10</a:t>
            </a:r>
            <a:r>
              <a:rPr lang="en-US" sz="2200" b="1" dirty="0">
                <a:solidFill>
                  <a:srgbClr val="FBF5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কে ৮ বিটে দুইয়ের পরিপূরকে লেখো।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812800" y="5749925"/>
            <a:ext cx="10566400" cy="0"/>
          </a:xfrm>
          <a:prstGeom prst="line">
            <a:avLst/>
          </a:prstGeom>
          <a:noFill/>
          <a:ln w="19050">
            <a:solidFill>
              <a:srgbClr val="6B5E55"/>
            </a:solidFill>
            <a:prstDash val="dash"/>
          </a:ln>
        </p:spPr>
      </p:sp>
      <p:pic>
        <p:nvPicPr>
          <p:cNvPr id="17" name="Image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6032500"/>
            <a:ext cx="863600" cy="1016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828800" y="5943600"/>
            <a:ext cx="588645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08A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EA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85900" y="812800"/>
            <a:ext cx="1756489" cy="497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20"/>
              </a:lnSpc>
              <a:buNone/>
            </a:pPr>
            <a:r>
              <a:rPr lang="en-US" sz="3100" b="1" i="0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মূল্যায়ন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812800" y="1976109"/>
            <a:ext cx="10566400" cy="584200"/>
          </a:xfrm>
          <a:prstGeom prst="roundRect">
            <a:avLst>
              <a:gd name="adj" fmla="val 19565"/>
            </a:avLst>
          </a:prstGeom>
          <a:solidFill>
            <a:srgbClr val="FFFDF8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1976109"/>
            <a:ext cx="10566400" cy="584200"/>
          </a:xfrm>
          <a:custGeom>
            <a:avLst/>
            <a:gdLst/>
            <a:ahLst/>
            <a:cxnLst/>
            <a:rect l="l" t="t" r="r" b="b"/>
            <a:pathLst>
              <a:path w="10566400" h="584200">
                <a:moveTo>
                  <a:pt x="114300" y="584200"/>
                </a:moveTo>
                <a:lnTo>
                  <a:pt x="114300" y="58420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lnTo>
                  <a:pt x="114300" y="0"/>
                </a:lnTo>
                <a:arcTo wR="38100" hR="114300" stAng="16200000" swAng="-5400000"/>
                <a:lnTo>
                  <a:pt x="76200" y="469900"/>
                </a:lnTo>
                <a:arcTo wR="38100" hR="114300" stAng="10800000" swAng="-5400000"/>
                <a:close/>
              </a:path>
            </a:pathLst>
          </a:custGeom>
          <a:solidFill>
            <a:srgbClr val="2B2420"/>
          </a:solidFill>
          <a:ln/>
        </p:spPr>
      </p:sp>
      <p:sp>
        <p:nvSpPr>
          <p:cNvPr id="6" name="Text 4"/>
          <p:cNvSpPr/>
          <p:nvPr/>
        </p:nvSpPr>
        <p:spPr>
          <a:xfrm>
            <a:off x="1092200" y="2090409"/>
            <a:ext cx="40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25600" y="2099270"/>
            <a:ext cx="9836912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একের পরিপূরকের সাথে কত যোগ করলে দুইয়ের পরিপূরক হয়?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12800" y="2674609"/>
            <a:ext cx="10566400" cy="584200"/>
          </a:xfrm>
          <a:prstGeom prst="roundRect">
            <a:avLst>
              <a:gd name="adj" fmla="val 19565"/>
            </a:avLst>
          </a:prstGeom>
          <a:solidFill>
            <a:srgbClr val="FFFDF8"/>
          </a:solidFill>
          <a:ln/>
        </p:spPr>
      </p:sp>
      <p:sp>
        <p:nvSpPr>
          <p:cNvPr id="9" name="Shape 7"/>
          <p:cNvSpPr/>
          <p:nvPr/>
        </p:nvSpPr>
        <p:spPr>
          <a:xfrm>
            <a:off x="812800" y="2674609"/>
            <a:ext cx="10566400" cy="584200"/>
          </a:xfrm>
          <a:custGeom>
            <a:avLst/>
            <a:gdLst/>
            <a:ahLst/>
            <a:cxnLst/>
            <a:rect l="l" t="t" r="r" b="b"/>
            <a:pathLst>
              <a:path w="10566400" h="584200">
                <a:moveTo>
                  <a:pt x="114300" y="584200"/>
                </a:moveTo>
                <a:lnTo>
                  <a:pt x="114300" y="58420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lnTo>
                  <a:pt x="114300" y="0"/>
                </a:lnTo>
                <a:arcTo wR="38100" hR="114300" stAng="16200000" swAng="-5400000"/>
                <a:lnTo>
                  <a:pt x="76200" y="469900"/>
                </a:lnTo>
                <a:arcTo wR="38100" hR="114300" stAng="10800000" swAng="-5400000"/>
                <a:close/>
              </a:path>
            </a:pathLst>
          </a:custGeom>
          <a:solidFill>
            <a:srgbClr val="17A3B8"/>
          </a:solidFill>
          <a:ln/>
        </p:spPr>
      </p:sp>
      <p:sp>
        <p:nvSpPr>
          <p:cNvPr id="10" name="Text 8"/>
          <p:cNvSpPr/>
          <p:nvPr/>
        </p:nvSpPr>
        <p:spPr>
          <a:xfrm>
            <a:off x="1092200" y="2788909"/>
            <a:ext cx="40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0E7C8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625600" y="2797770"/>
            <a:ext cx="9836912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বিট 0 উল্টালে কী হয়?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812800" y="3373109"/>
            <a:ext cx="10566400" cy="584200"/>
          </a:xfrm>
          <a:prstGeom prst="roundRect">
            <a:avLst>
              <a:gd name="adj" fmla="val 19565"/>
            </a:avLst>
          </a:prstGeom>
          <a:solidFill>
            <a:srgbClr val="FFFDF8"/>
          </a:solidFill>
          <a:ln/>
        </p:spPr>
      </p:sp>
      <p:sp>
        <p:nvSpPr>
          <p:cNvPr id="13" name="Shape 11"/>
          <p:cNvSpPr/>
          <p:nvPr/>
        </p:nvSpPr>
        <p:spPr>
          <a:xfrm>
            <a:off x="812800" y="3373109"/>
            <a:ext cx="10566400" cy="584200"/>
          </a:xfrm>
          <a:custGeom>
            <a:avLst/>
            <a:gdLst/>
            <a:ahLst/>
            <a:cxnLst/>
            <a:rect l="l" t="t" r="r" b="b"/>
            <a:pathLst>
              <a:path w="10566400" h="584200">
                <a:moveTo>
                  <a:pt x="114300" y="584200"/>
                </a:moveTo>
                <a:lnTo>
                  <a:pt x="114300" y="58420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lnTo>
                  <a:pt x="114300" y="0"/>
                </a:lnTo>
                <a:arcTo wR="38100" hR="114300" stAng="16200000" swAng="-5400000"/>
                <a:lnTo>
                  <a:pt x="76200" y="469900"/>
                </a:lnTo>
                <a:arcTo wR="38100" hR="114300" stAng="10800000" swAng="-5400000"/>
                <a:close/>
              </a:path>
            </a:pathLst>
          </a:custGeom>
          <a:solidFill>
            <a:srgbClr val="E4572E"/>
          </a:solidFill>
          <a:ln/>
        </p:spPr>
      </p:sp>
      <p:sp>
        <p:nvSpPr>
          <p:cNvPr id="14" name="Text 12"/>
          <p:cNvSpPr/>
          <p:nvPr/>
        </p:nvSpPr>
        <p:spPr>
          <a:xfrm>
            <a:off x="1092200" y="3487409"/>
            <a:ext cx="40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BF3F1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625600" y="3496270"/>
            <a:ext cx="9836912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00000001 এর দুইয়ের পরিপূরক কত?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812800" y="4071609"/>
            <a:ext cx="10566400" cy="584200"/>
          </a:xfrm>
          <a:prstGeom prst="roundRect">
            <a:avLst>
              <a:gd name="adj" fmla="val 19565"/>
            </a:avLst>
          </a:prstGeom>
          <a:solidFill>
            <a:srgbClr val="FFFDF8"/>
          </a:solidFill>
          <a:ln/>
        </p:spPr>
      </p:sp>
      <p:sp>
        <p:nvSpPr>
          <p:cNvPr id="17" name="Shape 15"/>
          <p:cNvSpPr/>
          <p:nvPr/>
        </p:nvSpPr>
        <p:spPr>
          <a:xfrm>
            <a:off x="812800" y="4071609"/>
            <a:ext cx="10566400" cy="584200"/>
          </a:xfrm>
          <a:custGeom>
            <a:avLst/>
            <a:gdLst/>
            <a:ahLst/>
            <a:cxnLst/>
            <a:rect l="l" t="t" r="r" b="b"/>
            <a:pathLst>
              <a:path w="10566400" h="584200">
                <a:moveTo>
                  <a:pt x="114300" y="584200"/>
                </a:moveTo>
                <a:lnTo>
                  <a:pt x="114300" y="58420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lnTo>
                  <a:pt x="114300" y="0"/>
                </a:lnTo>
                <a:arcTo wR="38100" hR="114300" stAng="16200000" swAng="-5400000"/>
                <a:lnTo>
                  <a:pt x="76200" y="469900"/>
                </a:lnTo>
                <a:arcTo wR="38100" hR="114300" stAng="10800000" swAng="-5400000"/>
                <a:close/>
              </a:path>
            </a:pathLst>
          </a:custGeom>
          <a:solidFill>
            <a:srgbClr val="2B2420"/>
          </a:solidFill>
          <a:ln/>
        </p:spPr>
      </p:sp>
      <p:sp>
        <p:nvSpPr>
          <p:cNvPr id="18" name="Text 16"/>
          <p:cNvSpPr/>
          <p:nvPr/>
        </p:nvSpPr>
        <p:spPr>
          <a:xfrm>
            <a:off x="1092200" y="4185909"/>
            <a:ext cx="40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4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625600" y="4194770"/>
            <a:ext cx="9836912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পরিপূরকে বিয়োগে শেষের বাড়তি ক্যারি কী করতে হয়?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812800" y="4770109"/>
            <a:ext cx="10566400" cy="584200"/>
          </a:xfrm>
          <a:prstGeom prst="roundRect">
            <a:avLst>
              <a:gd name="adj" fmla="val 19565"/>
            </a:avLst>
          </a:prstGeom>
          <a:solidFill>
            <a:srgbClr val="FFFDF8"/>
          </a:solidFill>
          <a:ln/>
        </p:spPr>
      </p:sp>
      <p:sp>
        <p:nvSpPr>
          <p:cNvPr id="21" name="Shape 19"/>
          <p:cNvSpPr/>
          <p:nvPr/>
        </p:nvSpPr>
        <p:spPr>
          <a:xfrm>
            <a:off x="812800" y="4770109"/>
            <a:ext cx="10566400" cy="584200"/>
          </a:xfrm>
          <a:custGeom>
            <a:avLst/>
            <a:gdLst/>
            <a:ahLst/>
            <a:cxnLst/>
            <a:rect l="l" t="t" r="r" b="b"/>
            <a:pathLst>
              <a:path w="10566400" h="584200">
                <a:moveTo>
                  <a:pt x="114300" y="584200"/>
                </a:moveTo>
                <a:lnTo>
                  <a:pt x="114300" y="584200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lnTo>
                  <a:pt x="114300" y="0"/>
                </a:lnTo>
                <a:arcTo wR="38100" hR="114300" stAng="16200000" swAng="-5400000"/>
                <a:lnTo>
                  <a:pt x="76200" y="469900"/>
                </a:lnTo>
                <a:arcTo wR="38100" hR="114300" stAng="10800000" swAng="-5400000"/>
                <a:close/>
              </a:path>
            </a:pathLst>
          </a:custGeom>
          <a:solidFill>
            <a:srgbClr val="17A3B8"/>
          </a:solidFill>
          <a:ln/>
        </p:spPr>
      </p:sp>
      <p:sp>
        <p:nvSpPr>
          <p:cNvPr id="22" name="Text 20"/>
          <p:cNvSpPr/>
          <p:nvPr/>
        </p:nvSpPr>
        <p:spPr>
          <a:xfrm>
            <a:off x="1092200" y="4884409"/>
            <a:ext cx="40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0E7C8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5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625600" y="4893270"/>
            <a:ext cx="9836912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−5 এর ৮ বিট দুইয়ের পরিপূরক কত?</a:t>
            </a:r>
            <a:endParaRPr lang="en-US" sz="1900" dirty="0"/>
          </a:p>
        </p:txBody>
      </p:sp>
      <p:sp>
        <p:nvSpPr>
          <p:cNvPr id="24" name="Shape 22"/>
          <p:cNvSpPr/>
          <p:nvPr/>
        </p:nvSpPr>
        <p:spPr>
          <a:xfrm>
            <a:off x="812800" y="5749925"/>
            <a:ext cx="10566400" cy="0"/>
          </a:xfrm>
          <a:prstGeom prst="line">
            <a:avLst/>
          </a:prstGeom>
          <a:noFill/>
          <a:ln w="19050">
            <a:solidFill>
              <a:srgbClr val="D9CBB5"/>
            </a:solidFill>
            <a:prstDash val="dash"/>
          </a:ln>
        </p:spPr>
      </p:sp>
      <p:pic>
        <p:nvPicPr>
          <p:cNvPr id="25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6032500"/>
            <a:ext cx="863600" cy="101600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1828800" y="5943600"/>
            <a:ext cx="588645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F3F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85900" y="812800"/>
            <a:ext cx="2573576" cy="497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20"/>
              </a:lnSpc>
              <a:buNone/>
            </a:pPr>
            <a:r>
              <a:rPr lang="en-US" sz="3100" b="1" i="0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বাড়ির কাজ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 rot="21540000">
            <a:off x="822326" y="2452357"/>
            <a:ext cx="8286750" cy="2451100"/>
          </a:xfrm>
          <a:prstGeom prst="roundRect">
            <a:avLst>
              <a:gd name="adj" fmla="val 5829"/>
            </a:avLst>
          </a:prstGeom>
          <a:gradFill rotWithShape="1">
            <a:gsLst>
              <a:gs pos="0">
                <a:srgbClr val="FFFDF8"/>
              </a:gs>
              <a:gs pos="96667">
                <a:srgbClr val="FFFDF8"/>
              </a:gs>
              <a:gs pos="96667">
                <a:srgbClr val="E8DDCB"/>
              </a:gs>
              <a:gs pos="100000">
                <a:srgbClr val="E8DDCB"/>
              </a:gs>
            </a:gsLst>
            <a:lin ang="5400000" scaled="0"/>
          </a:gradFill>
          <a:ln w="19050">
            <a:solidFill>
              <a:srgbClr val="2B24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 rot="21540000">
            <a:off x="1120232" y="2711810"/>
            <a:ext cx="7894384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100" b="1" dirty="0">
                <a:solidFill>
                  <a:srgbClr val="BF3F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১.</a:t>
            </a:r>
            <a:r>
              <a:rPr lang="en-US" sz="21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−40 এর ৮ বিট দুইয়ের পরিপূরক নির্ণয় করো।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 rot="21540000">
            <a:off x="1130305" y="3288908"/>
            <a:ext cx="7894384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100" b="1" dirty="0">
                <a:solidFill>
                  <a:srgbClr val="BF3F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২.</a:t>
            </a:r>
            <a:r>
              <a:rPr lang="en-US" sz="21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দুইয়ের পরিপূরক পদ্ধতিতে 20 − 13 নির্ণয় করো।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 rot="21540000">
            <a:off x="1143753" y="3865650"/>
            <a:ext cx="7894384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45"/>
              </a:lnSpc>
              <a:buNone/>
            </a:pPr>
            <a:r>
              <a:rPr lang="en-US" sz="2100" b="1" dirty="0">
                <a:solidFill>
                  <a:srgbClr val="BF3F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৩.</a:t>
            </a:r>
            <a:r>
              <a:rPr lang="en-US" sz="2100" b="1" dirty="0">
                <a:solidFill>
                  <a:srgbClr val="2B24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কম্পিউটারে দুইয়ের পরিপূরক কেন ব্যবহার হয়—৩টি বাক্যে লেখো।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9728200" y="2618780"/>
            <a:ext cx="1397000" cy="1397000"/>
          </a:xfrm>
          <a:prstGeom prst="roundRect">
            <a:avLst>
              <a:gd name="adj" fmla="val 50000"/>
            </a:avLst>
          </a:prstGeom>
          <a:solidFill>
            <a:srgbClr val="17A3B8"/>
          </a:solidFill>
          <a:ln/>
          <a:effectLst>
            <a:outerShdw dist="107763" dir="2700000" algn="bl" rotWithShape="0">
              <a:srgbClr val="2B2420">
                <a:alpha val="100000"/>
              </a:srgbClr>
            </a:outerShdw>
          </a:effectLst>
        </p:spPr>
      </p:sp>
      <p:pic>
        <p:nvPicPr>
          <p:cNvPr id="9" name="Image 0" descr="Hom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77450" y="2968030"/>
            <a:ext cx="698500" cy="6985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9445625" y="4168180"/>
            <a:ext cx="1962150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6B5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পরের ক্লাসে খাতায় লিখে আনবে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12800" y="5749925"/>
            <a:ext cx="10566400" cy="0"/>
          </a:xfrm>
          <a:prstGeom prst="line">
            <a:avLst/>
          </a:prstGeom>
          <a:noFill/>
          <a:ln w="19050">
            <a:solidFill>
              <a:srgbClr val="D9CBB5"/>
            </a:solidFill>
            <a:prstDash val="dash"/>
          </a:ln>
        </p:spPr>
      </p:sp>
      <p:pic>
        <p:nvPicPr>
          <p:cNvPr id="12" name="Image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6032500"/>
            <a:ext cx="863600" cy="1016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828800" y="5943600"/>
            <a:ext cx="588645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F3F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দুইয়ের পরিপূরক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B24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254000"/>
          </a:xfrm>
          <a:prstGeom prst="rect">
            <a:avLst/>
          </a:prstGeom>
          <a:gradFill rotWithShape="1">
            <a:gsLst>
              <a:gs pos="0">
                <a:srgbClr val="E4572E"/>
              </a:gs>
              <a:gs pos="38462">
                <a:srgbClr val="E4572E"/>
              </a:gs>
              <a:gs pos="38462">
                <a:srgbClr val="2B2420"/>
              </a:gs>
              <a:gs pos="50000">
                <a:srgbClr val="2B2420"/>
              </a:gs>
              <a:gs pos="50000">
                <a:srgbClr val="17A3B8"/>
              </a:gs>
              <a:gs pos="88462">
                <a:srgbClr val="17A3B8"/>
              </a:gs>
              <a:gs pos="88462">
                <a:srgbClr val="2B2420"/>
              </a:gs>
              <a:gs pos="100000">
                <a:srgbClr val="2B2420"/>
              </a:gs>
            </a:gsLst>
            <a:lin ang="0" scaled="0"/>
          </a:gradFill>
          <a:ln/>
        </p:spPr>
      </p:sp>
      <p:sp>
        <p:nvSpPr>
          <p:cNvPr id="3" name="Shape 1"/>
          <p:cNvSpPr/>
          <p:nvPr/>
        </p:nvSpPr>
        <p:spPr>
          <a:xfrm>
            <a:off x="0" y="6604000"/>
            <a:ext cx="12192000" cy="254000"/>
          </a:xfrm>
          <a:prstGeom prst="rect">
            <a:avLst/>
          </a:prstGeom>
          <a:gradFill rotWithShape="1">
            <a:gsLst>
              <a:gs pos="0">
                <a:srgbClr val="17A3B8"/>
              </a:gs>
              <a:gs pos="38462">
                <a:srgbClr val="17A3B8"/>
              </a:gs>
              <a:gs pos="38462">
                <a:srgbClr val="2B2420"/>
              </a:gs>
              <a:gs pos="50000">
                <a:srgbClr val="2B2420"/>
              </a:gs>
              <a:gs pos="50000">
                <a:srgbClr val="E4572E"/>
              </a:gs>
              <a:gs pos="88462">
                <a:srgbClr val="E4572E"/>
              </a:gs>
              <a:gs pos="88462">
                <a:srgbClr val="2B2420"/>
              </a:gs>
              <a:gs pos="100000">
                <a:srgbClr val="2B2420"/>
              </a:gs>
            </a:gsLst>
            <a:lin ang="0" scaled="0"/>
          </a:gradFill>
          <a:ln/>
        </p:spPr>
      </p:sp>
      <p:sp>
        <p:nvSpPr>
          <p:cNvPr id="4" name="Text 2"/>
          <p:cNvSpPr/>
          <p:nvPr/>
        </p:nvSpPr>
        <p:spPr>
          <a:xfrm>
            <a:off x="3965575" y="1700876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66675" y="0"/>
                </a:moveTo>
                <a:lnTo>
                  <a:pt x="371475" y="0"/>
                </a:lnTo>
                <a:arcTo wR="66675" hR="66675" stAng="16200000" swAng="5400000"/>
                <a:lnTo>
                  <a:pt x="438150" y="371475"/>
                </a:lnTo>
                <a:arcTo wR="66675" hR="66675" stAng="0" swAng="5400000"/>
                <a:lnTo>
                  <a:pt x="66675" y="4381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0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11675" y="1700876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66675" y="0"/>
                </a:moveTo>
                <a:lnTo>
                  <a:pt x="371475" y="0"/>
                </a:lnTo>
                <a:arcTo wR="66675" hR="66675" stAng="16200000" swAng="5400000"/>
                <a:lnTo>
                  <a:pt x="438150" y="371475"/>
                </a:lnTo>
                <a:arcTo wR="66675" hR="66675" stAng="0" swAng="5400000"/>
                <a:lnTo>
                  <a:pt x="66675" y="4381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0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057775" y="1700876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66675" y="0"/>
                </a:moveTo>
                <a:lnTo>
                  <a:pt x="371475" y="0"/>
                </a:lnTo>
                <a:arcTo wR="66675" hR="66675" stAng="16200000" swAng="5400000"/>
                <a:lnTo>
                  <a:pt x="438150" y="371475"/>
                </a:lnTo>
                <a:arcTo wR="66675" hR="66675" stAng="0" swAng="5400000"/>
                <a:lnTo>
                  <a:pt x="66675" y="4381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0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603875" y="1700876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66675" y="0"/>
                </a:moveTo>
                <a:lnTo>
                  <a:pt x="371475" y="0"/>
                </a:lnTo>
                <a:arcTo wR="66675" hR="66675" stAng="16200000" swAng="5400000"/>
                <a:lnTo>
                  <a:pt x="438150" y="371475"/>
                </a:lnTo>
                <a:arcTo wR="66675" hR="66675" stAng="0" swAng="5400000"/>
                <a:lnTo>
                  <a:pt x="66675" y="4381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0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149975" y="1700876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66675" y="0"/>
                </a:moveTo>
                <a:lnTo>
                  <a:pt x="371475" y="0"/>
                </a:lnTo>
                <a:arcTo wR="66675" hR="66675" stAng="16200000" swAng="5400000"/>
                <a:lnTo>
                  <a:pt x="438150" y="371475"/>
                </a:lnTo>
                <a:arcTo wR="66675" hR="66675" stAng="0" swAng="5400000"/>
                <a:lnTo>
                  <a:pt x="66675" y="4381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0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696075" y="1700876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66675" y="0"/>
                </a:moveTo>
                <a:lnTo>
                  <a:pt x="371475" y="0"/>
                </a:lnTo>
                <a:arcTo wR="66675" hR="66675" stAng="16200000" swAng="5400000"/>
                <a:lnTo>
                  <a:pt x="438150" y="371475"/>
                </a:lnTo>
                <a:arcTo wR="66675" hR="66675" stAng="0" swAng="5400000"/>
                <a:lnTo>
                  <a:pt x="66675" y="4381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0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242175" y="1700876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66675" y="0"/>
                </a:moveTo>
                <a:lnTo>
                  <a:pt x="371475" y="0"/>
                </a:lnTo>
                <a:arcTo wR="66675" hR="66675" stAng="16200000" swAng="5400000"/>
                <a:lnTo>
                  <a:pt x="438150" y="371475"/>
                </a:lnTo>
                <a:arcTo wR="66675" hR="66675" stAng="0" swAng="5400000"/>
                <a:lnTo>
                  <a:pt x="66675" y="438150"/>
                </a:lnTo>
                <a:arcTo wR="66675" hR="66675" stAng="5400000" swAng="5400000"/>
                <a:lnTo>
                  <a:pt x="0" y="66675"/>
                </a:lnTo>
                <a:arcTo wR="66675" hR="66675" stAng="10800000" swAng="5400000"/>
                <a:close/>
              </a:path>
            </a:pathLst>
          </a:custGeom>
          <a:noFill/>
          <a:ln w="19050">
            <a:solidFill>
              <a:srgbClr val="6B5E55"/>
            </a:solidFill>
            <a:prstDash val="solid"/>
          </a:ln>
        </p:spPr>
        <p:txBody>
          <a:bodyPr wrap="square" lIns="0" tIns="7408" rIns="0" bIns="0" rtlCol="0" anchor="t">
            <a:normAutofit/>
          </a:bodyPr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000" b="1" dirty="0">
                <a:solidFill>
                  <a:srgbClr val="FBF5E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778750" y="169135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0" y="0"/>
                </a:moveTo>
                <a:lnTo>
                  <a:pt x="381000" y="0"/>
                </a:lnTo>
                <a:arcTo wR="76200" hR="76200" stAng="16200000" swAng="5400000"/>
                <a:lnTo>
                  <a:pt x="457200" y="381000"/>
                </a:lnTo>
                <a:arcTo wR="76200" hR="76200" stAng="0" swAng="5400000"/>
                <a:lnTo>
                  <a:pt x="76200" y="4572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7A3B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000" b="1" dirty="0">
                <a:solidFill>
                  <a:srgbClr val="2B242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000" dirty="0"/>
          </a:p>
        </p:txBody>
      </p:sp>
      <p:sp>
        <p:nvSpPr>
          <p:cNvPr id="12" name="Text 10"/>
          <p:cNvSpPr>
            <a:spLocks noGrp="1"/>
          </p:cNvSpPr>
          <p:nvPr>
            <p:ph type="title"/>
          </p:nvPr>
        </p:nvSpPr>
        <p:spPr>
          <a:xfrm>
            <a:off x="3348752" y="2377151"/>
            <a:ext cx="5494496" cy="1558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2075"/>
              </a:lnSpc>
              <a:buNone/>
            </a:pPr>
            <a:r>
              <a:rPr lang="en-US" sz="10500" b="1" i="0" dirty="0">
                <a:solidFill>
                  <a:srgbClr val="F08A6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ধন্যবাদ</a:t>
            </a:r>
            <a:endParaRPr lang="en-US" sz="10500" dirty="0"/>
          </a:p>
        </p:txBody>
      </p:sp>
      <p:sp>
        <p:nvSpPr>
          <p:cNvPr id="13" name="Text 11"/>
          <p:cNvSpPr/>
          <p:nvPr/>
        </p:nvSpPr>
        <p:spPr>
          <a:xfrm>
            <a:off x="2616445" y="4139276"/>
            <a:ext cx="6959045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BF5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আজকের ক্লাসে অংশ নেওয়ার জন্য সবাইকে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028274" y="4758996"/>
            <a:ext cx="2135386" cy="407657"/>
          </a:xfrm>
          <a:prstGeom prst="roundRect">
            <a:avLst>
              <a:gd name="adj" fmla="val 50000"/>
            </a:avLst>
          </a:prstGeom>
          <a:solidFill>
            <a:srgbClr val="17A3B8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2B242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দুইয়ের পরিপূরক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দুইয়ের পরিপূরক">
  <a:themeElements>
    <a:clrScheme name="দুইয়ের পরিপূরক">
      <a:dk1>
        <a:srgbClr val="2B2420"/>
      </a:dk1>
      <a:lt1>
        <a:srgbClr val="FBF5EA"/>
      </a:lt1>
      <a:dk2>
        <a:srgbClr val="5F5853"/>
      </a:dk2>
      <a:lt2>
        <a:srgbClr val="E6E0D6"/>
      </a:lt2>
      <a:accent1>
        <a:srgbClr val="E4572E"/>
      </a:accent1>
      <a:accent2>
        <a:srgbClr val="17A3B8"/>
      </a:accent2>
      <a:accent3>
        <a:srgbClr val="F08A68"/>
      </a:accent3>
      <a:accent4>
        <a:srgbClr val="BF3F1C"/>
      </a:accent4>
      <a:accent5>
        <a:srgbClr val="7FD3DF"/>
      </a:accent5>
      <a:accent6>
        <a:srgbClr val="0E7C8C"/>
      </a:accent6>
      <a:hlink>
        <a:srgbClr val="0563C1"/>
      </a:hlink>
      <a:folHlink>
        <a:srgbClr val="954F72"/>
      </a:folHlink>
    </a:clrScheme>
    <a:fontScheme name="দুইয়ের পরিপূরক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ourier New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897</Words>
  <Application>Microsoft Office PowerPoint</Application>
  <PresentationFormat>Widescreen</PresentationFormat>
  <Paragraphs>250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Brush Script MT</vt:lpstr>
      <vt:lpstr>Courier New</vt:lpstr>
      <vt:lpstr>Georgia</vt:lpstr>
      <vt:lpstr>দুইয়ের পরিপূরক</vt:lpstr>
      <vt:lpstr>স্বাগতম</vt:lpstr>
      <vt:lpstr>শিক্ষক পরিচিতি</vt:lpstr>
      <vt:lpstr>ছবিটি দেখে কী বোঝা যাচ্ছে?</vt:lpstr>
      <vt:lpstr>শিখনফল</vt:lpstr>
      <vt:lpstr>দুইয়ের পরিপূরক নির্ণয়ের নিয়ম</vt:lpstr>
      <vt:lpstr>উদাহরণ ১: −25 কে দুইয়ের পরিপূরকে লেখো</vt:lpstr>
      <vt:lpstr>উদাহরণ ২: দুইয়ের পরিপূরকে বিয়োগ</vt:lpstr>
      <vt:lpstr>দলীয় কাজ</vt:lpstr>
      <vt:lpstr>একক কাজ</vt:lpstr>
      <vt:lpstr>মূল্যায়ন</vt:lpstr>
      <vt:lpstr>বাড়ির কাজ</vt:lpstr>
      <vt:lpstr>ধন্যবাদ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দুইয়ের পরিপূরক</dc:title>
  <dc:subject/>
  <dc:creator>asus</dc:creator>
  <cp:lastModifiedBy>Taslima Jahan</cp:lastModifiedBy>
  <cp:revision>2</cp:revision>
  <dcterms:created xsi:type="dcterms:W3CDTF">2026-10-26T20:41:31Z</dcterms:created>
  <dcterms:modified xsi:type="dcterms:W3CDTF">2026-10-26T20:44:54Z</dcterms:modified>
</cp:coreProperties>
</file>