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9230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ছবিতে দশমিক অঙ্ক ৭ এর লাইন সক্রিয় হয়েছে, আর এনকোডার তাকে বাইনারি 0111 এ রূপান্তর করে চারটি বাতি জ্বালিয়েছে। আজ আমরা এই এনকোডার শিখব।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শিক্ষার্থীদের কাছ থেকে উত্তর নিন। ক্যালকুলেটরে 5 চাপা হয়েছে; তার একটি চিপে গেছে, আর চিপ থেকে বের হওয়া চার বাতিতে 0101 জ্বলেছে। অর্থাৎ দশমিক অঙ্ক বাইনারি কোডে বদলে গেছে—এই কাজটি যে সার্কিট করে তাকে এনকোডার বলে।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এনকোডার মানে “কোডে রূপান্তরকারী”। কি-বোর্ডে কোনো বোতাম চাপলে এনকোডার সেটিকে বাইনারি কোডে বদলে কম্পিউটারে পাঠায়। n = ২ হলে ৪টি ইনপুট ও ২টি আউটপুট; n = ৩ হলে ৮টি ইনপুট ও ৩টি আউটপুট।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প্রতিটি সারিতে মাত্র একটি ইনপুট ১ (সক্রিয়)। যেমন D2 সক্রিয় হলে আউটপুট 10, অর্থাৎ দশমিক ২। A1 তখনই ১ হয় যখন D2 বা D3 সক্রিয়; A0 তখনই ১ হয় যখন D1 বা D3 সক্রিয়।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ছবিতে বোতাম 7 চাপা হয়েছে, এনকোডার আউটপুটে 0111 দিয়েছে (জ্বলা বাতি = 1)। ক্যালকুলেটর বা কি-বোর্ডে প্রতিটি বোতামের পেছনে এমন এনকোডার কাজ করে।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দল খ এর জন্য: ৮টি ইনপুট (D0–D7), ৩টি আউটপুট (A2, A1, A0)। দল গ: কি-বোর্ড, ক্যালকুলেটর, টিভি রিমোট, মোবাইলের কি-প্যাড ইত্যাদি। শেষে প্রতিটি দল উপস্থাপন করবে।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উত্তর: ১) যে সার্কিট মানুষের বোধগম্য সংকেতকে বাইনারি কোডে রূপান্তর করে। ২) ৩টি। ৩) OR গেট।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উত্তর: ১) বাইনারি কোড। ২) 10। ৩) ইনপুট ১০টি, আউটপুট ৪টি। ৪) 2ⁿ টি। ৫) 1001।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F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98600" y="812800"/>
            <a:ext cx="2372221" cy="487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498600" y="1605227"/>
            <a:ext cx="9880600" cy="4439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background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98600" y="812800"/>
            <a:ext cx="2372221" cy="487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FAF9F5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498600" y="1605227"/>
            <a:ext cx="9880600" cy="4439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FAF9F5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98600" y="812800"/>
            <a:ext cx="2372221" cy="487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498600" y="1605227"/>
            <a:ext cx="9880600" cy="4439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FFF5EE"/>
              </a:gs>
              <a:gs pos="54000">
                <a:srgbClr val="FFF5EE"/>
              </a:gs>
              <a:gs pos="54000">
                <a:srgbClr val="3A1F1D"/>
              </a:gs>
              <a:gs pos="100000">
                <a:srgbClr val="3A1F1D"/>
              </a:gs>
            </a:gsLst>
            <a:lin ang="900000" scaled="0"/>
          </a:gradFill>
          <a:ln/>
        </p:spPr>
      </p:sp>
      <p:sp>
        <p:nvSpPr>
          <p:cNvPr id="3" name="Shape 1"/>
          <p:cNvSpPr/>
          <p:nvPr/>
        </p:nvSpPr>
        <p:spPr>
          <a:xfrm>
            <a:off x="812800" y="1748830"/>
            <a:ext cx="355600" cy="355600"/>
          </a:xfrm>
          <a:prstGeom prst="roundRect">
            <a:avLst>
              <a:gd name="adj" fmla="val 50000"/>
            </a:avLst>
          </a:prstGeom>
          <a:solidFill>
            <a:srgbClr val="FF6B35"/>
          </a:solidFill>
          <a:ln/>
        </p:spPr>
      </p:sp>
      <p:sp>
        <p:nvSpPr>
          <p:cNvPr id="4" name="Shape 2"/>
          <p:cNvSpPr/>
          <p:nvPr/>
        </p:nvSpPr>
        <p:spPr>
          <a:xfrm>
            <a:off x="1270000" y="1748830"/>
            <a:ext cx="355600" cy="355600"/>
          </a:xfrm>
          <a:prstGeom prst="roundRect">
            <a:avLst>
              <a:gd name="adj" fmla="val 50000"/>
            </a:avLst>
          </a:prstGeom>
          <a:solidFill>
            <a:srgbClr val="2BA84A"/>
          </a:solidFill>
          <a:ln/>
        </p:spPr>
      </p:sp>
      <p:sp>
        <p:nvSpPr>
          <p:cNvPr id="5" name="Text 3"/>
          <p:cNvSpPr/>
          <p:nvPr/>
        </p:nvSpPr>
        <p:spPr>
          <a:xfrm>
            <a:off x="1727200" y="1786268"/>
            <a:ext cx="2979420" cy="3060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10"/>
              </a:lnSpc>
              <a:buNone/>
            </a:pPr>
            <a:r>
              <a:rPr lang="en-US" sz="1700" b="1" dirty="0">
                <a:solidFill>
                  <a:srgbClr val="7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তথ্য ও যোগাযোগ প্রযুক্তি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12800" y="2269530"/>
            <a:ext cx="5781802" cy="7569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আজকের ক্লাসে</a:t>
            </a:r>
            <a:endParaRPr lang="en-US" sz="4800" dirty="0"/>
          </a:p>
        </p:txBody>
      </p:sp>
      <p:sp>
        <p:nvSpPr>
          <p:cNvPr id="7" name="Text 5"/>
          <p:cNvSpPr>
            <a:spLocks noGrp="1"/>
          </p:cNvSpPr>
          <p:nvPr>
            <p:ph type="title"/>
          </p:nvPr>
        </p:nvSpPr>
        <p:spPr>
          <a:xfrm>
            <a:off x="812800" y="3166137"/>
            <a:ext cx="5781802" cy="1254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9680"/>
              </a:lnSpc>
              <a:buNone/>
            </a:pPr>
            <a:r>
              <a:rPr lang="en-US" sz="8800" b="1" i="0" dirty="0">
                <a:solidFill>
                  <a:srgbClr val="FF6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স্বাগতম</a:t>
            </a:r>
            <a:endParaRPr lang="en-US" sz="8800" dirty="0"/>
          </a:p>
        </p:txBody>
      </p:sp>
      <p:pic>
        <p:nvPicPr>
          <p:cNvPr id="9" name="Image 0" descr="দশটি ইনপুট লাইন একটি এনকোডার চিপে ঢুকছে, চিপ থেকে চারটি আউটপুট লাইন বের হয়ে বাতি জ্বালাচ্ছে; ইনপুট ৭ সক্রিয়, আউটপুট ০১১১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807200" y="1397000"/>
            <a:ext cx="4572000" cy="406400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756400" y="1562100"/>
            <a:ext cx="330200" cy="2844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8A6A6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6756400" y="1930400"/>
            <a:ext cx="330200" cy="2844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8A6A6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6756400" y="2298700"/>
            <a:ext cx="330200" cy="2844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8A6A6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2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6756400" y="2667000"/>
            <a:ext cx="330200" cy="2844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8A6A6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3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6756400" y="3035300"/>
            <a:ext cx="330200" cy="2844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8A6A6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4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6756400" y="3403600"/>
            <a:ext cx="330200" cy="2844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8A6A6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5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6756400" y="3771900"/>
            <a:ext cx="330200" cy="2844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8A6A6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6</a:t>
            </a:r>
            <a:endParaRPr lang="en-US" sz="1700" dirty="0"/>
          </a:p>
        </p:txBody>
      </p:sp>
      <p:sp>
        <p:nvSpPr>
          <p:cNvPr id="17" name="Text 14"/>
          <p:cNvSpPr/>
          <p:nvPr/>
        </p:nvSpPr>
        <p:spPr>
          <a:xfrm>
            <a:off x="6756400" y="4114800"/>
            <a:ext cx="3302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FF6B35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7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6756400" y="4508500"/>
            <a:ext cx="330200" cy="2844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8A6A6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8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6756400" y="4876800"/>
            <a:ext cx="330200" cy="2844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8A6A6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9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8623300" y="3111500"/>
            <a:ext cx="1193800" cy="3060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210"/>
              </a:lnSpc>
              <a:buNone/>
            </a:pPr>
            <a:r>
              <a:rPr lang="en-US" sz="1700" b="1" dirty="0">
                <a:solidFill>
                  <a:srgbClr val="FFB0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এনকোডার</a:t>
            </a:r>
            <a:endParaRPr lang="en-US" sz="1700" dirty="0"/>
          </a:p>
        </p:txBody>
      </p:sp>
      <p:sp>
        <p:nvSpPr>
          <p:cNvPr id="21" name="Text 18"/>
          <p:cNvSpPr/>
          <p:nvPr/>
        </p:nvSpPr>
        <p:spPr>
          <a:xfrm>
            <a:off x="11010900" y="2133600"/>
            <a:ext cx="368300" cy="314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C9A9A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1900" dirty="0"/>
          </a:p>
        </p:txBody>
      </p:sp>
      <p:sp>
        <p:nvSpPr>
          <p:cNvPr id="22" name="Text 19"/>
          <p:cNvSpPr/>
          <p:nvPr/>
        </p:nvSpPr>
        <p:spPr>
          <a:xfrm>
            <a:off x="11010900" y="2895600"/>
            <a:ext cx="368300" cy="314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6BE38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900" dirty="0"/>
          </a:p>
        </p:txBody>
      </p:sp>
      <p:sp>
        <p:nvSpPr>
          <p:cNvPr id="23" name="Text 20"/>
          <p:cNvSpPr/>
          <p:nvPr/>
        </p:nvSpPr>
        <p:spPr>
          <a:xfrm>
            <a:off x="11010900" y="3657600"/>
            <a:ext cx="368300" cy="314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6BE38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900" dirty="0"/>
          </a:p>
        </p:txBody>
      </p:sp>
      <p:sp>
        <p:nvSpPr>
          <p:cNvPr id="24" name="Text 21"/>
          <p:cNvSpPr/>
          <p:nvPr/>
        </p:nvSpPr>
        <p:spPr>
          <a:xfrm>
            <a:off x="11010900" y="4419600"/>
            <a:ext cx="368300" cy="314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6BE38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E8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840714"/>
            <a:ext cx="533400" cy="431800"/>
          </a:xfrm>
          <a:prstGeom prst="roundRect">
            <a:avLst>
              <a:gd name="adj" fmla="val 14706"/>
            </a:avLst>
          </a:prstGeom>
          <a:solidFill>
            <a:srgbClr val="3A1F1D"/>
          </a:solidFill>
          <a:ln/>
        </p:spPr>
      </p:sp>
      <p:sp>
        <p:nvSpPr>
          <p:cNvPr id="3" name="Shape 1"/>
          <p:cNvSpPr/>
          <p:nvPr/>
        </p:nvSpPr>
        <p:spPr>
          <a:xfrm>
            <a:off x="1320800" y="840714"/>
            <a:ext cx="0" cy="431800"/>
          </a:xfrm>
          <a:prstGeom prst="line">
            <a:avLst/>
          </a:prstGeom>
          <a:noFill/>
          <a:ln w="50800">
            <a:solidFill>
              <a:srgbClr val="C9A9A0"/>
            </a:solidFill>
            <a:prstDash val="dash"/>
          </a:ln>
        </p:spPr>
      </p:sp>
      <p:sp>
        <p:nvSpPr>
          <p:cNvPr id="4" name="Shape 2"/>
          <p:cNvSpPr/>
          <p:nvPr/>
        </p:nvSpPr>
        <p:spPr>
          <a:xfrm>
            <a:off x="838200" y="840714"/>
            <a:ext cx="0" cy="431800"/>
          </a:xfrm>
          <a:prstGeom prst="line">
            <a:avLst/>
          </a:prstGeom>
          <a:noFill/>
          <a:ln w="50800">
            <a:solidFill>
              <a:srgbClr val="C9A9A0"/>
            </a:solidFill>
            <a:prstDash val="dash"/>
          </a:ln>
        </p:spPr>
      </p:sp>
      <p:pic>
        <p:nvPicPr>
          <p:cNvPr id="5" name="Image 0" descr="Settings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58850" y="935964"/>
            <a:ext cx="241300" cy="241300"/>
          </a:xfrm>
          <a:prstGeom prst="rect">
            <a:avLst/>
          </a:prstGeom>
        </p:spPr>
      </p:pic>
      <p:sp>
        <p:nvSpPr>
          <p:cNvPr id="6" name="Text 3"/>
          <p:cNvSpPr>
            <a:spLocks noGrp="1"/>
          </p:cNvSpPr>
          <p:nvPr>
            <p:ph type="title"/>
          </p:nvPr>
        </p:nvSpPr>
        <p:spPr>
          <a:xfrm>
            <a:off x="1498600" y="812800"/>
            <a:ext cx="3637359" cy="513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840"/>
              </a:lnSpc>
              <a:buNone/>
            </a:pPr>
            <a:r>
              <a:rPr lang="en-US" sz="3200" b="1" i="0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শিক্ষক পরিচিতি</a:t>
            </a:r>
            <a:endParaRPr lang="en-US" sz="3200" dirty="0"/>
          </a:p>
        </p:txBody>
      </p:sp>
      <p:sp>
        <p:nvSpPr>
          <p:cNvPr id="7" name="Shape 4"/>
          <p:cNvSpPr/>
          <p:nvPr/>
        </p:nvSpPr>
        <p:spPr>
          <a:xfrm>
            <a:off x="812800" y="1920214"/>
            <a:ext cx="3175000" cy="3556000"/>
          </a:xfrm>
          <a:prstGeom prst="roundRect">
            <a:avLst>
              <a:gd name="adj" fmla="val 5200"/>
            </a:avLst>
          </a:prstGeom>
          <a:solidFill>
            <a:srgbClr val="3A1F1D"/>
          </a:solidFill>
          <a:ln/>
        </p:spPr>
      </p:sp>
      <p:sp>
        <p:nvSpPr>
          <p:cNvPr id="8" name="Shape 5"/>
          <p:cNvSpPr/>
          <p:nvPr/>
        </p:nvSpPr>
        <p:spPr>
          <a:xfrm>
            <a:off x="3943350" y="1920214"/>
            <a:ext cx="0" cy="3556000"/>
          </a:xfrm>
          <a:prstGeom prst="line">
            <a:avLst/>
          </a:prstGeom>
          <a:noFill/>
          <a:ln w="88900">
            <a:solidFill>
              <a:srgbClr val="C9A9A0"/>
            </a:solidFill>
            <a:prstDash val="dash"/>
          </a:ln>
        </p:spPr>
      </p:sp>
      <p:sp>
        <p:nvSpPr>
          <p:cNvPr id="9" name="Shape 6"/>
          <p:cNvSpPr/>
          <p:nvPr/>
        </p:nvSpPr>
        <p:spPr>
          <a:xfrm>
            <a:off x="857250" y="1920214"/>
            <a:ext cx="0" cy="3556000"/>
          </a:xfrm>
          <a:prstGeom prst="line">
            <a:avLst/>
          </a:prstGeom>
          <a:noFill/>
          <a:ln w="88900">
            <a:solidFill>
              <a:srgbClr val="C9A9A0"/>
            </a:solidFill>
            <a:prstDash val="dash"/>
          </a:ln>
        </p:spPr>
      </p:sp>
      <p:pic>
        <p:nvPicPr>
          <p:cNvPr id="10" name="Image 1" descr="শিক্ষকের ছবি: মোছাঃ তাছলিমা জাহান লাকী"/>
          <p:cNvPicPr>
            <a:picLocks noChangeAspect="1"/>
          </p:cNvPicPr>
          <p:nvPr/>
        </p:nvPicPr>
        <p:blipFill>
          <a:blip r:embed="rId4"/>
          <a:srcRect l="593" r="593"/>
          <a:stretch/>
        </p:blipFill>
        <p:spPr>
          <a:xfrm>
            <a:off x="1098550" y="2142464"/>
            <a:ext cx="2603500" cy="3111500"/>
          </a:xfrm>
          <a:prstGeom prst="roundRect">
            <a:avLst>
              <a:gd name="adj" fmla="val 3171"/>
            </a:avLst>
          </a:prstGeom>
        </p:spPr>
      </p:pic>
      <p:sp>
        <p:nvSpPr>
          <p:cNvPr id="11" name="Shape 7"/>
          <p:cNvSpPr/>
          <p:nvPr/>
        </p:nvSpPr>
        <p:spPr>
          <a:xfrm>
            <a:off x="1082675" y="2126589"/>
            <a:ext cx="2635250" cy="3143250"/>
          </a:xfrm>
          <a:prstGeom prst="roundRect">
            <a:avLst>
              <a:gd name="adj" fmla="val 3735"/>
            </a:avLst>
          </a:prstGeom>
          <a:noFill/>
          <a:ln w="31750">
            <a:solidFill>
              <a:srgbClr val="FF6B35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4622800" y="2595959"/>
            <a:ext cx="533400" cy="533400"/>
          </a:xfrm>
          <a:prstGeom prst="roundRect">
            <a:avLst>
              <a:gd name="adj" fmla="val 50000"/>
            </a:avLst>
          </a:prstGeom>
          <a:solidFill>
            <a:srgbClr val="FF6B35"/>
          </a:solidFill>
          <a:ln/>
          <a:effectLst>
            <a:outerShdw blurRad="63500" dir="60000" algn="bl" rotWithShape="0">
              <a:srgbClr val="FF6B35">
                <a:alpha val="20000"/>
              </a:srgbClr>
            </a:outerShdw>
          </a:effectLst>
        </p:spPr>
      </p:sp>
      <p:pic>
        <p:nvPicPr>
          <p:cNvPr id="13" name="Image 2" descr="Users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749800" y="2722959"/>
            <a:ext cx="279400" cy="2794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5334000" y="2559183"/>
            <a:ext cx="6226556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dirty="0">
                <a:solidFill>
                  <a:srgbClr val="7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নাম</a:t>
            </a:r>
            <a:endParaRPr lang="en-US" sz="1300" dirty="0"/>
          </a:p>
        </p:txBody>
      </p:sp>
      <p:sp>
        <p:nvSpPr>
          <p:cNvPr id="15" name="Text 10"/>
          <p:cNvSpPr/>
          <p:nvPr/>
        </p:nvSpPr>
        <p:spPr>
          <a:xfrm>
            <a:off x="5334000" y="2786459"/>
            <a:ext cx="6226556" cy="405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90"/>
              </a:lnSpc>
              <a:buNone/>
            </a:pPr>
            <a:r>
              <a:rPr lang="en-US" sz="2300" b="1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মোছাঃ তাছলিমা জাহান লাকী</a:t>
            </a:r>
            <a:endParaRPr lang="en-US" sz="2300" dirty="0"/>
          </a:p>
        </p:txBody>
      </p:sp>
      <p:sp>
        <p:nvSpPr>
          <p:cNvPr id="16" name="Shape 11"/>
          <p:cNvSpPr/>
          <p:nvPr/>
        </p:nvSpPr>
        <p:spPr>
          <a:xfrm>
            <a:off x="4643120" y="3901413"/>
            <a:ext cx="533400" cy="533400"/>
          </a:xfrm>
          <a:prstGeom prst="roundRect">
            <a:avLst>
              <a:gd name="adj" fmla="val 50000"/>
            </a:avLst>
          </a:prstGeom>
          <a:solidFill>
            <a:srgbClr val="2BA84A"/>
          </a:solidFill>
          <a:ln/>
          <a:effectLst>
            <a:outerShdw blurRad="63500" dir="60000" algn="bl" rotWithShape="0">
              <a:srgbClr val="2BA84A">
                <a:alpha val="20000"/>
              </a:srgbClr>
            </a:outerShdw>
          </a:effectLst>
        </p:spPr>
      </p:sp>
      <p:pic>
        <p:nvPicPr>
          <p:cNvPr id="17" name="Image 3" descr="Book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826000" y="3580025"/>
            <a:ext cx="279400" cy="2794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334000" y="3853392"/>
            <a:ext cx="6226556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dirty="0">
                <a:solidFill>
                  <a:srgbClr val="7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বিষয়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5334000" y="4093369"/>
            <a:ext cx="6226556" cy="405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90"/>
              </a:lnSpc>
              <a:buNone/>
            </a:pPr>
            <a:r>
              <a:rPr lang="en-US" sz="2300" b="1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তথ্য ও যোগাযোগ প্রযুক্তি</a:t>
            </a:r>
            <a:endParaRPr lang="en-US" sz="2300" dirty="0"/>
          </a:p>
        </p:txBody>
      </p:sp>
      <p:pic>
        <p:nvPicPr>
          <p:cNvPr id="24" name="Image 5"/>
          <p:cNvPicPr>
            <a:picLocks noChangeAspect="1"/>
          </p:cNvPicPr>
          <p:nvPr/>
        </p:nvPicPr>
        <p:blipFill>
          <a:blip r:embed="rId7"/>
          <a:srcRect t="-49" b="-49"/>
          <a:stretch/>
        </p:blipFill>
        <p:spPr>
          <a:xfrm>
            <a:off x="812800" y="5664200"/>
            <a:ext cx="7874000" cy="254000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8763000" y="5638800"/>
            <a:ext cx="2616200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E7D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এনকোডার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ক্যালকুলেটরের বোতাম থেকে তার একটি চিপে ঢুকছে; চিপ থেকে চারটি তার চারটি বাতিতে গেছে, দুটি জ্বলছে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270000" y="1587500"/>
            <a:ext cx="2794000" cy="4699000"/>
          </a:xfrm>
          <a:prstGeom prst="roundRect">
            <a:avLst>
              <a:gd name="adj" fmla="val 8182"/>
            </a:avLst>
          </a:prstGeom>
          <a:solidFill>
            <a:srgbClr val="3A2A28"/>
          </a:solidFill>
          <a:ln/>
          <a:effectLst>
            <a:outerShdw blurRad="317500" dist="127000" dir="5400000" algn="bl" rotWithShape="0">
              <a:srgbClr val="000000">
                <a:alpha val="50000"/>
              </a:srgbClr>
            </a:outerShdw>
          </a:effectLst>
        </p:spPr>
      </p:sp>
      <p:sp>
        <p:nvSpPr>
          <p:cNvPr id="4" name="Text 1"/>
          <p:cNvSpPr/>
          <p:nvPr/>
        </p:nvSpPr>
        <p:spPr>
          <a:xfrm>
            <a:off x="1460500" y="1778000"/>
            <a:ext cx="2413000" cy="762000"/>
          </a:xfrm>
          <a:prstGeom prst="roundRect">
            <a:avLst>
              <a:gd name="adj" fmla="val 11667"/>
            </a:avLst>
          </a:prstGeom>
          <a:solidFill>
            <a:srgbClr val="C9D9C0"/>
          </a:solidFill>
          <a:ln/>
        </p:spPr>
        <p:txBody>
          <a:bodyPr wrap="square" lIns="126362" tIns="0" rIns="126362" bIns="0" rtlCol="0" anchor="ctr">
            <a:normAutofit/>
          </a:bodyPr>
          <a:lstStyle/>
          <a:p>
            <a:pPr marL="0" indent="0" algn="r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2A1513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5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1460500" y="2679700"/>
            <a:ext cx="728133" cy="768350"/>
          </a:xfrm>
          <a:custGeom>
            <a:avLst/>
            <a:gdLst/>
            <a:ahLst/>
            <a:cxnLst/>
            <a:rect l="l" t="t" r="r" b="b"/>
            <a:pathLst>
              <a:path w="728133" h="768350">
                <a:moveTo>
                  <a:pt x="114300" y="0"/>
                </a:moveTo>
                <a:lnTo>
                  <a:pt x="613833" y="0"/>
                </a:lnTo>
                <a:arcTo wR="114300" hR="114300" stAng="16200000" swAng="5400000"/>
                <a:lnTo>
                  <a:pt x="728133" y="654050"/>
                </a:lnTo>
                <a:arcTo wR="114300" hR="114300" stAng="0" swAng="5400000"/>
                <a:lnTo>
                  <a:pt x="114300" y="768350"/>
                </a:lnTo>
                <a:arcTo wR="114300" hR="114300" stAng="5400000" swAng="5400000"/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solidFill>
            <a:srgbClr val="5A4643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5798"/>
              </a:lnSpc>
              <a:buNone/>
            </a:pPr>
            <a:r>
              <a:rPr lang="en-US" sz="26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2302933" y="2679700"/>
            <a:ext cx="728133" cy="768350"/>
          </a:xfrm>
          <a:custGeom>
            <a:avLst/>
            <a:gdLst/>
            <a:ahLst/>
            <a:cxnLst/>
            <a:rect l="l" t="t" r="r" b="b"/>
            <a:pathLst>
              <a:path w="728133" h="768350">
                <a:moveTo>
                  <a:pt x="114300" y="0"/>
                </a:moveTo>
                <a:lnTo>
                  <a:pt x="613833" y="0"/>
                </a:lnTo>
                <a:arcTo wR="114300" hR="114300" stAng="16200000" swAng="5400000"/>
                <a:lnTo>
                  <a:pt x="728133" y="654050"/>
                </a:lnTo>
                <a:arcTo wR="114300" hR="114300" stAng="0" swAng="5400000"/>
                <a:lnTo>
                  <a:pt x="114300" y="768350"/>
                </a:lnTo>
                <a:arcTo wR="114300" hR="114300" stAng="5400000" swAng="5400000"/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solidFill>
            <a:srgbClr val="5A4643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5798"/>
              </a:lnSpc>
              <a:buNone/>
            </a:pPr>
            <a:r>
              <a:rPr lang="en-US" sz="26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3145367" y="2679700"/>
            <a:ext cx="728133" cy="768350"/>
          </a:xfrm>
          <a:custGeom>
            <a:avLst/>
            <a:gdLst/>
            <a:ahLst/>
            <a:cxnLst/>
            <a:rect l="l" t="t" r="r" b="b"/>
            <a:pathLst>
              <a:path w="728133" h="768350">
                <a:moveTo>
                  <a:pt x="114300" y="0"/>
                </a:moveTo>
                <a:lnTo>
                  <a:pt x="613833" y="0"/>
                </a:lnTo>
                <a:arcTo wR="114300" hR="114300" stAng="16200000" swAng="5400000"/>
                <a:lnTo>
                  <a:pt x="728133" y="654050"/>
                </a:lnTo>
                <a:arcTo wR="114300" hR="114300" stAng="0" swAng="5400000"/>
                <a:lnTo>
                  <a:pt x="114300" y="768350"/>
                </a:lnTo>
                <a:arcTo wR="114300" hR="114300" stAng="5400000" swAng="5400000"/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solidFill>
            <a:srgbClr val="5A4643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5798"/>
              </a:lnSpc>
              <a:buNone/>
            </a:pPr>
            <a:r>
              <a:rPr lang="en-US" sz="26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1460500" y="3562350"/>
            <a:ext cx="728133" cy="768350"/>
          </a:xfrm>
          <a:custGeom>
            <a:avLst/>
            <a:gdLst/>
            <a:ahLst/>
            <a:cxnLst/>
            <a:rect l="l" t="t" r="r" b="b"/>
            <a:pathLst>
              <a:path w="728133" h="768350">
                <a:moveTo>
                  <a:pt x="114300" y="0"/>
                </a:moveTo>
                <a:lnTo>
                  <a:pt x="613833" y="0"/>
                </a:lnTo>
                <a:arcTo wR="114300" hR="114300" stAng="16200000" swAng="5400000"/>
                <a:lnTo>
                  <a:pt x="728133" y="654050"/>
                </a:lnTo>
                <a:arcTo wR="114300" hR="114300" stAng="0" swAng="5400000"/>
                <a:lnTo>
                  <a:pt x="114300" y="768350"/>
                </a:lnTo>
                <a:arcTo wR="114300" hR="114300" stAng="5400000" swAng="5400000"/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solidFill>
            <a:srgbClr val="5A4643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5798"/>
              </a:lnSpc>
              <a:buNone/>
            </a:pPr>
            <a:r>
              <a:rPr lang="en-US" sz="26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2302933" y="3562350"/>
            <a:ext cx="728133" cy="768350"/>
          </a:xfrm>
          <a:custGeom>
            <a:avLst/>
            <a:gdLst/>
            <a:ahLst/>
            <a:cxnLst/>
            <a:rect l="l" t="t" r="r" b="b"/>
            <a:pathLst>
              <a:path w="728133" h="768350">
                <a:moveTo>
                  <a:pt x="114300" y="0"/>
                </a:moveTo>
                <a:lnTo>
                  <a:pt x="613833" y="0"/>
                </a:lnTo>
                <a:arcTo wR="114300" hR="114300" stAng="16200000" swAng="5400000"/>
                <a:lnTo>
                  <a:pt x="728133" y="654050"/>
                </a:lnTo>
                <a:arcTo wR="114300" hR="114300" stAng="0" swAng="5400000"/>
                <a:lnTo>
                  <a:pt x="114300" y="768350"/>
                </a:lnTo>
                <a:arcTo wR="114300" hR="114300" stAng="5400000" swAng="5400000"/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solidFill>
            <a:srgbClr val="FF6B35"/>
          </a:solidFill>
          <a:ln/>
          <a:effectLst>
            <a:outerShdw blurRad="50800" dir="60000" algn="bl" rotWithShape="0">
              <a:srgbClr val="FF6B35">
                <a:alpha val="35000"/>
              </a:srgbClr>
            </a:outerShdw>
          </a:effectLst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5798"/>
              </a:lnSpc>
              <a:buNone/>
            </a:pPr>
            <a:r>
              <a:rPr lang="en-US" sz="2600" b="1" dirty="0">
                <a:solidFill>
                  <a:srgbClr val="2A15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3145367" y="3562350"/>
            <a:ext cx="728133" cy="768350"/>
          </a:xfrm>
          <a:custGeom>
            <a:avLst/>
            <a:gdLst/>
            <a:ahLst/>
            <a:cxnLst/>
            <a:rect l="l" t="t" r="r" b="b"/>
            <a:pathLst>
              <a:path w="728133" h="768350">
                <a:moveTo>
                  <a:pt x="114300" y="0"/>
                </a:moveTo>
                <a:lnTo>
                  <a:pt x="613833" y="0"/>
                </a:lnTo>
                <a:arcTo wR="114300" hR="114300" stAng="16200000" swAng="5400000"/>
                <a:lnTo>
                  <a:pt x="728133" y="654050"/>
                </a:lnTo>
                <a:arcTo wR="114300" hR="114300" stAng="0" swAng="5400000"/>
                <a:lnTo>
                  <a:pt x="114300" y="768350"/>
                </a:lnTo>
                <a:arcTo wR="114300" hR="114300" stAng="5400000" swAng="5400000"/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solidFill>
            <a:srgbClr val="5A4643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5798"/>
              </a:lnSpc>
              <a:buNone/>
            </a:pPr>
            <a:r>
              <a:rPr lang="en-US" sz="26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1460500" y="4445000"/>
            <a:ext cx="728133" cy="768350"/>
          </a:xfrm>
          <a:custGeom>
            <a:avLst/>
            <a:gdLst/>
            <a:ahLst/>
            <a:cxnLst/>
            <a:rect l="l" t="t" r="r" b="b"/>
            <a:pathLst>
              <a:path w="728133" h="768350">
                <a:moveTo>
                  <a:pt x="114300" y="0"/>
                </a:moveTo>
                <a:lnTo>
                  <a:pt x="613833" y="0"/>
                </a:lnTo>
                <a:arcTo wR="114300" hR="114300" stAng="16200000" swAng="5400000"/>
                <a:lnTo>
                  <a:pt x="728133" y="654050"/>
                </a:lnTo>
                <a:arcTo wR="114300" hR="114300" stAng="0" swAng="5400000"/>
                <a:lnTo>
                  <a:pt x="114300" y="768350"/>
                </a:lnTo>
                <a:arcTo wR="114300" hR="114300" stAng="5400000" swAng="5400000"/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solidFill>
            <a:srgbClr val="5A4643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5798"/>
              </a:lnSpc>
              <a:buNone/>
            </a:pPr>
            <a:r>
              <a:rPr lang="en-US" sz="26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2302933" y="4445000"/>
            <a:ext cx="728133" cy="768350"/>
          </a:xfrm>
          <a:custGeom>
            <a:avLst/>
            <a:gdLst/>
            <a:ahLst/>
            <a:cxnLst/>
            <a:rect l="l" t="t" r="r" b="b"/>
            <a:pathLst>
              <a:path w="728133" h="768350">
                <a:moveTo>
                  <a:pt x="114300" y="0"/>
                </a:moveTo>
                <a:lnTo>
                  <a:pt x="613833" y="0"/>
                </a:lnTo>
                <a:arcTo wR="114300" hR="114300" stAng="16200000" swAng="5400000"/>
                <a:lnTo>
                  <a:pt x="728133" y="654050"/>
                </a:lnTo>
                <a:arcTo wR="114300" hR="114300" stAng="0" swAng="5400000"/>
                <a:lnTo>
                  <a:pt x="114300" y="768350"/>
                </a:lnTo>
                <a:arcTo wR="114300" hR="114300" stAng="5400000" swAng="5400000"/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solidFill>
            <a:srgbClr val="5A4643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5798"/>
              </a:lnSpc>
              <a:buNone/>
            </a:pPr>
            <a:r>
              <a:rPr lang="en-US" sz="26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3145367" y="4445000"/>
            <a:ext cx="728133" cy="768350"/>
          </a:xfrm>
          <a:custGeom>
            <a:avLst/>
            <a:gdLst/>
            <a:ahLst/>
            <a:cxnLst/>
            <a:rect l="l" t="t" r="r" b="b"/>
            <a:pathLst>
              <a:path w="728133" h="768350">
                <a:moveTo>
                  <a:pt x="114300" y="0"/>
                </a:moveTo>
                <a:lnTo>
                  <a:pt x="613833" y="0"/>
                </a:lnTo>
                <a:arcTo wR="114300" hR="114300" stAng="16200000" swAng="5400000"/>
                <a:lnTo>
                  <a:pt x="728133" y="654050"/>
                </a:lnTo>
                <a:arcTo wR="114300" hR="114300" stAng="0" swAng="5400000"/>
                <a:lnTo>
                  <a:pt x="114300" y="768350"/>
                </a:lnTo>
                <a:arcTo wR="114300" hR="114300" stAng="5400000" swAng="5400000"/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solidFill>
            <a:srgbClr val="5A4643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5798"/>
              </a:lnSpc>
              <a:buNone/>
            </a:pPr>
            <a:r>
              <a:rPr lang="en-US" sz="26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600" dirty="0"/>
          </a:p>
        </p:txBody>
      </p:sp>
      <p:sp>
        <p:nvSpPr>
          <p:cNvPr id="14" name="Text 11"/>
          <p:cNvSpPr/>
          <p:nvPr/>
        </p:nvSpPr>
        <p:spPr>
          <a:xfrm>
            <a:off x="1460500" y="5327650"/>
            <a:ext cx="728133" cy="768350"/>
          </a:xfrm>
          <a:custGeom>
            <a:avLst/>
            <a:gdLst/>
            <a:ahLst/>
            <a:cxnLst/>
            <a:rect l="l" t="t" r="r" b="b"/>
            <a:pathLst>
              <a:path w="728133" h="768350">
                <a:moveTo>
                  <a:pt x="114300" y="0"/>
                </a:moveTo>
                <a:lnTo>
                  <a:pt x="613833" y="0"/>
                </a:lnTo>
                <a:arcTo wR="114300" hR="114300" stAng="16200000" swAng="5400000"/>
                <a:lnTo>
                  <a:pt x="728133" y="654050"/>
                </a:lnTo>
                <a:arcTo wR="114300" hR="114300" stAng="0" swAng="5400000"/>
                <a:lnTo>
                  <a:pt x="114300" y="768350"/>
                </a:lnTo>
                <a:arcTo wR="114300" hR="114300" stAng="5400000" swAng="5400000"/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solidFill>
            <a:srgbClr val="5A4643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5798"/>
              </a:lnSpc>
              <a:buNone/>
            </a:pPr>
            <a:r>
              <a:rPr lang="en-US" sz="26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2600" dirty="0"/>
          </a:p>
        </p:txBody>
      </p:sp>
      <p:sp>
        <p:nvSpPr>
          <p:cNvPr id="15" name="Text 12"/>
          <p:cNvSpPr/>
          <p:nvPr/>
        </p:nvSpPr>
        <p:spPr>
          <a:xfrm>
            <a:off x="2302933" y="5327650"/>
            <a:ext cx="728133" cy="768350"/>
          </a:xfrm>
          <a:custGeom>
            <a:avLst/>
            <a:gdLst/>
            <a:ahLst/>
            <a:cxnLst/>
            <a:rect l="l" t="t" r="r" b="b"/>
            <a:pathLst>
              <a:path w="728133" h="768350">
                <a:moveTo>
                  <a:pt x="114300" y="0"/>
                </a:moveTo>
                <a:lnTo>
                  <a:pt x="613833" y="0"/>
                </a:lnTo>
                <a:arcTo wR="114300" hR="114300" stAng="16200000" swAng="5400000"/>
                <a:lnTo>
                  <a:pt x="728133" y="654050"/>
                </a:lnTo>
                <a:arcTo wR="114300" hR="114300" stAng="0" swAng="5400000"/>
                <a:lnTo>
                  <a:pt x="114300" y="768350"/>
                </a:lnTo>
                <a:arcTo wR="114300" hR="114300" stAng="5400000" swAng="5400000"/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solidFill>
            <a:srgbClr val="5A4643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5798"/>
              </a:lnSpc>
              <a:buNone/>
            </a:pPr>
            <a:r>
              <a:rPr lang="en-US" sz="26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600" dirty="0"/>
          </a:p>
        </p:txBody>
      </p:sp>
      <p:sp>
        <p:nvSpPr>
          <p:cNvPr id="16" name="Text 13"/>
          <p:cNvSpPr/>
          <p:nvPr/>
        </p:nvSpPr>
        <p:spPr>
          <a:xfrm>
            <a:off x="3145367" y="5327650"/>
            <a:ext cx="728133" cy="768350"/>
          </a:xfrm>
          <a:custGeom>
            <a:avLst/>
            <a:gdLst/>
            <a:ahLst/>
            <a:cxnLst/>
            <a:rect l="l" t="t" r="r" b="b"/>
            <a:pathLst>
              <a:path w="728133" h="768350">
                <a:moveTo>
                  <a:pt x="114300" y="0"/>
                </a:moveTo>
                <a:lnTo>
                  <a:pt x="613833" y="0"/>
                </a:lnTo>
                <a:arcTo wR="114300" hR="114300" stAng="16200000" swAng="5400000"/>
                <a:lnTo>
                  <a:pt x="728133" y="654050"/>
                </a:lnTo>
                <a:arcTo wR="114300" hR="114300" stAng="0" swAng="5400000"/>
                <a:lnTo>
                  <a:pt x="114300" y="768350"/>
                </a:lnTo>
                <a:arcTo wR="114300" hR="114300" stAng="5400000" swAng="5400000"/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solidFill>
            <a:srgbClr val="2BA84A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5798"/>
              </a:lnSpc>
              <a:buNone/>
            </a:pPr>
            <a:r>
              <a:rPr lang="en-US" sz="26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</a:t>
            </a:r>
            <a:endParaRPr lang="en-US" sz="2600" dirty="0"/>
          </a:p>
        </p:txBody>
      </p:sp>
      <p:sp>
        <p:nvSpPr>
          <p:cNvPr id="17" name="Text 14"/>
          <p:cNvSpPr/>
          <p:nvPr/>
        </p:nvSpPr>
        <p:spPr>
          <a:xfrm>
            <a:off x="10033000" y="2679700"/>
            <a:ext cx="622300" cy="374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C9A9A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2500" dirty="0"/>
          </a:p>
        </p:txBody>
      </p:sp>
      <p:sp>
        <p:nvSpPr>
          <p:cNvPr id="18" name="Text 15"/>
          <p:cNvSpPr/>
          <p:nvPr/>
        </p:nvSpPr>
        <p:spPr>
          <a:xfrm>
            <a:off x="10033000" y="3314700"/>
            <a:ext cx="622300" cy="374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6BE38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2500" dirty="0"/>
          </a:p>
        </p:txBody>
      </p:sp>
      <p:sp>
        <p:nvSpPr>
          <p:cNvPr id="19" name="Text 16"/>
          <p:cNvSpPr/>
          <p:nvPr/>
        </p:nvSpPr>
        <p:spPr>
          <a:xfrm>
            <a:off x="10033000" y="3949700"/>
            <a:ext cx="622300" cy="374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C9A9A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2500" dirty="0"/>
          </a:p>
        </p:txBody>
      </p:sp>
      <p:sp>
        <p:nvSpPr>
          <p:cNvPr id="20" name="Text 17"/>
          <p:cNvSpPr/>
          <p:nvPr/>
        </p:nvSpPr>
        <p:spPr>
          <a:xfrm>
            <a:off x="10033000" y="4584700"/>
            <a:ext cx="622300" cy="374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6BE38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2500" dirty="0"/>
          </a:p>
        </p:txBody>
      </p:sp>
      <p:sp>
        <p:nvSpPr>
          <p:cNvPr id="21" name="Shape 18"/>
          <p:cNvSpPr/>
          <p:nvPr/>
        </p:nvSpPr>
        <p:spPr>
          <a:xfrm>
            <a:off x="2602971" y="371475"/>
            <a:ext cx="6986059" cy="708223"/>
          </a:xfrm>
          <a:prstGeom prst="roundRect">
            <a:avLst>
              <a:gd name="adj" fmla="val 50000"/>
            </a:avLst>
          </a:prstGeom>
          <a:solidFill>
            <a:srgbClr val="FFF5EE"/>
          </a:solidFill>
          <a:ln w="31750">
            <a:solidFill>
              <a:srgbClr val="FF6B35"/>
            </a:solidFill>
            <a:prstDash val="solid"/>
          </a:ln>
          <a:effectLst>
            <a:outerShdw blurRad="203200" dist="76200" dir="5400000" algn="bl" rotWithShape="0">
              <a:srgbClr val="000000">
                <a:alpha val="40000"/>
              </a:srgbClr>
            </a:outerShdw>
          </a:effectLst>
        </p:spPr>
      </p:sp>
      <p:pic>
        <p:nvPicPr>
          <p:cNvPr id="22" name="Image 1" descr="Search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972329" y="554104"/>
            <a:ext cx="342900" cy="342900"/>
          </a:xfrm>
          <a:prstGeom prst="rect">
            <a:avLst/>
          </a:prstGeom>
        </p:spPr>
      </p:pic>
      <p:sp>
        <p:nvSpPr>
          <p:cNvPr id="23" name="Text 19"/>
          <p:cNvSpPr>
            <a:spLocks noGrp="1"/>
          </p:cNvSpPr>
          <p:nvPr>
            <p:ph type="title"/>
          </p:nvPr>
        </p:nvSpPr>
        <p:spPr>
          <a:xfrm>
            <a:off x="3467629" y="474134"/>
            <a:ext cx="6105525" cy="528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300" b="1" i="0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ছবিটি দেখে কী বোঝা যাচ্ছে?</a:t>
            </a:r>
            <a:endParaRPr lang="en-US" sz="3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840715"/>
            <a:ext cx="533400" cy="431800"/>
          </a:xfrm>
          <a:prstGeom prst="roundRect">
            <a:avLst>
              <a:gd name="adj" fmla="val 14706"/>
            </a:avLst>
          </a:prstGeom>
          <a:solidFill>
            <a:srgbClr val="3A1F1D"/>
          </a:solidFill>
          <a:ln/>
        </p:spPr>
      </p:sp>
      <p:sp>
        <p:nvSpPr>
          <p:cNvPr id="3" name="Shape 1"/>
          <p:cNvSpPr/>
          <p:nvPr/>
        </p:nvSpPr>
        <p:spPr>
          <a:xfrm>
            <a:off x="1320800" y="840715"/>
            <a:ext cx="0" cy="431800"/>
          </a:xfrm>
          <a:prstGeom prst="line">
            <a:avLst/>
          </a:prstGeom>
          <a:noFill/>
          <a:ln w="50800">
            <a:solidFill>
              <a:srgbClr val="C9A9A0"/>
            </a:solidFill>
            <a:prstDash val="dash"/>
          </a:ln>
        </p:spPr>
      </p:sp>
      <p:sp>
        <p:nvSpPr>
          <p:cNvPr id="4" name="Shape 2"/>
          <p:cNvSpPr/>
          <p:nvPr/>
        </p:nvSpPr>
        <p:spPr>
          <a:xfrm>
            <a:off x="838200" y="840715"/>
            <a:ext cx="0" cy="431800"/>
          </a:xfrm>
          <a:prstGeom prst="line">
            <a:avLst/>
          </a:prstGeom>
          <a:noFill/>
          <a:ln w="50800">
            <a:solidFill>
              <a:srgbClr val="C9A9A0"/>
            </a:solidFill>
            <a:prstDash val="dash"/>
          </a:ln>
        </p:spPr>
      </p:sp>
      <p:pic>
        <p:nvPicPr>
          <p:cNvPr id="5" name="Image 0" descr="Settings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58850" y="935965"/>
            <a:ext cx="241300" cy="241300"/>
          </a:xfrm>
          <a:prstGeom prst="rect">
            <a:avLst/>
          </a:prstGeom>
        </p:spPr>
      </p:pic>
      <p:sp>
        <p:nvSpPr>
          <p:cNvPr id="6" name="Text 3"/>
          <p:cNvSpPr>
            <a:spLocks noGrp="1"/>
          </p:cNvSpPr>
          <p:nvPr>
            <p:ph type="title"/>
          </p:nvPr>
        </p:nvSpPr>
        <p:spPr>
          <a:xfrm>
            <a:off x="1498600" y="812800"/>
            <a:ext cx="2158127" cy="513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840"/>
              </a:lnSpc>
              <a:buNone/>
            </a:pPr>
            <a:r>
              <a:rPr lang="en-US" sz="3200" b="1" i="0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শিখনফল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812800" y="1529028"/>
            <a:ext cx="10883392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dirty="0">
                <a:solidFill>
                  <a:srgbClr val="7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এই পাঠ শেষে শিক্ষার্থীরা—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812800" y="2762647"/>
            <a:ext cx="571500" cy="571500"/>
          </a:xfrm>
          <a:custGeom>
            <a:avLst/>
            <a:gdLst/>
            <a:ahLst/>
            <a:cxnLst/>
            <a:rect l="l" t="t" r="r" b="b"/>
            <a:pathLst>
              <a:path w="571500" h="571500">
                <a:moveTo>
                  <a:pt x="285750" y="0"/>
                </a:moveTo>
                <a:lnTo>
                  <a:pt x="285750" y="0"/>
                </a:lnTo>
                <a:arcTo wR="285750" hR="285750" stAng="16200000" swAng="5400000"/>
                <a:lnTo>
                  <a:pt x="571500" y="285750"/>
                </a:lnTo>
                <a:arcTo wR="285750" hR="285750" stAng="0" swAng="5400000"/>
                <a:lnTo>
                  <a:pt x="285750" y="571500"/>
                </a:lnTo>
                <a:arcTo wR="285750" hR="285750" stAng="5400000" swAng="5400000"/>
                <a:lnTo>
                  <a:pt x="0" y="285750"/>
                </a:lnTo>
                <a:arcTo wR="285750" hR="285750" stAng="10800000" swAng="5400000"/>
                <a:close/>
              </a:path>
            </a:pathLst>
          </a:custGeom>
          <a:solidFill>
            <a:srgbClr val="FF6B35"/>
          </a:solidFill>
          <a:ln/>
          <a:effectLst>
            <a:outerShdw blurRad="76200" dir="60000" algn="bl" rotWithShape="0">
              <a:srgbClr val="FF6B35">
                <a:alpha val="22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১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1384300" y="3029347"/>
            <a:ext cx="381000" cy="38100"/>
          </a:xfrm>
          <a:prstGeom prst="rect">
            <a:avLst/>
          </a:prstGeom>
          <a:solidFill>
            <a:srgbClr val="FF6B35"/>
          </a:solidFill>
          <a:ln/>
        </p:spPr>
      </p:sp>
      <p:sp>
        <p:nvSpPr>
          <p:cNvPr id="10" name="Text 7"/>
          <p:cNvSpPr/>
          <p:nvPr/>
        </p:nvSpPr>
        <p:spPr>
          <a:xfrm>
            <a:off x="1774825" y="2701925"/>
            <a:ext cx="9594850" cy="692944"/>
          </a:xfrm>
          <a:prstGeom prst="roundRect">
            <a:avLst>
              <a:gd name="adj" fmla="val 18786"/>
            </a:avLst>
          </a:prstGeom>
          <a:solidFill>
            <a:srgbClr val="FFFCFA"/>
          </a:solidFill>
          <a:ln w="19050">
            <a:solidFill>
              <a:srgbClr val="FF6B35"/>
            </a:solidFill>
            <a:prstDash val="solid"/>
          </a:ln>
        </p:spPr>
        <p:txBody>
          <a:bodyPr wrap="square" lIns="197881" tIns="121681" rIns="0" bIns="96281" rtlCol="0" anchor="t">
            <a:normAutofit/>
          </a:bodyPr>
          <a:lstStyle/>
          <a:p>
            <a:pPr marL="0" indent="0" algn="l">
              <a:lnSpc>
                <a:spcPts val="2940"/>
              </a:lnSpc>
              <a:buNone/>
            </a:pPr>
            <a:r>
              <a:rPr lang="en-US" sz="2100" b="1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এনকোডার কী তা বলতে পারবে।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812800" y="3665141"/>
            <a:ext cx="571500" cy="571500"/>
          </a:xfrm>
          <a:custGeom>
            <a:avLst/>
            <a:gdLst/>
            <a:ahLst/>
            <a:cxnLst/>
            <a:rect l="l" t="t" r="r" b="b"/>
            <a:pathLst>
              <a:path w="571500" h="571500">
                <a:moveTo>
                  <a:pt x="285750" y="0"/>
                </a:moveTo>
                <a:lnTo>
                  <a:pt x="285750" y="0"/>
                </a:lnTo>
                <a:arcTo wR="285750" hR="285750" stAng="16200000" swAng="5400000"/>
                <a:lnTo>
                  <a:pt x="571500" y="285750"/>
                </a:lnTo>
                <a:arcTo wR="285750" hR="285750" stAng="0" swAng="5400000"/>
                <a:lnTo>
                  <a:pt x="285750" y="571500"/>
                </a:lnTo>
                <a:arcTo wR="285750" hR="285750" stAng="5400000" swAng="5400000"/>
                <a:lnTo>
                  <a:pt x="0" y="285750"/>
                </a:lnTo>
                <a:arcTo wR="285750" hR="285750" stAng="10800000" swAng="5400000"/>
                <a:close/>
              </a:path>
            </a:pathLst>
          </a:custGeom>
          <a:solidFill>
            <a:srgbClr val="2BA84A"/>
          </a:solidFill>
          <a:ln/>
          <a:effectLst>
            <a:outerShdw blurRad="76200" dir="60000" algn="bl" rotWithShape="0">
              <a:srgbClr val="2BA84A">
                <a:alpha val="22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২</a:t>
            </a:r>
            <a:endParaRPr lang="en-US" sz="2400" dirty="0"/>
          </a:p>
        </p:txBody>
      </p:sp>
      <p:sp>
        <p:nvSpPr>
          <p:cNvPr id="12" name="Shape 9"/>
          <p:cNvSpPr/>
          <p:nvPr/>
        </p:nvSpPr>
        <p:spPr>
          <a:xfrm>
            <a:off x="1384300" y="3931841"/>
            <a:ext cx="381000" cy="38100"/>
          </a:xfrm>
          <a:prstGeom prst="rect">
            <a:avLst/>
          </a:prstGeom>
          <a:solidFill>
            <a:srgbClr val="2BA84A"/>
          </a:solidFill>
          <a:ln/>
        </p:spPr>
      </p:sp>
      <p:sp>
        <p:nvSpPr>
          <p:cNvPr id="13" name="Text 10"/>
          <p:cNvSpPr/>
          <p:nvPr/>
        </p:nvSpPr>
        <p:spPr>
          <a:xfrm>
            <a:off x="1774825" y="3604419"/>
            <a:ext cx="9594850" cy="692944"/>
          </a:xfrm>
          <a:prstGeom prst="roundRect">
            <a:avLst>
              <a:gd name="adj" fmla="val 18786"/>
            </a:avLst>
          </a:prstGeom>
          <a:solidFill>
            <a:srgbClr val="FFFCFA"/>
          </a:solidFill>
          <a:ln w="19050">
            <a:solidFill>
              <a:srgbClr val="2BA84A"/>
            </a:solidFill>
            <a:prstDash val="solid"/>
          </a:ln>
        </p:spPr>
        <p:txBody>
          <a:bodyPr wrap="square" lIns="197881" tIns="121681" rIns="0" bIns="96281" rtlCol="0" anchor="t">
            <a:normAutofit/>
          </a:bodyPr>
          <a:lstStyle/>
          <a:p>
            <a:pPr marL="0" indent="0" algn="l">
              <a:lnSpc>
                <a:spcPts val="2940"/>
              </a:lnSpc>
              <a:buNone/>
            </a:pPr>
            <a:r>
              <a:rPr lang="en-US" sz="2100" b="1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এনকোডারের ব্লক চিত্র ও সত্যক সারণি ব্যাখ্যা করতে পারবে।</a:t>
            </a:r>
            <a:endParaRPr lang="en-US" sz="2100" dirty="0"/>
          </a:p>
        </p:txBody>
      </p:sp>
      <p:sp>
        <p:nvSpPr>
          <p:cNvPr id="14" name="Text 11"/>
          <p:cNvSpPr/>
          <p:nvPr/>
        </p:nvSpPr>
        <p:spPr>
          <a:xfrm>
            <a:off x="812800" y="4567634"/>
            <a:ext cx="571500" cy="571500"/>
          </a:xfrm>
          <a:custGeom>
            <a:avLst/>
            <a:gdLst/>
            <a:ahLst/>
            <a:cxnLst/>
            <a:rect l="l" t="t" r="r" b="b"/>
            <a:pathLst>
              <a:path w="571500" h="571500">
                <a:moveTo>
                  <a:pt x="285750" y="0"/>
                </a:moveTo>
                <a:lnTo>
                  <a:pt x="285750" y="0"/>
                </a:lnTo>
                <a:arcTo wR="285750" hR="285750" stAng="16200000" swAng="5400000"/>
                <a:lnTo>
                  <a:pt x="571500" y="285750"/>
                </a:lnTo>
                <a:arcTo wR="285750" hR="285750" stAng="0" swAng="5400000"/>
                <a:lnTo>
                  <a:pt x="285750" y="571500"/>
                </a:lnTo>
                <a:arcTo wR="285750" hR="285750" stAng="5400000" swAng="5400000"/>
                <a:lnTo>
                  <a:pt x="0" y="285750"/>
                </a:lnTo>
                <a:arcTo wR="285750" hR="285750" stAng="10800000" swAng="5400000"/>
                <a:close/>
              </a:path>
            </a:pathLst>
          </a:custGeom>
          <a:solidFill>
            <a:srgbClr val="3A1F1D"/>
          </a:solidFill>
          <a:ln/>
          <a:effectLst>
            <a:outerShdw blurRad="76200" dir="60000" algn="bl" rotWithShape="0">
              <a:srgbClr val="3A1F1D">
                <a:alpha val="15000"/>
              </a:srgbClr>
            </a:outerShdw>
          </a:effectLst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FF6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৩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1384300" y="4834334"/>
            <a:ext cx="381000" cy="38100"/>
          </a:xfrm>
          <a:prstGeom prst="rect">
            <a:avLst/>
          </a:prstGeom>
          <a:solidFill>
            <a:srgbClr val="3A1F1D"/>
          </a:solidFill>
          <a:ln/>
        </p:spPr>
      </p:sp>
      <p:sp>
        <p:nvSpPr>
          <p:cNvPr id="16" name="Text 13"/>
          <p:cNvSpPr/>
          <p:nvPr/>
        </p:nvSpPr>
        <p:spPr>
          <a:xfrm>
            <a:off x="1774825" y="4506913"/>
            <a:ext cx="9594850" cy="692944"/>
          </a:xfrm>
          <a:prstGeom prst="roundRect">
            <a:avLst>
              <a:gd name="adj" fmla="val 18786"/>
            </a:avLst>
          </a:prstGeom>
          <a:solidFill>
            <a:srgbClr val="FFFCFA"/>
          </a:solidFill>
          <a:ln w="19050">
            <a:solidFill>
              <a:srgbClr val="3A1F1D"/>
            </a:solidFill>
            <a:prstDash val="solid"/>
          </a:ln>
        </p:spPr>
        <p:txBody>
          <a:bodyPr wrap="square" lIns="197881" tIns="121681" rIns="0" bIns="96281" rtlCol="0" anchor="t">
            <a:normAutofit/>
          </a:bodyPr>
          <a:lstStyle/>
          <a:p>
            <a:pPr marL="0" indent="0" algn="l">
              <a:lnSpc>
                <a:spcPts val="2940"/>
              </a:lnSpc>
              <a:buNone/>
            </a:pPr>
            <a:r>
              <a:rPr lang="en-US" sz="2100" b="1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এনকোডারের বৈশিষ্ট্য ও ব্যবহার বর্ণনা করতে পারবে।</a:t>
            </a:r>
            <a:endParaRPr lang="en-US" sz="2100" dirty="0"/>
          </a:p>
        </p:txBody>
      </p:sp>
      <p:pic>
        <p:nvPicPr>
          <p:cNvPr id="17" name="Image 1"/>
          <p:cNvPicPr>
            <a:picLocks noChangeAspect="1"/>
          </p:cNvPicPr>
          <p:nvPr/>
        </p:nvPicPr>
        <p:blipFill>
          <a:blip r:embed="rId4"/>
          <a:srcRect t="-49" b="-49"/>
          <a:stretch/>
        </p:blipFill>
        <p:spPr>
          <a:xfrm>
            <a:off x="812800" y="5664200"/>
            <a:ext cx="7874000" cy="25400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8763000" y="5638800"/>
            <a:ext cx="2616200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E7D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এনকোডার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840715"/>
            <a:ext cx="533400" cy="431800"/>
          </a:xfrm>
          <a:prstGeom prst="roundRect">
            <a:avLst>
              <a:gd name="adj" fmla="val 14706"/>
            </a:avLst>
          </a:prstGeom>
          <a:solidFill>
            <a:srgbClr val="3A1F1D"/>
          </a:solidFill>
          <a:ln/>
        </p:spPr>
      </p:sp>
      <p:sp>
        <p:nvSpPr>
          <p:cNvPr id="3" name="Shape 1"/>
          <p:cNvSpPr/>
          <p:nvPr/>
        </p:nvSpPr>
        <p:spPr>
          <a:xfrm>
            <a:off x="1320800" y="840715"/>
            <a:ext cx="0" cy="431800"/>
          </a:xfrm>
          <a:prstGeom prst="line">
            <a:avLst/>
          </a:prstGeom>
          <a:noFill/>
          <a:ln w="50800">
            <a:solidFill>
              <a:srgbClr val="C9A9A0"/>
            </a:solidFill>
            <a:prstDash val="dash"/>
          </a:ln>
        </p:spPr>
      </p:sp>
      <p:sp>
        <p:nvSpPr>
          <p:cNvPr id="4" name="Shape 2"/>
          <p:cNvSpPr/>
          <p:nvPr/>
        </p:nvSpPr>
        <p:spPr>
          <a:xfrm>
            <a:off x="838200" y="840715"/>
            <a:ext cx="0" cy="431800"/>
          </a:xfrm>
          <a:prstGeom prst="line">
            <a:avLst/>
          </a:prstGeom>
          <a:noFill/>
          <a:ln w="50800">
            <a:solidFill>
              <a:srgbClr val="C9A9A0"/>
            </a:solidFill>
            <a:prstDash val="dash"/>
          </a:ln>
        </p:spPr>
      </p:sp>
      <p:pic>
        <p:nvPicPr>
          <p:cNvPr id="5" name="Image 0" descr="Settings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58850" y="935965"/>
            <a:ext cx="241300" cy="241300"/>
          </a:xfrm>
          <a:prstGeom prst="rect">
            <a:avLst/>
          </a:prstGeom>
        </p:spPr>
      </p:pic>
      <p:sp>
        <p:nvSpPr>
          <p:cNvPr id="6" name="Text 3"/>
          <p:cNvSpPr>
            <a:spLocks noGrp="1"/>
          </p:cNvSpPr>
          <p:nvPr>
            <p:ph type="title"/>
          </p:nvPr>
        </p:nvSpPr>
        <p:spPr>
          <a:xfrm>
            <a:off x="1498600" y="812800"/>
            <a:ext cx="3098403" cy="513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840"/>
              </a:lnSpc>
              <a:buNone/>
            </a:pPr>
            <a:r>
              <a:rPr lang="en-US" sz="3200" b="1" i="0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এনকোডার কী?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4597003" y="890259"/>
            <a:ext cx="1051719" cy="332714"/>
          </a:xfrm>
          <a:prstGeom prst="roundRect">
            <a:avLst>
              <a:gd name="adj" fmla="val 50000"/>
            </a:avLst>
          </a:prstGeom>
          <a:solidFill>
            <a:srgbClr val="FF6B35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FFF5E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Encoder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812800" y="1503629"/>
            <a:ext cx="10566400" cy="1004491"/>
          </a:xfrm>
          <a:prstGeom prst="roundRect">
            <a:avLst>
              <a:gd name="adj" fmla="val 12643"/>
            </a:avLst>
          </a:prstGeom>
          <a:solidFill>
            <a:srgbClr val="FFFCFA"/>
          </a:solidFill>
          <a:ln/>
          <a:effectLst>
            <a:outerShdw blurRad="152400" dist="50800" dir="5400000" algn="bl" rotWithShape="0">
              <a:srgbClr val="3A1F1D">
                <a:alpha val="8000"/>
              </a:srgbClr>
            </a:outerShdw>
          </a:effectLst>
        </p:spPr>
        <p:txBody>
          <a:bodyPr wrap="square" lIns="293003" tIns="115203" rIns="0" bIns="89803" rtlCol="0" anchor="t">
            <a:normAutofit/>
          </a:bodyPr>
          <a:lstStyle/>
          <a:p>
            <a:pPr marL="0" indent="0" algn="l">
              <a:lnSpc>
                <a:spcPts val="2755"/>
              </a:lnSpc>
              <a:buNone/>
            </a:pPr>
            <a:r>
              <a:rPr lang="en-US" sz="1900" b="1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যে ডিজিটাল সার্কিট মানুষের বোধগম্য সংকেতকে (দশমিক অঙ্ক, বর্ণ) </a:t>
            </a:r>
            <a:r>
              <a:rPr lang="en-US" sz="1900" b="1" dirty="0">
                <a:solidFill>
                  <a:srgbClr val="C441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কম্পিউটারের বোধগম্য বাইনারি কোডে</a:t>
            </a:r>
            <a:r>
              <a:rPr lang="en-US" sz="1900" b="1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রূপান্তর করে, তাকে এনকোডার বলে।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812800" y="1503629"/>
            <a:ext cx="10566400" cy="1004491"/>
          </a:xfrm>
          <a:custGeom>
            <a:avLst/>
            <a:gdLst/>
            <a:ahLst/>
            <a:cxnLst/>
            <a:rect l="l" t="t" r="r" b="b"/>
            <a:pathLst>
              <a:path w="10566400" h="1004491">
                <a:moveTo>
                  <a:pt x="127000" y="1004491"/>
                </a:moveTo>
                <a:lnTo>
                  <a:pt x="127000" y="1004491"/>
                </a:lnTo>
                <a:arcTo wR="127000" hR="127000" stAng="5400000" swAng="5400000"/>
                <a:lnTo>
                  <a:pt x="0" y="127000"/>
                </a:lnTo>
                <a:arcTo wR="127000" hR="127000" stAng="10800000" swAng="5400000"/>
                <a:lnTo>
                  <a:pt x="127000" y="0"/>
                </a:lnTo>
                <a:arcTo wR="25400" hR="127000" stAng="16200000" swAng="-5400000"/>
                <a:lnTo>
                  <a:pt x="101600" y="877491"/>
                </a:lnTo>
                <a:arcTo wR="25400" hR="127000" stAng="10800000" swAng="-5400000"/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10" name="Shape 7"/>
          <p:cNvSpPr/>
          <p:nvPr/>
        </p:nvSpPr>
        <p:spPr>
          <a:xfrm>
            <a:off x="812800" y="3006660"/>
            <a:ext cx="4826000" cy="2540000"/>
          </a:xfrm>
          <a:prstGeom prst="roundRect">
            <a:avLst>
              <a:gd name="adj" fmla="val 7500"/>
            </a:avLst>
          </a:prstGeom>
          <a:solidFill>
            <a:srgbClr val="3A1F1D"/>
          </a:solidFill>
          <a:ln/>
        </p:spPr>
      </p:sp>
      <p:pic>
        <p:nvPicPr>
          <p:cNvPr id="11" name="Image 1" descr="বাম দিক থেকে অনেকগুলো ইনপুট লাইন এনকোডার চিপে ঢুকছে, ডান দিক দিয়ে কম সংখ্যক আউটপুট লাইন বের হচ্ছে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12800" y="3006660"/>
            <a:ext cx="4826000" cy="25400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565400" y="4124260"/>
            <a:ext cx="1320800" cy="3225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FFB0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এনকোডার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977900" y="5140260"/>
            <a:ext cx="170180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2ⁿ টি ইনপুট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3962400" y="4911660"/>
            <a:ext cx="144780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6BE3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 টি আউটপুট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939800" y="3146360"/>
            <a:ext cx="1962150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b="1" dirty="0">
                <a:solidFill>
                  <a:srgbClr val="C9A9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দশমিক / বর্ণ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3937000" y="3146360"/>
            <a:ext cx="1574800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90"/>
              </a:lnSpc>
              <a:buNone/>
            </a:pPr>
            <a:r>
              <a:rPr lang="en-US" sz="1300" b="1" dirty="0">
                <a:solidFill>
                  <a:srgbClr val="C9A9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বাইনারি কোড</a:t>
            </a:r>
            <a:endParaRPr lang="en-US" sz="1300" dirty="0"/>
          </a:p>
        </p:txBody>
      </p:sp>
      <p:sp>
        <p:nvSpPr>
          <p:cNvPr id="17" name="Shape 13"/>
          <p:cNvSpPr/>
          <p:nvPr/>
        </p:nvSpPr>
        <p:spPr>
          <a:xfrm>
            <a:off x="5994400" y="3562945"/>
            <a:ext cx="139700" cy="139700"/>
          </a:xfrm>
          <a:prstGeom prst="roundRect">
            <a:avLst>
              <a:gd name="adj" fmla="val 50000"/>
            </a:avLst>
          </a:prstGeom>
          <a:solidFill>
            <a:srgbClr val="FF6B35"/>
          </a:solidFill>
          <a:ln/>
          <a:effectLst>
            <a:outerShdw blurRad="44450" dir="60000" algn="bl" rotWithShape="0">
              <a:srgbClr val="FF6B35">
                <a:alpha val="25000"/>
              </a:srgbClr>
            </a:outerShdw>
          </a:effectLst>
        </p:spPr>
      </p:sp>
      <p:sp>
        <p:nvSpPr>
          <p:cNvPr id="18" name="Text 14"/>
          <p:cNvSpPr/>
          <p:nvPr/>
        </p:nvSpPr>
        <p:spPr>
          <a:xfrm>
            <a:off x="6261100" y="3481719"/>
            <a:ext cx="5271643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সর্বোচ্চ </a:t>
            </a:r>
            <a:r>
              <a:rPr lang="en-US" sz="1700" b="1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2ⁿ টি ইনপুট</a:t>
            </a:r>
            <a:r>
              <a:rPr lang="en-US" sz="1700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ও </a:t>
            </a:r>
            <a:r>
              <a:rPr lang="en-US" sz="1700" b="1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 টি আউটপুট</a:t>
            </a:r>
            <a:endParaRPr lang="en-US" sz="1700" dirty="0"/>
          </a:p>
        </p:txBody>
      </p:sp>
      <p:sp>
        <p:nvSpPr>
          <p:cNvPr id="19" name="Shape 15"/>
          <p:cNvSpPr/>
          <p:nvPr/>
        </p:nvSpPr>
        <p:spPr>
          <a:xfrm>
            <a:off x="5994400" y="3992166"/>
            <a:ext cx="139700" cy="139700"/>
          </a:xfrm>
          <a:prstGeom prst="roundRect">
            <a:avLst>
              <a:gd name="adj" fmla="val 50000"/>
            </a:avLst>
          </a:prstGeom>
          <a:solidFill>
            <a:srgbClr val="2BA84A"/>
          </a:solidFill>
          <a:ln/>
          <a:effectLst>
            <a:outerShdw blurRad="44450" dir="60000" algn="bl" rotWithShape="0">
              <a:srgbClr val="2BA84A">
                <a:alpha val="25000"/>
              </a:srgbClr>
            </a:outerShdw>
          </a:effectLst>
        </p:spPr>
      </p:sp>
      <p:sp>
        <p:nvSpPr>
          <p:cNvPr id="20" name="Text 16"/>
          <p:cNvSpPr/>
          <p:nvPr/>
        </p:nvSpPr>
        <p:spPr>
          <a:xfrm>
            <a:off x="6261100" y="3910940"/>
            <a:ext cx="5271643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একবারে </a:t>
            </a:r>
            <a:r>
              <a:rPr lang="en-US" sz="1700" b="1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একটি মাত্র</a:t>
            </a:r>
            <a:r>
              <a:rPr lang="en-US" sz="1700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ইনপুট সক্রিয় থাকে</a:t>
            </a:r>
            <a:endParaRPr lang="en-US" sz="1700" dirty="0"/>
          </a:p>
        </p:txBody>
      </p:sp>
      <p:sp>
        <p:nvSpPr>
          <p:cNvPr id="21" name="Shape 17"/>
          <p:cNvSpPr/>
          <p:nvPr/>
        </p:nvSpPr>
        <p:spPr>
          <a:xfrm>
            <a:off x="5994400" y="4421386"/>
            <a:ext cx="139700" cy="139700"/>
          </a:xfrm>
          <a:prstGeom prst="roundRect">
            <a:avLst>
              <a:gd name="adj" fmla="val 50000"/>
            </a:avLst>
          </a:prstGeom>
          <a:solidFill>
            <a:srgbClr val="FF6B35"/>
          </a:solidFill>
          <a:ln/>
          <a:effectLst>
            <a:outerShdw blurRad="44450" dir="60000" algn="bl" rotWithShape="0">
              <a:srgbClr val="FF6B35">
                <a:alpha val="25000"/>
              </a:srgbClr>
            </a:outerShdw>
          </a:effectLst>
        </p:spPr>
      </p:sp>
      <p:sp>
        <p:nvSpPr>
          <p:cNvPr id="22" name="Text 18"/>
          <p:cNvSpPr/>
          <p:nvPr/>
        </p:nvSpPr>
        <p:spPr>
          <a:xfrm>
            <a:off x="6261100" y="4340160"/>
            <a:ext cx="5271643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 গেট</a:t>
            </a:r>
            <a:r>
              <a:rPr lang="en-US" sz="1700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দিয়ে তৈরি করা হয়</a:t>
            </a:r>
            <a:endParaRPr lang="en-US" sz="1700" dirty="0"/>
          </a:p>
        </p:txBody>
      </p:sp>
      <p:sp>
        <p:nvSpPr>
          <p:cNvPr id="23" name="Shape 19"/>
          <p:cNvSpPr/>
          <p:nvPr/>
        </p:nvSpPr>
        <p:spPr>
          <a:xfrm>
            <a:off x="5994400" y="4850606"/>
            <a:ext cx="139700" cy="139700"/>
          </a:xfrm>
          <a:prstGeom prst="roundRect">
            <a:avLst>
              <a:gd name="adj" fmla="val 50000"/>
            </a:avLst>
          </a:prstGeom>
          <a:solidFill>
            <a:srgbClr val="2BA84A"/>
          </a:solidFill>
          <a:ln/>
          <a:effectLst>
            <a:outerShdw blurRad="44450" dir="60000" algn="bl" rotWithShape="0">
              <a:srgbClr val="2BA84A">
                <a:alpha val="25000"/>
              </a:srgbClr>
            </a:outerShdw>
          </a:effectLst>
        </p:spPr>
      </p:sp>
      <p:sp>
        <p:nvSpPr>
          <p:cNvPr id="24" name="Text 20"/>
          <p:cNvSpPr/>
          <p:nvPr/>
        </p:nvSpPr>
        <p:spPr>
          <a:xfrm>
            <a:off x="6261100" y="4769380"/>
            <a:ext cx="5271643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ইনপুটের চেয়ে আউটপুট লাইন কম</a:t>
            </a:r>
            <a:endParaRPr lang="en-US" sz="1700" dirty="0"/>
          </a:p>
        </p:txBody>
      </p:sp>
      <p:pic>
        <p:nvPicPr>
          <p:cNvPr id="25" name="Image 2"/>
          <p:cNvPicPr>
            <a:picLocks noChangeAspect="1"/>
          </p:cNvPicPr>
          <p:nvPr/>
        </p:nvPicPr>
        <p:blipFill>
          <a:blip r:embed="rId5"/>
          <a:srcRect t="-49" b="-49"/>
          <a:stretch/>
        </p:blipFill>
        <p:spPr>
          <a:xfrm>
            <a:off x="812800" y="5664200"/>
            <a:ext cx="7874000" cy="254000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8763000" y="5638800"/>
            <a:ext cx="2616200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E7D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এনকোডার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8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840715"/>
            <a:ext cx="533400" cy="431800"/>
          </a:xfrm>
          <a:prstGeom prst="roundRect">
            <a:avLst>
              <a:gd name="adj" fmla="val 14706"/>
            </a:avLst>
          </a:prstGeom>
          <a:solidFill>
            <a:srgbClr val="3A1F1D"/>
          </a:solidFill>
          <a:ln/>
        </p:spPr>
      </p:sp>
      <p:sp>
        <p:nvSpPr>
          <p:cNvPr id="3" name="Shape 1"/>
          <p:cNvSpPr/>
          <p:nvPr/>
        </p:nvSpPr>
        <p:spPr>
          <a:xfrm>
            <a:off x="1320800" y="840715"/>
            <a:ext cx="0" cy="431800"/>
          </a:xfrm>
          <a:prstGeom prst="line">
            <a:avLst/>
          </a:prstGeom>
          <a:noFill/>
          <a:ln w="50800">
            <a:solidFill>
              <a:srgbClr val="C9A9A0"/>
            </a:solidFill>
            <a:prstDash val="dash"/>
          </a:ln>
        </p:spPr>
      </p:sp>
      <p:sp>
        <p:nvSpPr>
          <p:cNvPr id="4" name="Shape 2"/>
          <p:cNvSpPr/>
          <p:nvPr/>
        </p:nvSpPr>
        <p:spPr>
          <a:xfrm>
            <a:off x="838200" y="840715"/>
            <a:ext cx="0" cy="431800"/>
          </a:xfrm>
          <a:prstGeom prst="line">
            <a:avLst/>
          </a:prstGeom>
          <a:noFill/>
          <a:ln w="50800">
            <a:solidFill>
              <a:srgbClr val="C9A9A0"/>
            </a:solidFill>
            <a:prstDash val="dash"/>
          </a:ln>
        </p:spPr>
      </p:sp>
      <p:pic>
        <p:nvPicPr>
          <p:cNvPr id="5" name="Image 0" descr="Settings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58850" y="935965"/>
            <a:ext cx="241300" cy="241300"/>
          </a:xfrm>
          <a:prstGeom prst="rect">
            <a:avLst/>
          </a:prstGeom>
        </p:spPr>
      </p:pic>
      <p:sp>
        <p:nvSpPr>
          <p:cNvPr id="6" name="Text 3"/>
          <p:cNvSpPr>
            <a:spLocks noGrp="1"/>
          </p:cNvSpPr>
          <p:nvPr>
            <p:ph type="title"/>
          </p:nvPr>
        </p:nvSpPr>
        <p:spPr>
          <a:xfrm>
            <a:off x="1498600" y="812800"/>
            <a:ext cx="5316609" cy="513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840"/>
              </a:lnSpc>
              <a:buNone/>
            </a:pPr>
            <a:r>
              <a:rPr lang="en-US" sz="3200" b="1" i="0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৪ থেকে ২ লাইন এনকোডার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6812756" y="890259"/>
            <a:ext cx="1798571" cy="332714"/>
          </a:xfrm>
          <a:prstGeom prst="roundRect">
            <a:avLst>
              <a:gd name="adj" fmla="val 50000"/>
            </a:avLst>
          </a:prstGeom>
          <a:solidFill>
            <a:srgbClr val="FF6B35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FFF5E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4-to-2 Encoder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812800" y="2168593"/>
            <a:ext cx="5755640" cy="3060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10"/>
              </a:lnSpc>
              <a:buNone/>
            </a:pPr>
            <a:r>
              <a:rPr lang="en-US" sz="1700" b="1" dirty="0">
                <a:solidFill>
                  <a:srgbClr val="C441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সত্যক সারণি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812800" y="2550849"/>
            <a:ext cx="5588000" cy="2626188"/>
          </a:xfrm>
          <a:prstGeom prst="roundRect">
            <a:avLst>
              <a:gd name="adj" fmla="val 4352"/>
            </a:avLst>
          </a:prstGeom>
          <a:solidFill>
            <a:srgbClr val="FFFCFA"/>
          </a:solidFill>
          <a:ln/>
        </p:spPr>
      </p:sp>
      <p:sp>
        <p:nvSpPr>
          <p:cNvPr id="10" name="Shape 7"/>
          <p:cNvSpPr/>
          <p:nvPr/>
        </p:nvSpPr>
        <p:spPr>
          <a:xfrm>
            <a:off x="812800" y="2550849"/>
            <a:ext cx="5588000" cy="2626188"/>
          </a:xfrm>
          <a:custGeom>
            <a:avLst/>
            <a:gdLst/>
            <a:ahLst/>
            <a:cxnLst/>
            <a:rect l="l" t="t" r="r" b="b"/>
            <a:pathLst>
              <a:path w="5588000" h="2626188">
                <a:moveTo>
                  <a:pt x="5473700" y="0"/>
                </a:moveTo>
                <a:lnTo>
                  <a:pt x="5473700" y="0"/>
                </a:lnTo>
                <a:arcTo wR="114300" hR="114300" stAng="16200000" swAng="5400000"/>
                <a:lnTo>
                  <a:pt x="5588000" y="2511888"/>
                </a:lnTo>
                <a:arcTo wR="114300" hR="114300" stAng="0" swAng="5400000"/>
                <a:lnTo>
                  <a:pt x="114300" y="2626188"/>
                </a:lnTo>
                <a:arcTo wR="114300" hR="114300" stAng="5400000" swAng="5400000"/>
                <a:lnTo>
                  <a:pt x="0" y="2511888"/>
                </a:lnTo>
                <a:arcTo wR="114300" hR="95250" stAng="10800000" swAng="-5400000"/>
                <a:lnTo>
                  <a:pt x="5473700" y="2607138"/>
                </a:lnTo>
                <a:arcTo wR="95250" hR="95250" stAng="5400000" swAng="-5400000"/>
                <a:lnTo>
                  <a:pt x="5568950" y="114300"/>
                </a:lnTo>
                <a:arcTo wR="95250" hR="114300" stAng="0" swAng="-5400000"/>
                <a:close/>
              </a:path>
            </a:pathLst>
          </a:custGeom>
          <a:solidFill>
            <a:srgbClr val="3A1F1D"/>
          </a:solidFill>
          <a:ln/>
        </p:spPr>
      </p:sp>
      <p:sp>
        <p:nvSpPr>
          <p:cNvPr id="11" name="Shape 8"/>
          <p:cNvSpPr/>
          <p:nvPr/>
        </p:nvSpPr>
        <p:spPr>
          <a:xfrm>
            <a:off x="812800" y="2550849"/>
            <a:ext cx="5588000" cy="2626188"/>
          </a:xfrm>
          <a:custGeom>
            <a:avLst/>
            <a:gdLst/>
            <a:ahLst/>
            <a:cxnLst/>
            <a:rect l="l" t="t" r="r" b="b"/>
            <a:pathLst>
              <a:path w="5588000" h="2626188">
                <a:moveTo>
                  <a:pt x="114300" y="2626188"/>
                </a:moveTo>
                <a:lnTo>
                  <a:pt x="114300" y="2626188"/>
                </a:lnTo>
                <a:arcTo wR="114300" hR="114300" stAng="5400000" swAng="5400000"/>
                <a:lnTo>
                  <a:pt x="0" y="114300"/>
                </a:lnTo>
                <a:arcTo wR="114300" hR="114300" stAng="10800000" swAng="5400000"/>
                <a:lnTo>
                  <a:pt x="5473700" y="0"/>
                </a:lnTo>
                <a:arcTo wR="114300" hR="114300" stAng="16200000" swAng="5400000"/>
                <a:lnTo>
                  <a:pt x="5588000" y="114300"/>
                </a:lnTo>
                <a:arcTo wR="114300" hR="101600" stAng="0" swAng="-5400000"/>
                <a:lnTo>
                  <a:pt x="114300" y="12700"/>
                </a:lnTo>
                <a:arcTo wR="101600" hR="101600" stAng="16200000" swAng="-5400000"/>
                <a:lnTo>
                  <a:pt x="12700" y="2511888"/>
                </a:lnTo>
                <a:arcTo wR="101600" hR="114300" stAng="10800000" swAng="-5400000"/>
                <a:close/>
              </a:path>
            </a:pathLst>
          </a:custGeom>
          <a:solidFill>
            <a:srgbClr val="141413">
              <a:alpha val="22000"/>
            </a:srgbClr>
          </a:solidFill>
          <a:ln/>
        </p:spPr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2563549"/>
          <a:ext cx="5558368" cy="2596555"/>
        </p:xfrm>
        <a:graphic>
          <a:graphicData uri="http://schemas.openxmlformats.org/drawingml/2006/table">
            <a:tbl>
              <a:tblPr/>
              <a:tblGrid>
                <a:gridCol w="8893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3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3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93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05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05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9311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660"/>
                        </a:lnSpc>
                        <a:buNone/>
                      </a:pPr>
                      <a:r>
                        <a:rPr lang="en-US" sz="1900" b="1" dirty="0">
                          <a:solidFill>
                            <a:srgbClr val="FFB08F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D3</a:t>
                      </a:r>
                      <a:endParaRPr lang="en-US" sz="19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4455" marR="84455" marT="84455" marB="84455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21D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321D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1F1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660"/>
                        </a:lnSpc>
                        <a:buNone/>
                      </a:pPr>
                      <a:r>
                        <a:rPr lang="en-US" sz="1900" b="1" dirty="0">
                          <a:solidFill>
                            <a:srgbClr val="FFB08F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D2</a:t>
                      </a:r>
                      <a:endParaRPr lang="en-US" sz="19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4455" marR="84455" marT="84455" marB="84455">
                    <a:lnL w="12700" cap="flat" cmpd="sng" algn="ctr">
                      <a:solidFill>
                        <a:srgbClr val="321D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1D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321D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1F1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660"/>
                        </a:lnSpc>
                        <a:buNone/>
                      </a:pPr>
                      <a:r>
                        <a:rPr lang="en-US" sz="1900" b="1" dirty="0">
                          <a:solidFill>
                            <a:srgbClr val="FFB08F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D1</a:t>
                      </a:r>
                      <a:endParaRPr lang="en-US" sz="19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4455" marR="84455" marT="84455" marB="84455">
                    <a:lnL w="12700" cap="flat" cmpd="sng" algn="ctr">
                      <a:solidFill>
                        <a:srgbClr val="321D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1D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321D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1F1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660"/>
                        </a:lnSpc>
                        <a:buNone/>
                      </a:pPr>
                      <a:r>
                        <a:rPr lang="en-US" sz="1900" b="1" dirty="0">
                          <a:solidFill>
                            <a:srgbClr val="FFB08F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D0</a:t>
                      </a:r>
                      <a:endParaRPr lang="en-US" sz="19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4455" marR="84455" marT="84455" marB="84455">
                    <a:lnL w="12700" cap="flat" cmpd="sng" algn="ctr">
                      <a:solidFill>
                        <a:srgbClr val="321D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1D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321D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1F1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660"/>
                        </a:lnSpc>
                        <a:buNone/>
                      </a:pPr>
                      <a:r>
                        <a:rPr lang="en-US" sz="1900" b="1" dirty="0">
                          <a:solidFill>
                            <a:srgbClr val="6BE38A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A1</a:t>
                      </a:r>
                      <a:endParaRPr lang="en-US" sz="19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4455" marR="84455" marT="84455" marB="84455">
                    <a:lnL w="12700" cap="flat" cmpd="sng" algn="ctr">
                      <a:solidFill>
                        <a:srgbClr val="321D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1D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321D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1F1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660"/>
                        </a:lnSpc>
                        <a:buNone/>
                      </a:pPr>
                      <a:r>
                        <a:rPr lang="en-US" sz="1900" b="1" dirty="0">
                          <a:solidFill>
                            <a:srgbClr val="6BE38A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A0</a:t>
                      </a:r>
                      <a:endParaRPr lang="en-US" sz="19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4455" marR="84455" marT="84455" marB="84455">
                    <a:lnL w="12700" cap="flat" cmpd="sng" algn="ctr">
                      <a:solidFill>
                        <a:srgbClr val="321D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1D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321D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1F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9311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3A1F1D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9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4455" marR="84455" marT="84455" marB="84455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1D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3A1F1D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9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4455" marR="84455" marT="84455" marB="84455">
                    <a:lnL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1D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3A1F1D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9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4455" marR="84455" marT="84455" marB="84455">
                    <a:lnL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1D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C4410F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1</a:t>
                      </a:r>
                      <a:endParaRPr lang="en-US" sz="19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4455" marR="84455" marT="84455" marB="84455">
                    <a:lnL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1D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E7D35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9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4455" marR="84455" marT="84455" marB="84455">
                    <a:lnL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1D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E7D35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9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4455" marR="84455" marT="84455" marB="84455">
                    <a:lnL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1D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311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3A1F1D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9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4455" marR="84455" marT="84455" marB="84455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3A1F1D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9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4455" marR="84455" marT="84455" marB="84455">
                    <a:lnL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C4410F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1</a:t>
                      </a:r>
                      <a:endParaRPr lang="en-US" sz="19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4455" marR="84455" marT="84455" marB="84455">
                    <a:lnL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3A1F1D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9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4455" marR="84455" marT="84455" marB="84455">
                    <a:lnL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E7D35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9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4455" marR="84455" marT="84455" marB="84455">
                    <a:lnL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E7D35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1</a:t>
                      </a:r>
                      <a:endParaRPr lang="en-US" sz="19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4455" marR="84455" marT="84455" marB="84455">
                    <a:lnL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9311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3A1F1D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9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4455" marR="84455" marT="84455" marB="84455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C4410F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1</a:t>
                      </a:r>
                      <a:endParaRPr lang="en-US" sz="19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4455" marR="84455" marT="84455" marB="84455">
                    <a:lnL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3A1F1D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9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4455" marR="84455" marT="84455" marB="84455">
                    <a:lnL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3A1F1D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9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4455" marR="84455" marT="84455" marB="84455">
                    <a:lnL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E7D35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1</a:t>
                      </a:r>
                      <a:endParaRPr lang="en-US" sz="19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4455" marR="84455" marT="84455" marB="84455">
                    <a:lnL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E7D35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9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4455" marR="84455" marT="84455" marB="84455">
                    <a:lnL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9311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C4410F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1</a:t>
                      </a:r>
                      <a:endParaRPr lang="en-US" sz="19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4455" marR="84455" marT="84455" marB="84455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3A1F1D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9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4455" marR="84455" marT="84455" marB="84455">
                    <a:lnL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3A1F1D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9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4455" marR="84455" marT="84455" marB="84455">
                    <a:lnL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3A1F1D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9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4455" marR="84455" marT="84455" marB="84455">
                    <a:lnL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E7D35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1</a:t>
                      </a:r>
                      <a:endParaRPr lang="en-US" sz="19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4455" marR="84455" marT="84455" marB="84455">
                    <a:lnL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E7D35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1</a:t>
                      </a:r>
                      <a:endParaRPr lang="en-US" sz="19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4455" marR="84455" marT="84455" marB="84455">
                    <a:lnL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0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" name="Text 9"/>
          <p:cNvSpPr/>
          <p:nvPr/>
        </p:nvSpPr>
        <p:spPr>
          <a:xfrm>
            <a:off x="6756400" y="2350229"/>
            <a:ext cx="4761484" cy="6514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65"/>
              </a:lnSpc>
              <a:buNone/>
            </a:pPr>
            <a:r>
              <a:rPr lang="en-US" sz="1700" b="1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৪টি ইনপুট</a:t>
            </a:r>
            <a:r>
              <a:rPr lang="en-US" sz="1700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(D0–D3) থেকে </a:t>
            </a:r>
            <a:r>
              <a:rPr lang="en-US" sz="1700" b="1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২টি আউটপুট</a:t>
            </a:r>
            <a:r>
              <a:rPr lang="en-US" sz="1700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(A1, A0) পাওয়া যায়।</a:t>
            </a:r>
            <a:endParaRPr lang="en-US" sz="1700" dirty="0"/>
          </a:p>
        </p:txBody>
      </p:sp>
      <p:sp>
        <p:nvSpPr>
          <p:cNvPr id="14" name="Shape 10"/>
          <p:cNvSpPr/>
          <p:nvPr/>
        </p:nvSpPr>
        <p:spPr>
          <a:xfrm>
            <a:off x="6756400" y="3128634"/>
            <a:ext cx="4622800" cy="1125141"/>
          </a:xfrm>
          <a:prstGeom prst="roundRect">
            <a:avLst>
              <a:gd name="adj" fmla="val 12416"/>
            </a:avLst>
          </a:prstGeom>
          <a:solidFill>
            <a:srgbClr val="3A1F1D"/>
          </a:solidFill>
          <a:ln/>
        </p:spPr>
      </p:sp>
      <p:sp>
        <p:nvSpPr>
          <p:cNvPr id="15" name="Text 11"/>
          <p:cNvSpPr/>
          <p:nvPr/>
        </p:nvSpPr>
        <p:spPr>
          <a:xfrm>
            <a:off x="6946900" y="3281034"/>
            <a:ext cx="4369054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6BE38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A1 = D2 + D3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6946900" y="3710254"/>
            <a:ext cx="4369054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FFB08F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A0 = D1 + D3</a:t>
            </a:r>
            <a:endParaRPr lang="en-US" sz="2200" dirty="0"/>
          </a:p>
        </p:txBody>
      </p:sp>
      <p:sp>
        <p:nvSpPr>
          <p:cNvPr id="17" name="Text 13"/>
          <p:cNvSpPr/>
          <p:nvPr/>
        </p:nvSpPr>
        <p:spPr>
          <a:xfrm>
            <a:off x="6756400" y="4406174"/>
            <a:ext cx="4761484" cy="614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20"/>
              </a:lnSpc>
              <a:buNone/>
            </a:pPr>
            <a:r>
              <a:rPr lang="en-US" sz="1600" dirty="0">
                <a:solidFill>
                  <a:srgbClr val="7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এখানে </a:t>
            </a:r>
            <a:r>
              <a:rPr lang="en-US" sz="1600" b="1" dirty="0">
                <a:solidFill>
                  <a:srgbClr val="7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r>
              <a:rPr lang="en-US" sz="1600" dirty="0">
                <a:solidFill>
                  <a:srgbClr val="7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মানে </a:t>
            </a:r>
            <a:r>
              <a:rPr lang="en-US" sz="1600" b="1" dirty="0">
                <a:solidFill>
                  <a:srgbClr val="7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 গেট</a:t>
            </a:r>
            <a:r>
              <a:rPr lang="en-US" sz="1600" dirty="0">
                <a:solidFill>
                  <a:srgbClr val="7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তাই দুটি OR গেট দিয়েই এই এনকোডার তৈরি হয়।</a:t>
            </a:r>
            <a:endParaRPr lang="en-US" sz="1600" dirty="0"/>
          </a:p>
        </p:txBody>
      </p:sp>
      <p:pic>
        <p:nvPicPr>
          <p:cNvPr id="18" name="Image 1"/>
          <p:cNvPicPr>
            <a:picLocks noChangeAspect="1"/>
          </p:cNvPicPr>
          <p:nvPr/>
        </p:nvPicPr>
        <p:blipFill>
          <a:blip r:embed="rId4"/>
          <a:srcRect t="-49" b="-49"/>
          <a:stretch/>
        </p:blipFill>
        <p:spPr>
          <a:xfrm>
            <a:off x="812800" y="5664200"/>
            <a:ext cx="7874000" cy="25400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763000" y="5638800"/>
            <a:ext cx="2616200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E7D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এনকোডার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840715"/>
            <a:ext cx="533400" cy="431800"/>
          </a:xfrm>
          <a:prstGeom prst="roundRect">
            <a:avLst>
              <a:gd name="adj" fmla="val 14706"/>
            </a:avLst>
          </a:prstGeom>
          <a:solidFill>
            <a:srgbClr val="3A1F1D"/>
          </a:solidFill>
          <a:ln/>
        </p:spPr>
      </p:sp>
      <p:sp>
        <p:nvSpPr>
          <p:cNvPr id="3" name="Shape 1"/>
          <p:cNvSpPr/>
          <p:nvPr/>
        </p:nvSpPr>
        <p:spPr>
          <a:xfrm>
            <a:off x="1320800" y="840715"/>
            <a:ext cx="0" cy="431800"/>
          </a:xfrm>
          <a:prstGeom prst="line">
            <a:avLst/>
          </a:prstGeom>
          <a:noFill/>
          <a:ln w="50800">
            <a:solidFill>
              <a:srgbClr val="C9A9A0"/>
            </a:solidFill>
            <a:prstDash val="dash"/>
          </a:ln>
        </p:spPr>
      </p:sp>
      <p:sp>
        <p:nvSpPr>
          <p:cNvPr id="4" name="Shape 2"/>
          <p:cNvSpPr/>
          <p:nvPr/>
        </p:nvSpPr>
        <p:spPr>
          <a:xfrm>
            <a:off x="838200" y="840715"/>
            <a:ext cx="0" cy="431800"/>
          </a:xfrm>
          <a:prstGeom prst="line">
            <a:avLst/>
          </a:prstGeom>
          <a:noFill/>
          <a:ln w="50800">
            <a:solidFill>
              <a:srgbClr val="C9A9A0"/>
            </a:solidFill>
            <a:prstDash val="dash"/>
          </a:ln>
        </p:spPr>
      </p:sp>
      <p:pic>
        <p:nvPicPr>
          <p:cNvPr id="5" name="Image 0" descr="Settings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58850" y="935965"/>
            <a:ext cx="241300" cy="241300"/>
          </a:xfrm>
          <a:prstGeom prst="rect">
            <a:avLst/>
          </a:prstGeom>
        </p:spPr>
      </p:pic>
      <p:sp>
        <p:nvSpPr>
          <p:cNvPr id="6" name="Text 3"/>
          <p:cNvSpPr>
            <a:spLocks noGrp="1"/>
          </p:cNvSpPr>
          <p:nvPr>
            <p:ph type="title"/>
          </p:nvPr>
        </p:nvSpPr>
        <p:spPr>
          <a:xfrm>
            <a:off x="1498600" y="812800"/>
            <a:ext cx="7476411" cy="513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840"/>
              </a:lnSpc>
              <a:buNone/>
            </a:pPr>
            <a:r>
              <a:rPr lang="en-US" sz="3200" b="1" i="0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দশমিক থেকে বিসিডি এনকোডার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812800" y="2254318"/>
            <a:ext cx="6146800" cy="942314"/>
          </a:xfrm>
          <a:prstGeom prst="roundRect">
            <a:avLst>
              <a:gd name="adj" fmla="val 13477"/>
            </a:avLst>
          </a:prstGeom>
          <a:solidFill>
            <a:srgbClr val="FFFCFA"/>
          </a:solidFill>
          <a:ln/>
        </p:spPr>
        <p:txBody>
          <a:bodyPr wrap="square" lIns="267603" tIns="102503" rIns="0" bIns="77103" rtlCol="0" anchor="t">
            <a:normAutofit/>
          </a:bodyPr>
          <a:lstStyle/>
          <a:p>
            <a:pPr marL="0" indent="0" algn="l">
              <a:lnSpc>
                <a:spcPts val="2610"/>
              </a:lnSpc>
              <a:buNone/>
            </a:pPr>
            <a:r>
              <a:rPr lang="en-US" sz="1800" b="1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যে এনকোডার ০ থেকে ৯ পর্যন্ত দশমিক অঙ্ককে ৪ বিটের বিসিডি কোডে রূপান্তর করে।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812800" y="2254318"/>
            <a:ext cx="6146800" cy="942314"/>
          </a:xfrm>
          <a:custGeom>
            <a:avLst/>
            <a:gdLst/>
            <a:ahLst/>
            <a:cxnLst/>
            <a:rect l="l" t="t" r="r" b="b"/>
            <a:pathLst>
              <a:path w="6146800" h="942314">
                <a:moveTo>
                  <a:pt x="127000" y="942314"/>
                </a:moveTo>
                <a:lnTo>
                  <a:pt x="127000" y="942314"/>
                </a:lnTo>
                <a:arcTo wR="127000" hR="127000" stAng="5400000" swAng="5400000"/>
                <a:lnTo>
                  <a:pt x="0" y="127000"/>
                </a:lnTo>
                <a:arcTo wR="127000" hR="127000" stAng="10800000" swAng="5400000"/>
                <a:lnTo>
                  <a:pt x="127000" y="0"/>
                </a:lnTo>
                <a:arcTo wR="25400" hR="127000" stAng="16200000" swAng="-5400000"/>
                <a:lnTo>
                  <a:pt x="101600" y="815314"/>
                </a:lnTo>
                <a:arcTo wR="25400" hR="127000" stAng="10800000" swAng="-5400000"/>
                <a:close/>
              </a:path>
            </a:pathLst>
          </a:custGeom>
          <a:solidFill>
            <a:srgbClr val="2BA84A"/>
          </a:solidFill>
          <a:ln/>
        </p:spPr>
      </p:sp>
      <p:sp>
        <p:nvSpPr>
          <p:cNvPr id="9" name="Shape 6"/>
          <p:cNvSpPr/>
          <p:nvPr/>
        </p:nvSpPr>
        <p:spPr>
          <a:xfrm>
            <a:off x="812800" y="3417559"/>
            <a:ext cx="139700" cy="139700"/>
          </a:xfrm>
          <a:prstGeom prst="roundRect">
            <a:avLst>
              <a:gd name="adj" fmla="val 50000"/>
            </a:avLst>
          </a:prstGeom>
          <a:solidFill>
            <a:srgbClr val="FF6B35"/>
          </a:solidFill>
          <a:ln/>
          <a:effectLst>
            <a:outerShdw blurRad="44450" dir="60000" algn="bl" rotWithShape="0">
              <a:srgbClr val="FF6B35">
                <a:alpha val="25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1079500" y="3336330"/>
            <a:ext cx="6056503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১০টি ইনপুট</a:t>
            </a:r>
            <a:r>
              <a:rPr lang="en-US" sz="1700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(০–৯), </a:t>
            </a:r>
            <a:r>
              <a:rPr lang="en-US" sz="1700" b="1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৪টি আউটপুট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812800" y="3859479"/>
            <a:ext cx="139700" cy="139700"/>
          </a:xfrm>
          <a:prstGeom prst="roundRect">
            <a:avLst>
              <a:gd name="adj" fmla="val 50000"/>
            </a:avLst>
          </a:prstGeom>
          <a:solidFill>
            <a:srgbClr val="2BA84A"/>
          </a:solidFill>
          <a:ln/>
          <a:effectLst>
            <a:outerShdw blurRad="44450" dir="60000" algn="bl" rotWithShape="0">
              <a:srgbClr val="2BA84A">
                <a:alpha val="25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1079500" y="3778250"/>
            <a:ext cx="6056503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যে বোতাম চাপা হয়, তার বিসিডি কোড বের হয়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812800" y="4301399"/>
            <a:ext cx="139700" cy="139700"/>
          </a:xfrm>
          <a:prstGeom prst="roundRect">
            <a:avLst>
              <a:gd name="adj" fmla="val 50000"/>
            </a:avLst>
          </a:prstGeom>
          <a:solidFill>
            <a:srgbClr val="FF6B35"/>
          </a:solidFill>
          <a:ln/>
          <a:effectLst>
            <a:outerShdw blurRad="44450" dir="60000" algn="bl" rotWithShape="0">
              <a:srgbClr val="FF6B35">
                <a:alpha val="25000"/>
              </a:srgb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1079500" y="4220170"/>
            <a:ext cx="6056503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ব্যবহার:</a:t>
            </a:r>
            <a:r>
              <a:rPr lang="en-US" sz="1700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কি-বোর্ড, ক্যালকুলেটর, টিভি রিমোট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812800" y="4662091"/>
            <a:ext cx="1315905" cy="429220"/>
          </a:xfrm>
          <a:prstGeom prst="roundRect">
            <a:avLst>
              <a:gd name="adj" fmla="val 20712"/>
            </a:avLst>
          </a:prstGeom>
          <a:solidFill>
            <a:srgbClr val="3A1F1D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FFF5E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3 → 0011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2243005" y="4662091"/>
            <a:ext cx="1315905" cy="429220"/>
          </a:xfrm>
          <a:prstGeom prst="roundRect">
            <a:avLst>
              <a:gd name="adj" fmla="val 20712"/>
            </a:avLst>
          </a:prstGeom>
          <a:solidFill>
            <a:srgbClr val="3A1F1D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FFF5E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9 → 1001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7315200" y="2415515"/>
            <a:ext cx="4064000" cy="2514600"/>
          </a:xfrm>
          <a:prstGeom prst="roundRect">
            <a:avLst>
              <a:gd name="adj" fmla="val 8081"/>
            </a:avLst>
          </a:prstGeom>
          <a:solidFill>
            <a:srgbClr val="3A1F1D"/>
          </a:solidFill>
          <a:ln/>
        </p:spPr>
      </p:sp>
      <p:sp>
        <p:nvSpPr>
          <p:cNvPr id="18" name="Text 15"/>
          <p:cNvSpPr/>
          <p:nvPr/>
        </p:nvSpPr>
        <p:spPr>
          <a:xfrm>
            <a:off x="7505700" y="26441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88900" y="0"/>
                </a:moveTo>
                <a:lnTo>
                  <a:pt x="368300" y="0"/>
                </a:lnTo>
                <a:arcTo wR="88900" hR="88900" stAng="16200000" swAng="5400000"/>
                <a:lnTo>
                  <a:pt x="457200" y="368300"/>
                </a:lnTo>
                <a:arcTo wR="88900" hR="88900" stAng="0" swAng="5400000"/>
                <a:lnTo>
                  <a:pt x="88900" y="457200"/>
                </a:lnTo>
                <a:arcTo wR="88900" hR="88900" stAng="5400000" swAng="5400000"/>
                <a:lnTo>
                  <a:pt x="0" y="88900"/>
                </a:lnTo>
                <a:arcTo wR="88900" hR="88900" stAng="10800000" swAng="5400000"/>
                <a:close/>
              </a:path>
            </a:pathLst>
          </a:custGeom>
          <a:solidFill>
            <a:srgbClr val="5A4643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591"/>
              </a:lnSpc>
              <a:buNone/>
            </a:pPr>
            <a:r>
              <a:rPr lang="en-US" sz="19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900" dirty="0"/>
          </a:p>
        </p:txBody>
      </p:sp>
      <p:sp>
        <p:nvSpPr>
          <p:cNvPr id="19" name="Text 16"/>
          <p:cNvSpPr/>
          <p:nvPr/>
        </p:nvSpPr>
        <p:spPr>
          <a:xfrm>
            <a:off x="8039100" y="26441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88900" y="0"/>
                </a:moveTo>
                <a:lnTo>
                  <a:pt x="368300" y="0"/>
                </a:lnTo>
                <a:arcTo wR="88900" hR="88900" stAng="16200000" swAng="5400000"/>
                <a:lnTo>
                  <a:pt x="457200" y="368300"/>
                </a:lnTo>
                <a:arcTo wR="88900" hR="88900" stAng="0" swAng="5400000"/>
                <a:lnTo>
                  <a:pt x="88900" y="457200"/>
                </a:lnTo>
                <a:arcTo wR="88900" hR="88900" stAng="5400000" swAng="5400000"/>
                <a:lnTo>
                  <a:pt x="0" y="88900"/>
                </a:lnTo>
                <a:arcTo wR="88900" hR="88900" stAng="10800000" swAng="5400000"/>
                <a:close/>
              </a:path>
            </a:pathLst>
          </a:custGeom>
          <a:solidFill>
            <a:srgbClr val="5A4643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591"/>
              </a:lnSpc>
              <a:buNone/>
            </a:pPr>
            <a:r>
              <a:rPr lang="en-US" sz="19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900" dirty="0"/>
          </a:p>
        </p:txBody>
      </p:sp>
      <p:sp>
        <p:nvSpPr>
          <p:cNvPr id="20" name="Text 17"/>
          <p:cNvSpPr/>
          <p:nvPr/>
        </p:nvSpPr>
        <p:spPr>
          <a:xfrm>
            <a:off x="8572500" y="26441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88900" y="0"/>
                </a:moveTo>
                <a:lnTo>
                  <a:pt x="368300" y="0"/>
                </a:lnTo>
                <a:arcTo wR="88900" hR="88900" stAng="16200000" swAng="5400000"/>
                <a:lnTo>
                  <a:pt x="457200" y="368300"/>
                </a:lnTo>
                <a:arcTo wR="88900" hR="88900" stAng="0" swAng="5400000"/>
                <a:lnTo>
                  <a:pt x="88900" y="457200"/>
                </a:lnTo>
                <a:arcTo wR="88900" hR="88900" stAng="5400000" swAng="5400000"/>
                <a:lnTo>
                  <a:pt x="0" y="88900"/>
                </a:lnTo>
                <a:arcTo wR="88900" hR="88900" stAng="10800000" swAng="5400000"/>
                <a:close/>
              </a:path>
            </a:pathLst>
          </a:custGeom>
          <a:solidFill>
            <a:srgbClr val="5A4643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591"/>
              </a:lnSpc>
              <a:buNone/>
            </a:pPr>
            <a:r>
              <a:rPr lang="en-US" sz="19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900" dirty="0"/>
          </a:p>
        </p:txBody>
      </p:sp>
      <p:sp>
        <p:nvSpPr>
          <p:cNvPr id="21" name="Text 18"/>
          <p:cNvSpPr/>
          <p:nvPr/>
        </p:nvSpPr>
        <p:spPr>
          <a:xfrm>
            <a:off x="7505700" y="31775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88900" y="0"/>
                </a:moveTo>
                <a:lnTo>
                  <a:pt x="368300" y="0"/>
                </a:lnTo>
                <a:arcTo wR="88900" hR="88900" stAng="16200000" swAng="5400000"/>
                <a:lnTo>
                  <a:pt x="457200" y="368300"/>
                </a:lnTo>
                <a:arcTo wR="88900" hR="88900" stAng="0" swAng="5400000"/>
                <a:lnTo>
                  <a:pt x="88900" y="457200"/>
                </a:lnTo>
                <a:arcTo wR="88900" hR="88900" stAng="5400000" swAng="5400000"/>
                <a:lnTo>
                  <a:pt x="0" y="88900"/>
                </a:lnTo>
                <a:arcTo wR="88900" hR="88900" stAng="10800000" swAng="5400000"/>
                <a:close/>
              </a:path>
            </a:pathLst>
          </a:custGeom>
          <a:solidFill>
            <a:srgbClr val="5A4643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591"/>
              </a:lnSpc>
              <a:buNone/>
            </a:pPr>
            <a:r>
              <a:rPr lang="en-US" sz="19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900" dirty="0"/>
          </a:p>
        </p:txBody>
      </p:sp>
      <p:sp>
        <p:nvSpPr>
          <p:cNvPr id="22" name="Text 19"/>
          <p:cNvSpPr/>
          <p:nvPr/>
        </p:nvSpPr>
        <p:spPr>
          <a:xfrm>
            <a:off x="8039100" y="31775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88900" y="0"/>
                </a:moveTo>
                <a:lnTo>
                  <a:pt x="368300" y="0"/>
                </a:lnTo>
                <a:arcTo wR="88900" hR="88900" stAng="16200000" swAng="5400000"/>
                <a:lnTo>
                  <a:pt x="457200" y="368300"/>
                </a:lnTo>
                <a:arcTo wR="88900" hR="88900" stAng="0" swAng="5400000"/>
                <a:lnTo>
                  <a:pt x="88900" y="457200"/>
                </a:lnTo>
                <a:arcTo wR="88900" hR="88900" stAng="5400000" swAng="5400000"/>
                <a:lnTo>
                  <a:pt x="0" y="88900"/>
                </a:lnTo>
                <a:arcTo wR="88900" hR="88900" stAng="10800000" swAng="5400000"/>
                <a:close/>
              </a:path>
            </a:pathLst>
          </a:custGeom>
          <a:solidFill>
            <a:srgbClr val="5A4643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591"/>
              </a:lnSpc>
              <a:buNone/>
            </a:pPr>
            <a:r>
              <a:rPr lang="en-US" sz="19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900" dirty="0"/>
          </a:p>
        </p:txBody>
      </p:sp>
      <p:sp>
        <p:nvSpPr>
          <p:cNvPr id="23" name="Text 20"/>
          <p:cNvSpPr/>
          <p:nvPr/>
        </p:nvSpPr>
        <p:spPr>
          <a:xfrm>
            <a:off x="8572500" y="31775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88900" y="0"/>
                </a:moveTo>
                <a:lnTo>
                  <a:pt x="368300" y="0"/>
                </a:lnTo>
                <a:arcTo wR="88900" hR="88900" stAng="16200000" swAng="5400000"/>
                <a:lnTo>
                  <a:pt x="457200" y="368300"/>
                </a:lnTo>
                <a:arcTo wR="88900" hR="88900" stAng="0" swAng="5400000"/>
                <a:lnTo>
                  <a:pt x="88900" y="457200"/>
                </a:lnTo>
                <a:arcTo wR="88900" hR="88900" stAng="5400000" swAng="5400000"/>
                <a:lnTo>
                  <a:pt x="0" y="88900"/>
                </a:lnTo>
                <a:arcTo wR="88900" hR="88900" stAng="10800000" swAng="5400000"/>
                <a:close/>
              </a:path>
            </a:pathLst>
          </a:custGeom>
          <a:solidFill>
            <a:srgbClr val="5A4643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591"/>
              </a:lnSpc>
              <a:buNone/>
            </a:pPr>
            <a:r>
              <a:rPr lang="en-US" sz="19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900" dirty="0"/>
          </a:p>
        </p:txBody>
      </p:sp>
      <p:sp>
        <p:nvSpPr>
          <p:cNvPr id="24" name="Text 21"/>
          <p:cNvSpPr/>
          <p:nvPr/>
        </p:nvSpPr>
        <p:spPr>
          <a:xfrm>
            <a:off x="7505700" y="37109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88900" y="0"/>
                </a:moveTo>
                <a:lnTo>
                  <a:pt x="368300" y="0"/>
                </a:lnTo>
                <a:arcTo wR="88900" hR="88900" stAng="16200000" swAng="5400000"/>
                <a:lnTo>
                  <a:pt x="457200" y="368300"/>
                </a:lnTo>
                <a:arcTo wR="88900" hR="88900" stAng="0" swAng="5400000"/>
                <a:lnTo>
                  <a:pt x="88900" y="457200"/>
                </a:lnTo>
                <a:arcTo wR="88900" hR="88900" stAng="5400000" swAng="5400000"/>
                <a:lnTo>
                  <a:pt x="0" y="88900"/>
                </a:lnTo>
                <a:arcTo wR="88900" hR="88900" stAng="10800000" swAng="5400000"/>
                <a:close/>
              </a:path>
            </a:pathLst>
          </a:custGeom>
          <a:solidFill>
            <a:srgbClr val="FF6B35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591"/>
              </a:lnSpc>
              <a:buNone/>
            </a:pPr>
            <a:r>
              <a:rPr lang="en-US" sz="1900" b="1" dirty="0">
                <a:solidFill>
                  <a:srgbClr val="2A15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900" dirty="0"/>
          </a:p>
        </p:txBody>
      </p:sp>
      <p:sp>
        <p:nvSpPr>
          <p:cNvPr id="25" name="Text 22"/>
          <p:cNvSpPr/>
          <p:nvPr/>
        </p:nvSpPr>
        <p:spPr>
          <a:xfrm>
            <a:off x="8039100" y="37109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88900" y="0"/>
                </a:moveTo>
                <a:lnTo>
                  <a:pt x="368300" y="0"/>
                </a:lnTo>
                <a:arcTo wR="88900" hR="88900" stAng="16200000" swAng="5400000"/>
                <a:lnTo>
                  <a:pt x="457200" y="368300"/>
                </a:lnTo>
                <a:arcTo wR="88900" hR="88900" stAng="0" swAng="5400000"/>
                <a:lnTo>
                  <a:pt x="88900" y="457200"/>
                </a:lnTo>
                <a:arcTo wR="88900" hR="88900" stAng="5400000" swAng="5400000"/>
                <a:lnTo>
                  <a:pt x="0" y="88900"/>
                </a:lnTo>
                <a:arcTo wR="88900" hR="88900" stAng="10800000" swAng="5400000"/>
                <a:close/>
              </a:path>
            </a:pathLst>
          </a:custGeom>
          <a:solidFill>
            <a:srgbClr val="5A4643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591"/>
              </a:lnSpc>
              <a:buNone/>
            </a:pPr>
            <a:r>
              <a:rPr lang="en-US" sz="19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900" dirty="0"/>
          </a:p>
        </p:txBody>
      </p:sp>
      <p:sp>
        <p:nvSpPr>
          <p:cNvPr id="26" name="Text 23"/>
          <p:cNvSpPr/>
          <p:nvPr/>
        </p:nvSpPr>
        <p:spPr>
          <a:xfrm>
            <a:off x="8572500" y="37109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88900" y="0"/>
                </a:moveTo>
                <a:lnTo>
                  <a:pt x="368300" y="0"/>
                </a:lnTo>
                <a:arcTo wR="88900" hR="88900" stAng="16200000" swAng="5400000"/>
                <a:lnTo>
                  <a:pt x="457200" y="368300"/>
                </a:lnTo>
                <a:arcTo wR="88900" hR="88900" stAng="0" swAng="5400000"/>
                <a:lnTo>
                  <a:pt x="88900" y="457200"/>
                </a:lnTo>
                <a:arcTo wR="88900" hR="88900" stAng="5400000" swAng="5400000"/>
                <a:lnTo>
                  <a:pt x="0" y="88900"/>
                </a:lnTo>
                <a:arcTo wR="88900" hR="88900" stAng="10800000" swAng="5400000"/>
                <a:close/>
              </a:path>
            </a:pathLst>
          </a:custGeom>
          <a:solidFill>
            <a:srgbClr val="5A4643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591"/>
              </a:lnSpc>
              <a:buNone/>
            </a:pPr>
            <a:r>
              <a:rPr lang="en-US" sz="19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900" dirty="0"/>
          </a:p>
        </p:txBody>
      </p:sp>
      <p:sp>
        <p:nvSpPr>
          <p:cNvPr id="27" name="Text 24"/>
          <p:cNvSpPr/>
          <p:nvPr/>
        </p:nvSpPr>
        <p:spPr>
          <a:xfrm>
            <a:off x="8039100" y="42443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88900" y="0"/>
                </a:moveTo>
                <a:lnTo>
                  <a:pt x="368300" y="0"/>
                </a:lnTo>
                <a:arcTo wR="88900" hR="88900" stAng="16200000" swAng="5400000"/>
                <a:lnTo>
                  <a:pt x="457200" y="368300"/>
                </a:lnTo>
                <a:arcTo wR="88900" hR="88900" stAng="0" swAng="5400000"/>
                <a:lnTo>
                  <a:pt x="88900" y="457200"/>
                </a:lnTo>
                <a:arcTo wR="88900" hR="88900" stAng="5400000" swAng="5400000"/>
                <a:lnTo>
                  <a:pt x="0" y="88900"/>
                </a:lnTo>
                <a:arcTo wR="88900" hR="88900" stAng="10800000" swAng="5400000"/>
                <a:close/>
              </a:path>
            </a:pathLst>
          </a:custGeom>
          <a:solidFill>
            <a:srgbClr val="5A4643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591"/>
              </a:lnSpc>
              <a:buNone/>
            </a:pPr>
            <a:r>
              <a:rPr lang="en-US" sz="19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900" dirty="0"/>
          </a:p>
        </p:txBody>
      </p:sp>
      <p:pic>
        <p:nvPicPr>
          <p:cNvPr id="28" name="Image 1" descr="arrow-right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169400" y="3577565"/>
            <a:ext cx="355600" cy="190500"/>
          </a:xfrm>
          <a:prstGeom prst="rect">
            <a:avLst/>
          </a:prstGeom>
        </p:spPr>
      </p:pic>
      <p:sp>
        <p:nvSpPr>
          <p:cNvPr id="29" name="Shape 25"/>
          <p:cNvSpPr/>
          <p:nvPr/>
        </p:nvSpPr>
        <p:spPr>
          <a:xfrm>
            <a:off x="9677400" y="2891765"/>
            <a:ext cx="673100" cy="1562100"/>
          </a:xfrm>
          <a:prstGeom prst="roundRect">
            <a:avLst>
              <a:gd name="adj" fmla="val 11321"/>
            </a:avLst>
          </a:prstGeom>
          <a:solidFill>
            <a:srgbClr val="1F100E"/>
          </a:solidFill>
          <a:ln w="25400">
            <a:solidFill>
              <a:srgbClr val="FF6B35"/>
            </a:solidFill>
            <a:prstDash val="solid"/>
          </a:ln>
        </p:spPr>
      </p:sp>
      <p:pic>
        <p:nvPicPr>
          <p:cNvPr id="30" name="Image 2" descr="Settings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861550" y="3520415"/>
            <a:ext cx="304800" cy="304800"/>
          </a:xfrm>
          <a:prstGeom prst="rect">
            <a:avLst/>
          </a:prstGeom>
        </p:spPr>
      </p:pic>
      <p:sp>
        <p:nvSpPr>
          <p:cNvPr id="31" name="Text 26"/>
          <p:cNvSpPr/>
          <p:nvPr/>
        </p:nvSpPr>
        <p:spPr>
          <a:xfrm>
            <a:off x="10512425" y="2888590"/>
            <a:ext cx="387350" cy="311150"/>
          </a:xfrm>
          <a:custGeom>
            <a:avLst/>
            <a:gdLst/>
            <a:ahLst/>
            <a:cxnLst/>
            <a:rect l="l" t="t" r="r" b="b"/>
            <a:pathLst>
              <a:path w="387350" h="311150">
                <a:moveTo>
                  <a:pt x="155575" y="0"/>
                </a:moveTo>
                <a:lnTo>
                  <a:pt x="231775" y="0"/>
                </a:lnTo>
                <a:arcTo wR="155575" hR="155575" stAng="16200000" swAng="5400000"/>
                <a:lnTo>
                  <a:pt x="387350" y="155575"/>
                </a:lnTo>
                <a:arcTo wR="155575" hR="155575" stAng="0" swAng="5400000"/>
                <a:lnTo>
                  <a:pt x="155575" y="311150"/>
                </a:lnTo>
                <a:arcTo wR="155575" hR="155575" stAng="5400000" swAng="5400000"/>
                <a:lnTo>
                  <a:pt x="0" y="155575"/>
                </a:lnTo>
                <a:arcTo wR="155575" hR="155575" stAng="10800000" swAng="5400000"/>
                <a:close/>
              </a:path>
            </a:pathLst>
          </a:custGeom>
          <a:noFill/>
          <a:ln w="19050">
            <a:solidFill>
              <a:srgbClr val="C9A9A0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2357"/>
              </a:lnSpc>
              <a:buNone/>
            </a:pPr>
            <a:r>
              <a:rPr lang="en-US" sz="1541" b="1" dirty="0">
                <a:solidFill>
                  <a:srgbClr val="C9A9A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1541" dirty="0"/>
          </a:p>
        </p:txBody>
      </p:sp>
      <p:sp>
        <p:nvSpPr>
          <p:cNvPr id="32" name="Text 27"/>
          <p:cNvSpPr/>
          <p:nvPr/>
        </p:nvSpPr>
        <p:spPr>
          <a:xfrm>
            <a:off x="10502900" y="3298165"/>
            <a:ext cx="406400" cy="330200"/>
          </a:xfrm>
          <a:custGeom>
            <a:avLst/>
            <a:gdLst/>
            <a:ahLst/>
            <a:cxnLst/>
            <a:rect l="l" t="t" r="r" b="b"/>
            <a:pathLst>
              <a:path w="406400" h="330200">
                <a:moveTo>
                  <a:pt x="165100" y="0"/>
                </a:moveTo>
                <a:lnTo>
                  <a:pt x="241300" y="0"/>
                </a:lnTo>
                <a:arcTo wR="165100" hR="165100" stAng="16200000" swAng="5400000"/>
                <a:lnTo>
                  <a:pt x="4064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6BE38A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601"/>
              </a:lnSpc>
              <a:buNone/>
            </a:pPr>
            <a:r>
              <a:rPr lang="en-US" sz="1700" b="1" dirty="0">
                <a:solidFill>
                  <a:srgbClr val="1F100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700" dirty="0"/>
          </a:p>
        </p:txBody>
      </p:sp>
      <p:sp>
        <p:nvSpPr>
          <p:cNvPr id="33" name="Text 28"/>
          <p:cNvSpPr/>
          <p:nvPr/>
        </p:nvSpPr>
        <p:spPr>
          <a:xfrm>
            <a:off x="10502900" y="3717265"/>
            <a:ext cx="406400" cy="330200"/>
          </a:xfrm>
          <a:custGeom>
            <a:avLst/>
            <a:gdLst/>
            <a:ahLst/>
            <a:cxnLst/>
            <a:rect l="l" t="t" r="r" b="b"/>
            <a:pathLst>
              <a:path w="406400" h="330200">
                <a:moveTo>
                  <a:pt x="165100" y="0"/>
                </a:moveTo>
                <a:lnTo>
                  <a:pt x="241300" y="0"/>
                </a:lnTo>
                <a:arcTo wR="165100" hR="165100" stAng="16200000" swAng="5400000"/>
                <a:lnTo>
                  <a:pt x="4064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6BE38A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601"/>
              </a:lnSpc>
              <a:buNone/>
            </a:pPr>
            <a:r>
              <a:rPr lang="en-US" sz="1700" b="1" dirty="0">
                <a:solidFill>
                  <a:srgbClr val="1F100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700" dirty="0"/>
          </a:p>
        </p:txBody>
      </p:sp>
      <p:sp>
        <p:nvSpPr>
          <p:cNvPr id="34" name="Text 29"/>
          <p:cNvSpPr/>
          <p:nvPr/>
        </p:nvSpPr>
        <p:spPr>
          <a:xfrm>
            <a:off x="10502900" y="4136365"/>
            <a:ext cx="406400" cy="330200"/>
          </a:xfrm>
          <a:custGeom>
            <a:avLst/>
            <a:gdLst/>
            <a:ahLst/>
            <a:cxnLst/>
            <a:rect l="l" t="t" r="r" b="b"/>
            <a:pathLst>
              <a:path w="406400" h="330200">
                <a:moveTo>
                  <a:pt x="165100" y="0"/>
                </a:moveTo>
                <a:lnTo>
                  <a:pt x="241300" y="0"/>
                </a:lnTo>
                <a:arcTo wR="165100" hR="165100" stAng="16200000" swAng="5400000"/>
                <a:lnTo>
                  <a:pt x="406400" y="165100"/>
                </a:lnTo>
                <a:arcTo wR="165100" hR="165100" stAng="0" swAng="5400000"/>
                <a:lnTo>
                  <a:pt x="165100" y="330200"/>
                </a:lnTo>
                <a:arcTo wR="165100" hR="165100" stAng="5400000" swAng="5400000"/>
                <a:lnTo>
                  <a:pt x="0" y="165100"/>
                </a:lnTo>
                <a:arcTo wR="165100" hR="165100" stAng="10800000" swAng="5400000"/>
                <a:close/>
              </a:path>
            </a:pathLst>
          </a:custGeom>
          <a:solidFill>
            <a:srgbClr val="6BE38A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601"/>
              </a:lnSpc>
              <a:buNone/>
            </a:pPr>
            <a:r>
              <a:rPr lang="en-US" sz="1700" b="1" dirty="0">
                <a:solidFill>
                  <a:srgbClr val="1F100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700" dirty="0"/>
          </a:p>
        </p:txBody>
      </p:sp>
      <p:pic>
        <p:nvPicPr>
          <p:cNvPr id="35" name="Image 3"/>
          <p:cNvPicPr>
            <a:picLocks noChangeAspect="1"/>
          </p:cNvPicPr>
          <p:nvPr/>
        </p:nvPicPr>
        <p:blipFill>
          <a:blip r:embed="rId6"/>
          <a:srcRect t="-49" b="-49"/>
          <a:stretch/>
        </p:blipFill>
        <p:spPr>
          <a:xfrm>
            <a:off x="812800" y="5664200"/>
            <a:ext cx="7874000" cy="254000"/>
          </a:xfrm>
          <a:prstGeom prst="rect">
            <a:avLst/>
          </a:prstGeom>
        </p:spPr>
      </p:pic>
      <p:sp>
        <p:nvSpPr>
          <p:cNvPr id="36" name="Text 30"/>
          <p:cNvSpPr/>
          <p:nvPr/>
        </p:nvSpPr>
        <p:spPr>
          <a:xfrm>
            <a:off x="8763000" y="5638800"/>
            <a:ext cx="2616200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E7D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এনকোডার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8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840715"/>
            <a:ext cx="533400" cy="431800"/>
          </a:xfrm>
          <a:prstGeom prst="roundRect">
            <a:avLst>
              <a:gd name="adj" fmla="val 14706"/>
            </a:avLst>
          </a:prstGeom>
          <a:solidFill>
            <a:srgbClr val="3A1F1D"/>
          </a:solidFill>
          <a:ln/>
        </p:spPr>
      </p:sp>
      <p:sp>
        <p:nvSpPr>
          <p:cNvPr id="3" name="Shape 1"/>
          <p:cNvSpPr/>
          <p:nvPr/>
        </p:nvSpPr>
        <p:spPr>
          <a:xfrm>
            <a:off x="1320800" y="840715"/>
            <a:ext cx="0" cy="431800"/>
          </a:xfrm>
          <a:prstGeom prst="line">
            <a:avLst/>
          </a:prstGeom>
          <a:noFill/>
          <a:ln w="50800">
            <a:solidFill>
              <a:srgbClr val="C9A9A0"/>
            </a:solidFill>
            <a:prstDash val="dash"/>
          </a:ln>
        </p:spPr>
      </p:sp>
      <p:sp>
        <p:nvSpPr>
          <p:cNvPr id="4" name="Shape 2"/>
          <p:cNvSpPr/>
          <p:nvPr/>
        </p:nvSpPr>
        <p:spPr>
          <a:xfrm>
            <a:off x="838200" y="840715"/>
            <a:ext cx="0" cy="431800"/>
          </a:xfrm>
          <a:prstGeom prst="line">
            <a:avLst/>
          </a:prstGeom>
          <a:noFill/>
          <a:ln w="50800">
            <a:solidFill>
              <a:srgbClr val="C9A9A0"/>
            </a:solidFill>
            <a:prstDash val="dash"/>
          </a:ln>
        </p:spPr>
      </p:sp>
      <p:pic>
        <p:nvPicPr>
          <p:cNvPr id="5" name="Image 0" descr="Users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58850" y="935965"/>
            <a:ext cx="241300" cy="241300"/>
          </a:xfrm>
          <a:prstGeom prst="rect">
            <a:avLst/>
          </a:prstGeom>
        </p:spPr>
      </p:pic>
      <p:sp>
        <p:nvSpPr>
          <p:cNvPr id="6" name="Text 3"/>
          <p:cNvSpPr>
            <a:spLocks noGrp="1"/>
          </p:cNvSpPr>
          <p:nvPr>
            <p:ph type="title"/>
          </p:nvPr>
        </p:nvSpPr>
        <p:spPr>
          <a:xfrm>
            <a:off x="1498600" y="812800"/>
            <a:ext cx="2515553" cy="513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840"/>
              </a:lnSpc>
              <a:buNone/>
            </a:pPr>
            <a:r>
              <a:rPr lang="en-US" sz="3200" b="1" i="0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দলীয় কাজ</a:t>
            </a:r>
            <a:endParaRPr lang="en-US" sz="3200" dirty="0"/>
          </a:p>
        </p:txBody>
      </p:sp>
      <p:sp>
        <p:nvSpPr>
          <p:cNvPr id="7" name="Shape 4"/>
          <p:cNvSpPr/>
          <p:nvPr/>
        </p:nvSpPr>
        <p:spPr>
          <a:xfrm>
            <a:off x="8977114" y="859765"/>
            <a:ext cx="2402086" cy="393700"/>
          </a:xfrm>
          <a:prstGeom prst="roundRect">
            <a:avLst>
              <a:gd name="adj" fmla="val 50000"/>
            </a:avLst>
          </a:prstGeom>
          <a:solidFill>
            <a:srgbClr val="3A1F1D"/>
          </a:solidFill>
          <a:ln/>
        </p:spPr>
      </p:sp>
      <p:pic>
        <p:nvPicPr>
          <p:cNvPr id="8" name="Image 1" descr="Clock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154914" y="955015"/>
            <a:ext cx="203200" cy="2032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434314" y="923265"/>
            <a:ext cx="194488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১০ মিনিট · ৫–৬ জন</a:t>
            </a:r>
            <a:endParaRPr lang="en-US" sz="1500" dirty="0"/>
          </a:p>
        </p:txBody>
      </p:sp>
      <p:sp>
        <p:nvSpPr>
          <p:cNvPr id="10" name="Shape 6"/>
          <p:cNvSpPr/>
          <p:nvPr/>
        </p:nvSpPr>
        <p:spPr>
          <a:xfrm>
            <a:off x="812800" y="2047215"/>
            <a:ext cx="10566400" cy="990600"/>
          </a:xfrm>
          <a:prstGeom prst="roundRect">
            <a:avLst>
              <a:gd name="adj" fmla="val 50000"/>
            </a:avLst>
          </a:prstGeom>
          <a:solidFill>
            <a:srgbClr val="FFFCFA"/>
          </a:solidFill>
          <a:ln/>
          <a:effectLst>
            <a:outerShdw blurRad="152400" dist="50800" dir="5400000" algn="bl" rotWithShape="0">
              <a:srgbClr val="3A1F1D">
                <a:alpha val="10000"/>
              </a:srgbClr>
            </a:outerShdw>
          </a:effectLst>
        </p:spPr>
      </p:sp>
      <p:sp>
        <p:nvSpPr>
          <p:cNvPr id="11" name="Text 7"/>
          <p:cNvSpPr/>
          <p:nvPr/>
        </p:nvSpPr>
        <p:spPr>
          <a:xfrm>
            <a:off x="927100" y="2161515"/>
            <a:ext cx="762000" cy="762000"/>
          </a:xfrm>
          <a:custGeom>
            <a:avLst/>
            <a:gdLst/>
            <a:ahLst/>
            <a:cxnLst/>
            <a:rect l="l" t="t" r="r" b="b"/>
            <a:pathLst>
              <a:path w="762000" h="762000">
                <a:moveTo>
                  <a:pt x="381000" y="0"/>
                </a:moveTo>
                <a:lnTo>
                  <a:pt x="381000" y="0"/>
                </a:lnTo>
                <a:arcTo wR="381000" hR="381000" stAng="16200000" swAng="5400000"/>
                <a:lnTo>
                  <a:pt x="762000" y="381000"/>
                </a:lnTo>
                <a:arcTo wR="381000" hR="381000" stAng="0" swAng="5400000"/>
                <a:lnTo>
                  <a:pt x="381000" y="762000"/>
                </a:lnTo>
                <a:arcTo wR="381000" hR="381000" stAng="5400000" swAng="5400000"/>
                <a:lnTo>
                  <a:pt x="0" y="381000"/>
                </a:lnTo>
                <a:arcTo wR="381000" hR="381000" stAng="10800000" swAng="5400000"/>
                <a:close/>
              </a:path>
            </a:pathLst>
          </a:custGeom>
          <a:solidFill>
            <a:srgbClr val="FF6B35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6006"/>
              </a:lnSpc>
              <a:buNone/>
            </a:pPr>
            <a:r>
              <a:rPr lang="en-US" sz="26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</a:t>
            </a:r>
            <a:endParaRPr lang="en-US" sz="2600" dirty="0"/>
          </a:p>
        </p:txBody>
      </p:sp>
      <p:sp>
        <p:nvSpPr>
          <p:cNvPr id="12" name="Text 8"/>
          <p:cNvSpPr/>
          <p:nvPr/>
        </p:nvSpPr>
        <p:spPr>
          <a:xfrm>
            <a:off x="1879600" y="2358365"/>
            <a:ext cx="9522968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000" b="1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৪ থেকে ২ লাইন এনকোডারের সত্যক সারণি তৈরি করো।</a:t>
            </a:r>
            <a:endParaRPr lang="en-US" sz="2000" dirty="0"/>
          </a:p>
        </p:txBody>
      </p:sp>
      <p:sp>
        <p:nvSpPr>
          <p:cNvPr id="13" name="Shape 9"/>
          <p:cNvSpPr/>
          <p:nvPr/>
        </p:nvSpPr>
        <p:spPr>
          <a:xfrm>
            <a:off x="812800" y="3202915"/>
            <a:ext cx="10566400" cy="990600"/>
          </a:xfrm>
          <a:prstGeom prst="roundRect">
            <a:avLst>
              <a:gd name="adj" fmla="val 50000"/>
            </a:avLst>
          </a:prstGeom>
          <a:solidFill>
            <a:srgbClr val="FFFCFA"/>
          </a:solidFill>
          <a:ln/>
          <a:effectLst>
            <a:outerShdw blurRad="152400" dist="50800" dir="5400000" algn="bl" rotWithShape="0">
              <a:srgbClr val="3A1F1D">
                <a:alpha val="10000"/>
              </a:srgbClr>
            </a:outerShdw>
          </a:effectLst>
        </p:spPr>
      </p:sp>
      <p:sp>
        <p:nvSpPr>
          <p:cNvPr id="14" name="Text 10"/>
          <p:cNvSpPr/>
          <p:nvPr/>
        </p:nvSpPr>
        <p:spPr>
          <a:xfrm>
            <a:off x="927100" y="3317215"/>
            <a:ext cx="762000" cy="762000"/>
          </a:xfrm>
          <a:custGeom>
            <a:avLst/>
            <a:gdLst/>
            <a:ahLst/>
            <a:cxnLst/>
            <a:rect l="l" t="t" r="r" b="b"/>
            <a:pathLst>
              <a:path w="762000" h="762000">
                <a:moveTo>
                  <a:pt x="381000" y="0"/>
                </a:moveTo>
                <a:lnTo>
                  <a:pt x="381000" y="0"/>
                </a:lnTo>
                <a:arcTo wR="381000" hR="381000" stAng="16200000" swAng="5400000"/>
                <a:lnTo>
                  <a:pt x="762000" y="381000"/>
                </a:lnTo>
                <a:arcTo wR="381000" hR="381000" stAng="0" swAng="5400000"/>
                <a:lnTo>
                  <a:pt x="381000" y="762000"/>
                </a:lnTo>
                <a:arcTo wR="381000" hR="381000" stAng="5400000" swAng="5400000"/>
                <a:lnTo>
                  <a:pt x="0" y="381000"/>
                </a:lnTo>
                <a:arcTo wR="381000" hR="381000" stAng="10800000" swAng="5400000"/>
                <a:close/>
              </a:path>
            </a:pathLst>
          </a:custGeom>
          <a:solidFill>
            <a:srgbClr val="2BA84A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6006"/>
              </a:lnSpc>
              <a:buNone/>
            </a:pPr>
            <a:r>
              <a:rPr lang="en-US" sz="26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খ</a:t>
            </a:r>
            <a:endParaRPr lang="en-US" sz="2600" dirty="0"/>
          </a:p>
        </p:txBody>
      </p:sp>
      <p:sp>
        <p:nvSpPr>
          <p:cNvPr id="15" name="Text 11"/>
          <p:cNvSpPr/>
          <p:nvPr/>
        </p:nvSpPr>
        <p:spPr>
          <a:xfrm>
            <a:off x="1879600" y="3514065"/>
            <a:ext cx="9522968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000" b="1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৮ থেকে ৩ লাইন এনকোডারের ব্লক চিত্র আঁকো।</a:t>
            </a:r>
            <a:endParaRPr lang="en-US" sz="2000" dirty="0"/>
          </a:p>
        </p:txBody>
      </p:sp>
      <p:sp>
        <p:nvSpPr>
          <p:cNvPr id="16" name="Shape 12"/>
          <p:cNvSpPr/>
          <p:nvPr/>
        </p:nvSpPr>
        <p:spPr>
          <a:xfrm>
            <a:off x="812800" y="4358618"/>
            <a:ext cx="10566400" cy="990600"/>
          </a:xfrm>
          <a:prstGeom prst="roundRect">
            <a:avLst>
              <a:gd name="adj" fmla="val 50000"/>
            </a:avLst>
          </a:prstGeom>
          <a:solidFill>
            <a:srgbClr val="FFFCFA"/>
          </a:solidFill>
          <a:ln/>
          <a:effectLst>
            <a:outerShdw blurRad="152400" dist="50800" dir="5400000" algn="bl" rotWithShape="0">
              <a:srgbClr val="3A1F1D">
                <a:alpha val="10000"/>
              </a:srgbClr>
            </a:outerShdw>
          </a:effectLst>
        </p:spPr>
      </p:sp>
      <p:sp>
        <p:nvSpPr>
          <p:cNvPr id="17" name="Text 13"/>
          <p:cNvSpPr/>
          <p:nvPr/>
        </p:nvSpPr>
        <p:spPr>
          <a:xfrm>
            <a:off x="927100" y="4472918"/>
            <a:ext cx="762000" cy="762000"/>
          </a:xfrm>
          <a:custGeom>
            <a:avLst/>
            <a:gdLst/>
            <a:ahLst/>
            <a:cxnLst/>
            <a:rect l="l" t="t" r="r" b="b"/>
            <a:pathLst>
              <a:path w="762000" h="762000">
                <a:moveTo>
                  <a:pt x="381000" y="0"/>
                </a:moveTo>
                <a:lnTo>
                  <a:pt x="381000" y="0"/>
                </a:lnTo>
                <a:arcTo wR="381000" hR="381000" stAng="16200000" swAng="5400000"/>
                <a:lnTo>
                  <a:pt x="762000" y="381000"/>
                </a:lnTo>
                <a:arcTo wR="381000" hR="381000" stAng="0" swAng="5400000"/>
                <a:lnTo>
                  <a:pt x="381000" y="762000"/>
                </a:lnTo>
                <a:arcTo wR="381000" hR="381000" stAng="5400000" swAng="5400000"/>
                <a:lnTo>
                  <a:pt x="0" y="381000"/>
                </a:lnTo>
                <a:arcTo wR="381000" hR="381000" stAng="10800000" swAng="5400000"/>
                <a:close/>
              </a:path>
            </a:pathLst>
          </a:custGeom>
          <a:solidFill>
            <a:srgbClr val="3A1F1D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6006"/>
              </a:lnSpc>
              <a:buNone/>
            </a:pPr>
            <a:r>
              <a:rPr lang="en-US" sz="2600" b="1" dirty="0">
                <a:solidFill>
                  <a:srgbClr val="FF6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গ</a:t>
            </a:r>
            <a:endParaRPr lang="en-US" sz="2600" dirty="0"/>
          </a:p>
        </p:txBody>
      </p:sp>
      <p:sp>
        <p:nvSpPr>
          <p:cNvPr id="18" name="Text 14"/>
          <p:cNvSpPr/>
          <p:nvPr/>
        </p:nvSpPr>
        <p:spPr>
          <a:xfrm>
            <a:off x="1879600" y="4669768"/>
            <a:ext cx="9522968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000" b="1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দৈনন্দিন জীবনে এনকোডারের ৩টি ব্যবহার লেখো।</a:t>
            </a:r>
            <a:endParaRPr lang="en-US" sz="2000" dirty="0"/>
          </a:p>
        </p:txBody>
      </p:sp>
      <p:pic>
        <p:nvPicPr>
          <p:cNvPr id="19" name="Image 2"/>
          <p:cNvPicPr>
            <a:picLocks noChangeAspect="1"/>
          </p:cNvPicPr>
          <p:nvPr/>
        </p:nvPicPr>
        <p:blipFill>
          <a:blip r:embed="rId5"/>
          <a:srcRect t="-49" b="-49"/>
          <a:stretch/>
        </p:blipFill>
        <p:spPr>
          <a:xfrm>
            <a:off x="812800" y="5664200"/>
            <a:ext cx="7874000" cy="25400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8763000" y="5638800"/>
            <a:ext cx="2616200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E7D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এনকোডার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3A1F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840718"/>
            <a:ext cx="533400" cy="431800"/>
          </a:xfrm>
          <a:prstGeom prst="roundRect">
            <a:avLst>
              <a:gd name="adj" fmla="val 14706"/>
            </a:avLst>
          </a:prstGeom>
          <a:solidFill>
            <a:srgbClr val="FF6B35"/>
          </a:solidFill>
          <a:ln/>
        </p:spPr>
      </p:sp>
      <p:sp>
        <p:nvSpPr>
          <p:cNvPr id="3" name="Shape 1"/>
          <p:cNvSpPr/>
          <p:nvPr/>
        </p:nvSpPr>
        <p:spPr>
          <a:xfrm>
            <a:off x="1320800" y="840718"/>
            <a:ext cx="0" cy="431800"/>
          </a:xfrm>
          <a:prstGeom prst="line">
            <a:avLst/>
          </a:prstGeom>
          <a:noFill/>
          <a:ln w="50800">
            <a:solidFill>
              <a:srgbClr val="FFE8DB"/>
            </a:solidFill>
            <a:prstDash val="dash"/>
          </a:ln>
        </p:spPr>
      </p:sp>
      <p:sp>
        <p:nvSpPr>
          <p:cNvPr id="4" name="Shape 2"/>
          <p:cNvSpPr/>
          <p:nvPr/>
        </p:nvSpPr>
        <p:spPr>
          <a:xfrm>
            <a:off x="838200" y="840718"/>
            <a:ext cx="0" cy="431800"/>
          </a:xfrm>
          <a:prstGeom prst="line">
            <a:avLst/>
          </a:prstGeom>
          <a:noFill/>
          <a:ln w="50800">
            <a:solidFill>
              <a:srgbClr val="FFE8DB"/>
            </a:solidFill>
            <a:prstDash val="dash"/>
          </a:ln>
        </p:spPr>
      </p:sp>
      <p:pic>
        <p:nvPicPr>
          <p:cNvPr id="5" name="Image 0" descr="Boo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58850" y="935968"/>
            <a:ext cx="241300" cy="241300"/>
          </a:xfrm>
          <a:prstGeom prst="rect">
            <a:avLst/>
          </a:prstGeom>
        </p:spPr>
      </p:pic>
      <p:sp>
        <p:nvSpPr>
          <p:cNvPr id="6" name="Text 3"/>
          <p:cNvSpPr>
            <a:spLocks noGrp="1"/>
          </p:cNvSpPr>
          <p:nvPr>
            <p:ph type="title"/>
          </p:nvPr>
        </p:nvSpPr>
        <p:spPr>
          <a:xfrm>
            <a:off x="1498600" y="812800"/>
            <a:ext cx="2620566" cy="513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840"/>
              </a:lnSpc>
              <a:buNone/>
            </a:pPr>
            <a:r>
              <a:rPr lang="en-US" sz="3200" b="1" i="0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একক কাজ</a:t>
            </a:r>
            <a:endParaRPr lang="en-US" sz="3200" dirty="0"/>
          </a:p>
        </p:txBody>
      </p:sp>
      <p:sp>
        <p:nvSpPr>
          <p:cNvPr id="7" name="Shape 4"/>
          <p:cNvSpPr/>
          <p:nvPr/>
        </p:nvSpPr>
        <p:spPr>
          <a:xfrm>
            <a:off x="10026187" y="859768"/>
            <a:ext cx="1353013" cy="393700"/>
          </a:xfrm>
          <a:prstGeom prst="roundRect">
            <a:avLst>
              <a:gd name="adj" fmla="val 50000"/>
            </a:avLst>
          </a:prstGeom>
          <a:solidFill>
            <a:srgbClr val="2BA84A"/>
          </a:solidFill>
          <a:ln/>
        </p:spPr>
      </p:sp>
      <p:pic>
        <p:nvPicPr>
          <p:cNvPr id="8" name="Image 1" descr="Clock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203987" y="955018"/>
            <a:ext cx="203200" cy="2032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0483387" y="923268"/>
            <a:ext cx="86161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৫ মিনিট</a:t>
            </a:r>
            <a:endParaRPr lang="en-US" sz="1500" dirty="0"/>
          </a:p>
        </p:txBody>
      </p:sp>
      <p:sp>
        <p:nvSpPr>
          <p:cNvPr id="10" name="Shape 6"/>
          <p:cNvSpPr/>
          <p:nvPr/>
        </p:nvSpPr>
        <p:spPr>
          <a:xfrm>
            <a:off x="812800" y="2939721"/>
            <a:ext cx="3369733" cy="1516989"/>
          </a:xfrm>
          <a:prstGeom prst="roundRect">
            <a:avLst>
              <a:gd name="adj" fmla="val 10046"/>
            </a:avLst>
          </a:prstGeom>
          <a:solidFill>
            <a:srgbClr val="4E2A26"/>
          </a:solidFill>
          <a:ln/>
        </p:spPr>
      </p:sp>
      <p:sp>
        <p:nvSpPr>
          <p:cNvPr id="11" name="Shape 7"/>
          <p:cNvSpPr/>
          <p:nvPr/>
        </p:nvSpPr>
        <p:spPr>
          <a:xfrm>
            <a:off x="812800" y="2939721"/>
            <a:ext cx="3369733" cy="1516989"/>
          </a:xfrm>
          <a:custGeom>
            <a:avLst/>
            <a:gdLst/>
            <a:ahLst/>
            <a:cxnLst/>
            <a:rect l="l" t="t" r="r" b="b"/>
            <a:pathLst>
              <a:path w="3369733" h="1516989">
                <a:moveTo>
                  <a:pt x="0" y="152400"/>
                </a:moveTo>
                <a:lnTo>
                  <a:pt x="0" y="152400"/>
                </a:lnTo>
                <a:arcTo wR="152400" hR="152400" stAng="10800000" swAng="5400000"/>
                <a:lnTo>
                  <a:pt x="3217333" y="0"/>
                </a:lnTo>
                <a:arcTo wR="152400" hR="152400" stAng="16200000" swAng="5400000"/>
                <a:lnTo>
                  <a:pt x="3369733" y="152400"/>
                </a:lnTo>
                <a:arcTo wR="152400" hR="76200" stAng="0" swAng="-5400000"/>
                <a:lnTo>
                  <a:pt x="152400" y="76200"/>
                </a:lnTo>
                <a:arcTo wR="152400" hR="76200" stAng="16200000" swAng="-5400000"/>
                <a:close/>
              </a:path>
            </a:pathLst>
          </a:custGeom>
          <a:solidFill>
            <a:srgbClr val="FF6B35"/>
          </a:solidFill>
          <a:ln/>
        </p:spPr>
      </p:sp>
      <p:sp>
        <p:nvSpPr>
          <p:cNvPr id="12" name="Text 8"/>
          <p:cNvSpPr/>
          <p:nvPr/>
        </p:nvSpPr>
        <p:spPr>
          <a:xfrm>
            <a:off x="1041400" y="3269921"/>
            <a:ext cx="2999909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3200" b="1" dirty="0">
                <a:solidFill>
                  <a:srgbClr val="FF6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১</a:t>
            </a:r>
            <a:endParaRPr lang="en-US" sz="3200" dirty="0"/>
          </a:p>
        </p:txBody>
      </p:sp>
      <p:sp>
        <p:nvSpPr>
          <p:cNvPr id="13" name="Text 9"/>
          <p:cNvSpPr/>
          <p:nvPr/>
        </p:nvSpPr>
        <p:spPr>
          <a:xfrm>
            <a:off x="1041400" y="3816021"/>
            <a:ext cx="3141133" cy="4120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1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এনকোডার কাকে বলে?</a:t>
            </a:r>
            <a:endParaRPr lang="en-US" sz="2100" dirty="0"/>
          </a:p>
        </p:txBody>
      </p:sp>
      <p:sp>
        <p:nvSpPr>
          <p:cNvPr id="14" name="Shape 10"/>
          <p:cNvSpPr/>
          <p:nvPr/>
        </p:nvSpPr>
        <p:spPr>
          <a:xfrm>
            <a:off x="4411133" y="2553035"/>
            <a:ext cx="3369733" cy="2290366"/>
          </a:xfrm>
          <a:prstGeom prst="roundRect">
            <a:avLst>
              <a:gd name="adj" fmla="val 6654"/>
            </a:avLst>
          </a:prstGeom>
          <a:solidFill>
            <a:srgbClr val="4E2A26"/>
          </a:solidFill>
          <a:ln/>
        </p:spPr>
      </p:sp>
      <p:sp>
        <p:nvSpPr>
          <p:cNvPr id="15" name="Shape 11"/>
          <p:cNvSpPr/>
          <p:nvPr/>
        </p:nvSpPr>
        <p:spPr>
          <a:xfrm>
            <a:off x="4411133" y="2553035"/>
            <a:ext cx="3369733" cy="2290366"/>
          </a:xfrm>
          <a:custGeom>
            <a:avLst/>
            <a:gdLst/>
            <a:ahLst/>
            <a:cxnLst/>
            <a:rect l="l" t="t" r="r" b="b"/>
            <a:pathLst>
              <a:path w="3369733" h="2290366">
                <a:moveTo>
                  <a:pt x="0" y="152400"/>
                </a:moveTo>
                <a:lnTo>
                  <a:pt x="0" y="152400"/>
                </a:lnTo>
                <a:arcTo wR="152400" hR="152400" stAng="10800000" swAng="5400000"/>
                <a:lnTo>
                  <a:pt x="3217333" y="0"/>
                </a:lnTo>
                <a:arcTo wR="152400" hR="152400" stAng="16200000" swAng="5400000"/>
                <a:lnTo>
                  <a:pt x="3369733" y="152400"/>
                </a:lnTo>
                <a:arcTo wR="152400" hR="76200" stAng="0" swAng="-5400000"/>
                <a:lnTo>
                  <a:pt x="152400" y="76200"/>
                </a:lnTo>
                <a:arcTo wR="152400" hR="76200" stAng="16200000" swAng="-5400000"/>
                <a:close/>
              </a:path>
            </a:pathLst>
          </a:custGeom>
          <a:solidFill>
            <a:srgbClr val="2BA84A"/>
          </a:solidFill>
          <a:ln/>
        </p:spPr>
      </p:sp>
      <p:sp>
        <p:nvSpPr>
          <p:cNvPr id="16" name="Text 12"/>
          <p:cNvSpPr/>
          <p:nvPr/>
        </p:nvSpPr>
        <p:spPr>
          <a:xfrm>
            <a:off x="4639733" y="2883235"/>
            <a:ext cx="2999909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3200" b="1" dirty="0">
                <a:solidFill>
                  <a:srgbClr val="6BE3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২</a:t>
            </a:r>
            <a:endParaRPr lang="en-US" sz="3200" dirty="0"/>
          </a:p>
        </p:txBody>
      </p:sp>
      <p:sp>
        <p:nvSpPr>
          <p:cNvPr id="17" name="Text 13"/>
          <p:cNvSpPr/>
          <p:nvPr/>
        </p:nvSpPr>
        <p:spPr>
          <a:xfrm>
            <a:off x="4639733" y="3429335"/>
            <a:ext cx="2999909" cy="1185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1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এনকোডারে ৮টি ইনপুট থাকলে আউটপুট কয়টি?</a:t>
            </a:r>
            <a:endParaRPr lang="en-US" sz="2100" dirty="0"/>
          </a:p>
        </p:txBody>
      </p:sp>
      <p:sp>
        <p:nvSpPr>
          <p:cNvPr id="18" name="Shape 14"/>
          <p:cNvSpPr/>
          <p:nvPr/>
        </p:nvSpPr>
        <p:spPr>
          <a:xfrm>
            <a:off x="8009467" y="2746375"/>
            <a:ext cx="3369733" cy="1903677"/>
          </a:xfrm>
          <a:prstGeom prst="roundRect">
            <a:avLst>
              <a:gd name="adj" fmla="val 8006"/>
            </a:avLst>
          </a:prstGeom>
          <a:solidFill>
            <a:srgbClr val="4E2A26"/>
          </a:solidFill>
          <a:ln/>
        </p:spPr>
      </p:sp>
      <p:sp>
        <p:nvSpPr>
          <p:cNvPr id="19" name="Shape 15"/>
          <p:cNvSpPr/>
          <p:nvPr/>
        </p:nvSpPr>
        <p:spPr>
          <a:xfrm>
            <a:off x="8009467" y="2746375"/>
            <a:ext cx="3369733" cy="1903677"/>
          </a:xfrm>
          <a:custGeom>
            <a:avLst/>
            <a:gdLst/>
            <a:ahLst/>
            <a:cxnLst/>
            <a:rect l="l" t="t" r="r" b="b"/>
            <a:pathLst>
              <a:path w="3369733" h="1903677">
                <a:moveTo>
                  <a:pt x="0" y="152400"/>
                </a:moveTo>
                <a:lnTo>
                  <a:pt x="0" y="152400"/>
                </a:lnTo>
                <a:arcTo wR="152400" hR="152400" stAng="10800000" swAng="5400000"/>
                <a:lnTo>
                  <a:pt x="3217333" y="0"/>
                </a:lnTo>
                <a:arcTo wR="152400" hR="152400" stAng="16200000" swAng="5400000"/>
                <a:lnTo>
                  <a:pt x="3369733" y="152400"/>
                </a:lnTo>
                <a:arcTo wR="152400" hR="76200" stAng="0" swAng="-5400000"/>
                <a:lnTo>
                  <a:pt x="152400" y="76200"/>
                </a:lnTo>
                <a:arcTo wR="152400" hR="76200" stAng="16200000" swAng="-5400000"/>
                <a:close/>
              </a:path>
            </a:pathLst>
          </a:custGeom>
          <a:solidFill>
            <a:srgbClr val="FFB08F"/>
          </a:solidFill>
          <a:ln/>
        </p:spPr>
      </p:sp>
      <p:sp>
        <p:nvSpPr>
          <p:cNvPr id="20" name="Text 16"/>
          <p:cNvSpPr/>
          <p:nvPr/>
        </p:nvSpPr>
        <p:spPr>
          <a:xfrm>
            <a:off x="8238067" y="3076575"/>
            <a:ext cx="2999909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3200" b="1" dirty="0">
                <a:solidFill>
                  <a:srgbClr val="FFB0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৩</a:t>
            </a:r>
            <a:endParaRPr lang="en-US" sz="3200" dirty="0"/>
          </a:p>
        </p:txBody>
      </p:sp>
      <p:sp>
        <p:nvSpPr>
          <p:cNvPr id="21" name="Text 17"/>
          <p:cNvSpPr/>
          <p:nvPr/>
        </p:nvSpPr>
        <p:spPr>
          <a:xfrm>
            <a:off x="8238067" y="3622675"/>
            <a:ext cx="2999909" cy="7987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1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এনকোডার তৈরিতে কোন গেট লাগে?</a:t>
            </a:r>
            <a:endParaRPr lang="en-US" sz="2100" dirty="0"/>
          </a:p>
        </p:txBody>
      </p:sp>
      <p:pic>
        <p:nvPicPr>
          <p:cNvPr id="22" name="Image 2"/>
          <p:cNvPicPr>
            <a:picLocks noChangeAspect="1"/>
          </p:cNvPicPr>
          <p:nvPr/>
        </p:nvPicPr>
        <p:blipFill>
          <a:blip r:embed="rId5"/>
          <a:srcRect t="-49" b="-49"/>
          <a:stretch/>
        </p:blipFill>
        <p:spPr>
          <a:xfrm>
            <a:off x="812800" y="5664200"/>
            <a:ext cx="7874000" cy="25400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8763000" y="5638800"/>
            <a:ext cx="2616200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6BE3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এনকোডার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840718"/>
            <a:ext cx="533400" cy="431800"/>
          </a:xfrm>
          <a:prstGeom prst="roundRect">
            <a:avLst>
              <a:gd name="adj" fmla="val 14706"/>
            </a:avLst>
          </a:prstGeom>
          <a:solidFill>
            <a:srgbClr val="3A1F1D"/>
          </a:solidFill>
          <a:ln/>
        </p:spPr>
      </p:sp>
      <p:sp>
        <p:nvSpPr>
          <p:cNvPr id="3" name="Shape 1"/>
          <p:cNvSpPr/>
          <p:nvPr/>
        </p:nvSpPr>
        <p:spPr>
          <a:xfrm>
            <a:off x="1320800" y="840718"/>
            <a:ext cx="0" cy="431800"/>
          </a:xfrm>
          <a:prstGeom prst="line">
            <a:avLst/>
          </a:prstGeom>
          <a:noFill/>
          <a:ln w="50800">
            <a:solidFill>
              <a:srgbClr val="C9A9A0"/>
            </a:solidFill>
            <a:prstDash val="dash"/>
          </a:ln>
        </p:spPr>
      </p:sp>
      <p:sp>
        <p:nvSpPr>
          <p:cNvPr id="4" name="Shape 2"/>
          <p:cNvSpPr/>
          <p:nvPr/>
        </p:nvSpPr>
        <p:spPr>
          <a:xfrm>
            <a:off x="838200" y="840718"/>
            <a:ext cx="0" cy="431800"/>
          </a:xfrm>
          <a:prstGeom prst="line">
            <a:avLst/>
          </a:prstGeom>
          <a:noFill/>
          <a:ln w="50800">
            <a:solidFill>
              <a:srgbClr val="C9A9A0"/>
            </a:solidFill>
            <a:prstDash val="dash"/>
          </a:ln>
        </p:spPr>
      </p:sp>
      <p:pic>
        <p:nvPicPr>
          <p:cNvPr id="5" name="Image 0" descr="Sta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58850" y="935968"/>
            <a:ext cx="241300" cy="241300"/>
          </a:xfrm>
          <a:prstGeom prst="rect">
            <a:avLst/>
          </a:prstGeom>
        </p:spPr>
      </p:pic>
      <p:sp>
        <p:nvSpPr>
          <p:cNvPr id="6" name="Text 3"/>
          <p:cNvSpPr>
            <a:spLocks noGrp="1"/>
          </p:cNvSpPr>
          <p:nvPr>
            <p:ph type="title"/>
          </p:nvPr>
        </p:nvSpPr>
        <p:spPr>
          <a:xfrm>
            <a:off x="1498600" y="812800"/>
            <a:ext cx="1813084" cy="513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840"/>
              </a:lnSpc>
              <a:buNone/>
            </a:pPr>
            <a:r>
              <a:rPr lang="en-US" sz="3200" b="1" i="0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মূল্যায়ন</a:t>
            </a:r>
            <a:endParaRPr lang="en-US" sz="3200" dirty="0"/>
          </a:p>
        </p:txBody>
      </p:sp>
      <p:sp>
        <p:nvSpPr>
          <p:cNvPr id="7" name="Shape 4"/>
          <p:cNvSpPr/>
          <p:nvPr/>
        </p:nvSpPr>
        <p:spPr>
          <a:xfrm>
            <a:off x="822325" y="1902222"/>
            <a:ext cx="10547350" cy="599017"/>
          </a:xfrm>
          <a:prstGeom prst="roundRect">
            <a:avLst>
              <a:gd name="adj" fmla="val 19611"/>
            </a:avLst>
          </a:prstGeom>
          <a:solidFill>
            <a:srgbClr val="FFFCFA"/>
          </a:solidFill>
          <a:ln w="19050">
            <a:solidFill>
              <a:srgbClr val="FFD2BE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20233" y="2011232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arcTo wR="190500" hR="190500" stAng="16200000" swAng="5400000"/>
                <a:lnTo>
                  <a:pt x="381000" y="190500"/>
                </a:lnTo>
                <a:arcTo wR="190500" hR="190500" stAng="0" swAng="5400000"/>
                <a:lnTo>
                  <a:pt x="190500" y="381000"/>
                </a:lnTo>
                <a:arcTo wR="190500" hR="190500" stAng="5400000" swAng="5400000"/>
                <a:lnTo>
                  <a:pt x="0" y="190500"/>
                </a:lnTo>
                <a:arcTo wR="190500" hR="190500" stAng="10800000" swAng="5400000"/>
                <a:close/>
              </a:path>
            </a:pathLst>
          </a:custGeom>
          <a:solidFill>
            <a:srgbClr val="FF6B35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১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566333" y="2032794"/>
            <a:ext cx="9893597" cy="3632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60"/>
              </a:lnSpc>
              <a:buNone/>
            </a:pPr>
            <a:r>
              <a:rPr lang="en-US" sz="1900" b="1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এনকোডারের আউটপুট কোন ধরনের কোড?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822325" y="2634593"/>
            <a:ext cx="10547350" cy="599017"/>
          </a:xfrm>
          <a:prstGeom prst="roundRect">
            <a:avLst>
              <a:gd name="adj" fmla="val 19611"/>
            </a:avLst>
          </a:prstGeom>
          <a:solidFill>
            <a:srgbClr val="FFFCFA"/>
          </a:solidFill>
          <a:ln w="19050">
            <a:solidFill>
              <a:srgbClr val="FFD2B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20233" y="2743597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arcTo wR="190500" hR="190500" stAng="16200000" swAng="5400000"/>
                <a:lnTo>
                  <a:pt x="381000" y="190500"/>
                </a:lnTo>
                <a:arcTo wR="190500" hR="190500" stAng="0" swAng="5400000"/>
                <a:lnTo>
                  <a:pt x="190500" y="381000"/>
                </a:lnTo>
                <a:arcTo wR="190500" hR="190500" stAng="5400000" swAng="5400000"/>
                <a:lnTo>
                  <a:pt x="0" y="190500"/>
                </a:lnTo>
                <a:arcTo wR="190500" hR="190500" stAng="10800000" swAng="5400000"/>
                <a:close/>
              </a:path>
            </a:pathLst>
          </a:custGeom>
          <a:solidFill>
            <a:srgbClr val="2BA8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২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1566333" y="2765165"/>
            <a:ext cx="9893597" cy="3632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60"/>
              </a:lnSpc>
              <a:buNone/>
            </a:pPr>
            <a:r>
              <a:rPr lang="en-US" sz="1900" b="1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৪ থেকে ২ এনকোডারে D2 সক্রিয় হলে আউটপুট কত?</a:t>
            </a:r>
            <a:endParaRPr lang="en-US" sz="1900" dirty="0"/>
          </a:p>
        </p:txBody>
      </p:sp>
      <p:sp>
        <p:nvSpPr>
          <p:cNvPr id="13" name="Shape 10"/>
          <p:cNvSpPr/>
          <p:nvPr/>
        </p:nvSpPr>
        <p:spPr>
          <a:xfrm>
            <a:off x="822325" y="3366957"/>
            <a:ext cx="10547350" cy="599017"/>
          </a:xfrm>
          <a:prstGeom prst="roundRect">
            <a:avLst>
              <a:gd name="adj" fmla="val 19611"/>
            </a:avLst>
          </a:prstGeom>
          <a:solidFill>
            <a:srgbClr val="FFFCFA"/>
          </a:solidFill>
          <a:ln w="19050">
            <a:solidFill>
              <a:srgbClr val="FFD2BE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020233" y="3475968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arcTo wR="190500" hR="190500" stAng="16200000" swAng="5400000"/>
                <a:lnTo>
                  <a:pt x="381000" y="190500"/>
                </a:lnTo>
                <a:arcTo wR="190500" hR="190500" stAng="0" swAng="5400000"/>
                <a:lnTo>
                  <a:pt x="190500" y="381000"/>
                </a:lnTo>
                <a:arcTo wR="190500" hR="190500" stAng="5400000" swAng="5400000"/>
                <a:lnTo>
                  <a:pt x="0" y="190500"/>
                </a:lnTo>
                <a:arcTo wR="190500" hR="190500" stAng="10800000" swAng="5400000"/>
                <a:close/>
              </a:path>
            </a:pathLst>
          </a:custGeom>
          <a:solidFill>
            <a:srgbClr val="3A1F1D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FF6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৩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1566333" y="3497529"/>
            <a:ext cx="9893597" cy="3632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60"/>
              </a:lnSpc>
              <a:buNone/>
            </a:pPr>
            <a:r>
              <a:rPr lang="en-US" sz="1900" b="1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দশমিক থেকে বিসিডি এনকোডারে ইনপুট ও আউটপুট কয়টি?</a:t>
            </a:r>
            <a:endParaRPr lang="en-US" sz="1900" dirty="0"/>
          </a:p>
        </p:txBody>
      </p:sp>
      <p:sp>
        <p:nvSpPr>
          <p:cNvPr id="16" name="Shape 13"/>
          <p:cNvSpPr/>
          <p:nvPr/>
        </p:nvSpPr>
        <p:spPr>
          <a:xfrm>
            <a:off x="822325" y="4099322"/>
            <a:ext cx="10547350" cy="599017"/>
          </a:xfrm>
          <a:prstGeom prst="roundRect">
            <a:avLst>
              <a:gd name="adj" fmla="val 19611"/>
            </a:avLst>
          </a:prstGeom>
          <a:solidFill>
            <a:srgbClr val="FFFCFA"/>
          </a:solidFill>
          <a:ln w="19050">
            <a:solidFill>
              <a:srgbClr val="FFD2BE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020233" y="4208332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arcTo wR="190500" hR="190500" stAng="16200000" swAng="5400000"/>
                <a:lnTo>
                  <a:pt x="381000" y="190500"/>
                </a:lnTo>
                <a:arcTo wR="190500" hR="190500" stAng="0" swAng="5400000"/>
                <a:lnTo>
                  <a:pt x="190500" y="381000"/>
                </a:lnTo>
                <a:arcTo wR="190500" hR="190500" stAng="5400000" swAng="5400000"/>
                <a:lnTo>
                  <a:pt x="0" y="190500"/>
                </a:lnTo>
                <a:arcTo wR="190500" hR="190500" stAng="10800000" swAng="5400000"/>
                <a:close/>
              </a:path>
            </a:pathLst>
          </a:custGeom>
          <a:solidFill>
            <a:srgbClr val="FF6B35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৪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1566333" y="4229894"/>
            <a:ext cx="9893597" cy="3632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60"/>
              </a:lnSpc>
              <a:buNone/>
            </a:pPr>
            <a:r>
              <a:rPr lang="en-US" sz="1900" b="1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 টি আউটপুট থাকলে সর্বোচ্চ কয়টি ইনপুট থাকে?</a:t>
            </a:r>
            <a:endParaRPr lang="en-US" sz="1900" dirty="0"/>
          </a:p>
        </p:txBody>
      </p:sp>
      <p:sp>
        <p:nvSpPr>
          <p:cNvPr id="19" name="Shape 16"/>
          <p:cNvSpPr/>
          <p:nvPr/>
        </p:nvSpPr>
        <p:spPr>
          <a:xfrm>
            <a:off x="822325" y="4831693"/>
            <a:ext cx="10547350" cy="599017"/>
          </a:xfrm>
          <a:prstGeom prst="roundRect">
            <a:avLst>
              <a:gd name="adj" fmla="val 19611"/>
            </a:avLst>
          </a:prstGeom>
          <a:solidFill>
            <a:srgbClr val="FFFCFA"/>
          </a:solidFill>
          <a:ln w="19050">
            <a:solidFill>
              <a:srgbClr val="FFD2BE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1020233" y="4940697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arcTo wR="190500" hR="190500" stAng="16200000" swAng="5400000"/>
                <a:lnTo>
                  <a:pt x="381000" y="190500"/>
                </a:lnTo>
                <a:arcTo wR="190500" hR="190500" stAng="0" swAng="5400000"/>
                <a:lnTo>
                  <a:pt x="190500" y="381000"/>
                </a:lnTo>
                <a:arcTo wR="190500" hR="190500" stAng="5400000" swAng="5400000"/>
                <a:lnTo>
                  <a:pt x="0" y="190500"/>
                </a:lnTo>
                <a:arcTo wR="190500" hR="190500" stAng="10800000" swAng="5400000"/>
                <a:close/>
              </a:path>
            </a:pathLst>
          </a:custGeom>
          <a:solidFill>
            <a:srgbClr val="2BA8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৫</a:t>
            </a:r>
            <a:endParaRPr lang="en-US" sz="1700" dirty="0"/>
          </a:p>
        </p:txBody>
      </p:sp>
      <p:sp>
        <p:nvSpPr>
          <p:cNvPr id="21" name="Text 18"/>
          <p:cNvSpPr/>
          <p:nvPr/>
        </p:nvSpPr>
        <p:spPr>
          <a:xfrm>
            <a:off x="1566333" y="4962265"/>
            <a:ext cx="9893597" cy="3632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60"/>
              </a:lnSpc>
              <a:buNone/>
            </a:pPr>
            <a:r>
              <a:rPr lang="en-US" sz="1900" b="1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ক্যালকুলেটরে 9 চাপলে এনকোডারের আউটপুট কী?</a:t>
            </a:r>
            <a:endParaRPr lang="en-US" sz="1900" dirty="0"/>
          </a:p>
        </p:txBody>
      </p:sp>
      <p:pic>
        <p:nvPicPr>
          <p:cNvPr id="22" name="Image 1"/>
          <p:cNvPicPr>
            <a:picLocks noChangeAspect="1"/>
          </p:cNvPicPr>
          <p:nvPr/>
        </p:nvPicPr>
        <p:blipFill>
          <a:blip r:embed="rId4"/>
          <a:srcRect t="-49" b="-49"/>
          <a:stretch/>
        </p:blipFill>
        <p:spPr>
          <a:xfrm>
            <a:off x="812800" y="5664200"/>
            <a:ext cx="7874000" cy="254000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8763000" y="5638800"/>
            <a:ext cx="2616200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E7D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এনকোডার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8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840718"/>
            <a:ext cx="533400" cy="431800"/>
          </a:xfrm>
          <a:prstGeom prst="roundRect">
            <a:avLst>
              <a:gd name="adj" fmla="val 14706"/>
            </a:avLst>
          </a:prstGeom>
          <a:solidFill>
            <a:srgbClr val="3A1F1D"/>
          </a:solidFill>
          <a:ln/>
        </p:spPr>
      </p:sp>
      <p:sp>
        <p:nvSpPr>
          <p:cNvPr id="3" name="Shape 1"/>
          <p:cNvSpPr/>
          <p:nvPr/>
        </p:nvSpPr>
        <p:spPr>
          <a:xfrm>
            <a:off x="1320800" y="840718"/>
            <a:ext cx="0" cy="431800"/>
          </a:xfrm>
          <a:prstGeom prst="line">
            <a:avLst/>
          </a:prstGeom>
          <a:noFill/>
          <a:ln w="50800">
            <a:solidFill>
              <a:srgbClr val="C9A9A0"/>
            </a:solidFill>
            <a:prstDash val="dash"/>
          </a:ln>
        </p:spPr>
      </p:sp>
      <p:sp>
        <p:nvSpPr>
          <p:cNvPr id="4" name="Shape 2"/>
          <p:cNvSpPr/>
          <p:nvPr/>
        </p:nvSpPr>
        <p:spPr>
          <a:xfrm>
            <a:off x="838200" y="840718"/>
            <a:ext cx="0" cy="431800"/>
          </a:xfrm>
          <a:prstGeom prst="line">
            <a:avLst/>
          </a:prstGeom>
          <a:noFill/>
          <a:ln w="50800">
            <a:solidFill>
              <a:srgbClr val="C9A9A0"/>
            </a:solidFill>
            <a:prstDash val="dash"/>
          </a:ln>
        </p:spPr>
      </p:sp>
      <p:pic>
        <p:nvPicPr>
          <p:cNvPr id="5" name="Image 0" descr="Hom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58850" y="935968"/>
            <a:ext cx="241300" cy="241300"/>
          </a:xfrm>
          <a:prstGeom prst="rect">
            <a:avLst/>
          </a:prstGeom>
        </p:spPr>
      </p:pic>
      <p:sp>
        <p:nvSpPr>
          <p:cNvPr id="6" name="Text 3"/>
          <p:cNvSpPr>
            <a:spLocks noGrp="1"/>
          </p:cNvSpPr>
          <p:nvPr>
            <p:ph type="title"/>
          </p:nvPr>
        </p:nvSpPr>
        <p:spPr>
          <a:xfrm>
            <a:off x="1498600" y="812800"/>
            <a:ext cx="2668191" cy="513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840"/>
              </a:lnSpc>
              <a:buNone/>
            </a:pPr>
            <a:r>
              <a:rPr lang="en-US" sz="3200" b="1" i="0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বাড়ির কাজ</a:t>
            </a:r>
            <a:endParaRPr lang="en-US" sz="3200" dirty="0"/>
          </a:p>
        </p:txBody>
      </p:sp>
      <p:sp>
        <p:nvSpPr>
          <p:cNvPr id="7" name="Shape 4"/>
          <p:cNvSpPr/>
          <p:nvPr/>
        </p:nvSpPr>
        <p:spPr>
          <a:xfrm>
            <a:off x="812800" y="254033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6B35"/>
          </a:solidFill>
          <a:ln/>
          <a:effectLst>
            <a:outerShdw blurRad="63500" dir="60000" algn="bl" rotWithShape="0">
              <a:srgbClr val="FF6B35">
                <a:alpha val="25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1168400" y="2289839"/>
            <a:ext cx="7988300" cy="691489"/>
          </a:xfrm>
          <a:prstGeom prst="roundRect">
            <a:avLst>
              <a:gd name="adj" fmla="val 20203"/>
            </a:avLst>
          </a:prstGeom>
          <a:solidFill>
            <a:srgbClr val="FFFCFA"/>
          </a:solidFill>
          <a:ln/>
        </p:spPr>
        <p:txBody>
          <a:bodyPr wrap="square" lIns="174983" tIns="111483" rIns="0" bIns="86083" rtlCol="0" anchor="t">
            <a:normAutofit/>
          </a:bodyPr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100" b="1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৮ থেকে ৩ লাইন এনকোডারের সত্যক সারণি লেখো।</a:t>
            </a:r>
            <a:endParaRPr lang="en-US" sz="2100" dirty="0"/>
          </a:p>
        </p:txBody>
      </p:sp>
      <p:sp>
        <p:nvSpPr>
          <p:cNvPr id="9" name="Shape 6"/>
          <p:cNvSpPr/>
          <p:nvPr/>
        </p:nvSpPr>
        <p:spPr>
          <a:xfrm>
            <a:off x="812800" y="3409621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2BA84A"/>
          </a:solidFill>
          <a:ln/>
          <a:effectLst>
            <a:outerShdw blurRad="63500" dir="60000" algn="bl" rotWithShape="0">
              <a:srgbClr val="2BA84A">
                <a:alpha val="25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1168400" y="3159125"/>
            <a:ext cx="7988300" cy="691489"/>
          </a:xfrm>
          <a:prstGeom prst="roundRect">
            <a:avLst>
              <a:gd name="adj" fmla="val 20203"/>
            </a:avLst>
          </a:prstGeom>
          <a:solidFill>
            <a:srgbClr val="FFFCFA"/>
          </a:solidFill>
          <a:ln/>
        </p:spPr>
        <p:txBody>
          <a:bodyPr wrap="square" lIns="174983" tIns="111483" rIns="0" bIns="86083" rtlCol="0" anchor="t">
            <a:normAutofit/>
          </a:bodyPr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100" b="1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কি-বোর্ডে এনকোডারের ভূমিকা ৫টি বাক্যে লেখো।</a:t>
            </a:r>
            <a:endParaRPr lang="en-US" sz="2100" dirty="0"/>
          </a:p>
        </p:txBody>
      </p:sp>
      <p:sp>
        <p:nvSpPr>
          <p:cNvPr id="11" name="Shape 8"/>
          <p:cNvSpPr/>
          <p:nvPr/>
        </p:nvSpPr>
        <p:spPr>
          <a:xfrm>
            <a:off x="812800" y="4472254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3A1F1D"/>
          </a:solidFill>
          <a:ln/>
          <a:effectLst>
            <a:outerShdw blurRad="63500" dir="60000" algn="bl" rotWithShape="0">
              <a:srgbClr val="3A1F1D">
                <a:alpha val="18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1168400" y="4028418"/>
            <a:ext cx="7988300" cy="1078177"/>
          </a:xfrm>
          <a:prstGeom prst="roundRect">
            <a:avLst>
              <a:gd name="adj" fmla="val 12957"/>
            </a:avLst>
          </a:prstGeom>
          <a:solidFill>
            <a:srgbClr val="FFFCFA"/>
          </a:solidFill>
          <a:ln/>
        </p:spPr>
        <p:txBody>
          <a:bodyPr wrap="square" lIns="174983" tIns="111483" rIns="0" bIns="86083" rtlCol="0" anchor="t">
            <a:normAutofit/>
          </a:bodyPr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100" b="1" dirty="0">
                <a:solidFill>
                  <a:srgbClr val="3A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ডিকোডার কী—বই থেকে পড়ে আসবে (পরের ক্লাসের প্রস্তুতি)।</a:t>
            </a:r>
            <a:endParaRPr lang="en-US" sz="2100" dirty="0"/>
          </a:p>
        </p:txBody>
      </p:sp>
      <p:sp>
        <p:nvSpPr>
          <p:cNvPr id="13" name="Shape 10"/>
          <p:cNvSpPr/>
          <p:nvPr/>
        </p:nvSpPr>
        <p:spPr>
          <a:xfrm>
            <a:off x="9474200" y="2745718"/>
            <a:ext cx="1905000" cy="1905000"/>
          </a:xfrm>
          <a:prstGeom prst="roundRect">
            <a:avLst>
              <a:gd name="adj" fmla="val 10000"/>
            </a:avLst>
          </a:prstGeom>
          <a:solidFill>
            <a:srgbClr val="3A1F1D"/>
          </a:solidFill>
          <a:ln/>
        </p:spPr>
      </p:sp>
      <p:pic>
        <p:nvPicPr>
          <p:cNvPr id="14" name="Image 1" descr="Hom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013950" y="3285468"/>
            <a:ext cx="825500" cy="825500"/>
          </a:xfrm>
          <a:prstGeom prst="rect">
            <a:avLst/>
          </a:prstGeom>
        </p:spPr>
      </p:pic>
      <p:pic>
        <p:nvPicPr>
          <p:cNvPr id="15" name="Image 2"/>
          <p:cNvPicPr>
            <a:picLocks noChangeAspect="1"/>
          </p:cNvPicPr>
          <p:nvPr/>
        </p:nvPicPr>
        <p:blipFill>
          <a:blip r:embed="rId5"/>
          <a:srcRect t="-49" b="-49"/>
          <a:stretch/>
        </p:blipFill>
        <p:spPr>
          <a:xfrm>
            <a:off x="812800" y="5664200"/>
            <a:ext cx="7874000" cy="2540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763000" y="5638800"/>
            <a:ext cx="2616200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E7D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এনকোডার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3A1F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3A1F1D"/>
              </a:gs>
              <a:gs pos="60000">
                <a:srgbClr val="3A1F1D"/>
              </a:gs>
              <a:gs pos="60000">
                <a:srgbClr val="FF6B35"/>
              </a:gs>
              <a:gs pos="100000">
                <a:srgbClr val="FF6B35"/>
              </a:gs>
            </a:gsLst>
            <a:lin ang="900000" scaled="0"/>
          </a:gradFill>
          <a:ln/>
        </p:spPr>
      </p:sp>
      <p:pic>
        <p:nvPicPr>
          <p:cNvPr id="3" name="Image 0" descr="সার্কিটের তার ও সংযোগ বিন্দু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1989472"/>
            <a:ext cx="10883392" cy="1631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2650"/>
              </a:lnSpc>
              <a:buNone/>
            </a:pPr>
            <a:r>
              <a:rPr lang="en-US" sz="11500" b="1" i="0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ধন্যবাদ</a:t>
            </a:r>
            <a:endParaRPr lang="en-US" sz="11500" dirty="0"/>
          </a:p>
        </p:txBody>
      </p:sp>
      <p:sp>
        <p:nvSpPr>
          <p:cNvPr id="5" name="Text 2"/>
          <p:cNvSpPr/>
          <p:nvPr/>
        </p:nvSpPr>
        <p:spPr>
          <a:xfrm>
            <a:off x="812800" y="3799222"/>
            <a:ext cx="6540500" cy="434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20"/>
              </a:lnSpc>
              <a:buNone/>
            </a:pPr>
            <a:r>
              <a:rPr lang="en-US" sz="2300" b="1" dirty="0">
                <a:solidFill>
                  <a:srgbClr val="FFD2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আজকের ক্লাসে অংশ নেওয়ার জন্য সবাইকে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812800" y="4411334"/>
            <a:ext cx="1751409" cy="457200"/>
          </a:xfrm>
          <a:prstGeom prst="roundRect">
            <a:avLst>
              <a:gd name="adj" fmla="val 19444"/>
            </a:avLst>
          </a:prstGeom>
          <a:solidFill>
            <a:srgbClr val="2BA84A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FF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এনকোডার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এনকোডার">
  <a:themeElements>
    <a:clrScheme name="এনকোডার">
      <a:dk1>
        <a:srgbClr val="3A1F1D"/>
      </a:dk1>
      <a:lt1>
        <a:srgbClr val="FFF5EE"/>
      </a:lt1>
      <a:dk2>
        <a:srgbClr val="6B5551"/>
      </a:dk2>
      <a:lt2>
        <a:srgbClr val="EBE0D9"/>
      </a:lt2>
      <a:accent1>
        <a:srgbClr val="FF6B35"/>
      </a:accent1>
      <a:accent2>
        <a:srgbClr val="2BA84A"/>
      </a:accent2>
      <a:accent3>
        <a:srgbClr val="6BE38A"/>
      </a:accent3>
      <a:accent4>
        <a:srgbClr val="1E7D35"/>
      </a:accent4>
      <a:accent5>
        <a:srgbClr val="C9A9A0"/>
      </a:accent5>
      <a:accent6>
        <a:srgbClr val="FFB08F"/>
      </a:accent6>
      <a:hlink>
        <a:srgbClr val="0563C1"/>
      </a:hlink>
      <a:folHlink>
        <a:srgbClr val="954F72"/>
      </a:folHlink>
    </a:clrScheme>
    <a:fontScheme name="এনকোডার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734</Words>
  <Application>Microsoft Office PowerPoint</Application>
  <PresentationFormat>Widescreen</PresentationFormat>
  <Paragraphs>182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Courier New</vt:lpstr>
      <vt:lpstr>এনকোডার</vt:lpstr>
      <vt:lpstr>স্বাগতম</vt:lpstr>
      <vt:lpstr>শিক্ষক পরিচিতি</vt:lpstr>
      <vt:lpstr>ছবিটি দেখে কী বোঝা যাচ্ছে?</vt:lpstr>
      <vt:lpstr>শিখনফল</vt:lpstr>
      <vt:lpstr>এনকোডার কী?</vt:lpstr>
      <vt:lpstr>৪ থেকে ২ লাইন এনকোডার</vt:lpstr>
      <vt:lpstr>দশমিক থেকে বিসিডি এনকোডার</vt:lpstr>
      <vt:lpstr>দলীয় কাজ</vt:lpstr>
      <vt:lpstr>একক কাজ</vt:lpstr>
      <vt:lpstr>মূল্যায়ন</vt:lpstr>
      <vt:lpstr>বাড়ির কাজ</vt:lpstr>
      <vt:lpstr>ধন্যবাদ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এনকোডার</dc:title>
  <dc:subject/>
  <dc:creator>asus</dc:creator>
  <cp:lastModifiedBy>Taslima Jahan</cp:lastModifiedBy>
  <cp:revision>3</cp:revision>
  <dcterms:created xsi:type="dcterms:W3CDTF">2026-10-26T22:40:59Z</dcterms:created>
  <dcterms:modified xsi:type="dcterms:W3CDTF">2026-10-28T07:25:52Z</dcterms:modified>
</cp:coreProperties>
</file>