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1A3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48640" y="1097280"/>
            <a:ext cx="685800" cy="685800"/>
          </a:xfrm>
          <a:prstGeom prst="round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1133856"/>
            <a:ext cx="685800" cy="5943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spcAft>
                <a:spcPts val="700"/>
              </a:spcAft>
              <a:defRPr sz="2200" b="1">
                <a:solidFill>
                  <a:srgbClr val="0C1A36"/>
                </a:solidFill>
                <a:latin typeface="Aptos"/>
              </a:defRPr>
            </a:pPr>
            <a:r>
              <a:t>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417320" y="1097280"/>
            <a:ext cx="685800" cy="68580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1133856"/>
            <a:ext cx="685800" cy="5943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spcAft>
                <a:spcPts val="700"/>
              </a:spcAft>
              <a:defRPr sz="2200" b="1">
                <a:solidFill>
                  <a:srgbClr val="F8FAFF"/>
                </a:solidFill>
                <a:latin typeface="Aptos"/>
              </a:defRPr>
            </a:pPr>
            <a:r>
              <a:t>Li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286000" y="1097280"/>
            <a:ext cx="685800" cy="68580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2286000" y="1133856"/>
            <a:ext cx="685800" cy="5943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spcAft>
                <a:spcPts val="700"/>
              </a:spcAft>
              <a:defRPr sz="2200" b="1">
                <a:solidFill>
                  <a:srgbClr val="F8FAFF"/>
                </a:solidFill>
                <a:latin typeface="Aptos"/>
              </a:defRPr>
            </a:pPr>
            <a:r>
              <a:t>C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154680" y="1097280"/>
            <a:ext cx="685800" cy="685800"/>
          </a:xfrm>
          <a:prstGeom prst="roundRect">
            <a:avLst/>
          </a:prstGeom>
          <a:solidFill>
            <a:srgbClr val="52D2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3154680" y="1133856"/>
            <a:ext cx="685800" cy="5943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spcAft>
                <a:spcPts val="700"/>
              </a:spcAft>
              <a:defRPr sz="2200" b="1">
                <a:solidFill>
                  <a:srgbClr val="0C1A36"/>
                </a:solidFill>
                <a:latin typeface="Aptos"/>
              </a:defRPr>
            </a:pPr>
            <a:r>
              <a:t>O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9418320" y="4251960"/>
            <a:ext cx="685800" cy="68580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418320" y="4288536"/>
            <a:ext cx="685800" cy="5943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spcAft>
                <a:spcPts val="700"/>
              </a:spcAft>
              <a:defRPr sz="2200" b="1">
                <a:solidFill>
                  <a:srgbClr val="F8FAFF"/>
                </a:solidFill>
                <a:latin typeface="Aptos"/>
              </a:defRPr>
            </a:pPr>
            <a:r>
              <a:t>Na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0287000" y="4251960"/>
            <a:ext cx="685800" cy="685800"/>
          </a:xfrm>
          <a:prstGeom prst="round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287000" y="4288536"/>
            <a:ext cx="685800" cy="5943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spcAft>
                <a:spcPts val="700"/>
              </a:spcAft>
              <a:defRPr sz="2200" b="1">
                <a:solidFill>
                  <a:srgbClr val="0C1A36"/>
                </a:solidFill>
                <a:latin typeface="Aptos"/>
              </a:defRPr>
            </a:pPr>
            <a:r>
              <a:t>Fe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418320" y="5120640"/>
            <a:ext cx="685800" cy="685800"/>
          </a:xfrm>
          <a:prstGeom prst="roundRect">
            <a:avLst/>
          </a:prstGeom>
          <a:solidFill>
            <a:srgbClr val="FFC1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418320" y="5157216"/>
            <a:ext cx="685800" cy="5943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spcAft>
                <a:spcPts val="700"/>
              </a:spcAft>
              <a:defRPr sz="2200" b="1">
                <a:solidFill>
                  <a:srgbClr val="0C1A36"/>
                </a:solidFill>
                <a:latin typeface="Aptos"/>
              </a:defRPr>
            </a:pPr>
            <a:r>
              <a:t>Au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0287000" y="5120640"/>
            <a:ext cx="685800" cy="68580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287000" y="5157216"/>
            <a:ext cx="685800" cy="5943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spcAft>
                <a:spcPts val="700"/>
              </a:spcAft>
              <a:defRPr sz="2200" b="1">
                <a:solidFill>
                  <a:srgbClr val="F8FAFF"/>
                </a:solidFill>
                <a:latin typeface="Aptos"/>
              </a:defRPr>
            </a:pPr>
            <a:r>
              <a:t>Og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5800" y="2148840"/>
            <a:ext cx="8961120" cy="12344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3800" b="1">
                <a:solidFill>
                  <a:srgbClr val="F8FAFF"/>
                </a:solidFill>
                <a:latin typeface="Noto Sans Bengali"/>
              </a:defRPr>
            </a:pPr>
            <a:r>
              <a:t>পর্যায় সারণির ইতিহাস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3232" y="3429000"/>
            <a:ext cx="8686800" cy="68580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300" b="1">
                <a:solidFill>
                  <a:srgbClr val="31C6D2"/>
                </a:solidFill>
                <a:latin typeface="Noto Sans Bengali"/>
              </a:defRPr>
            </a:pPr>
            <a:r>
              <a:t>বিজ্ঞানীদের আবিষ্কার, ধারণা ও পরিবর্তনের গল্প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1520" y="4709160"/>
            <a:ext cx="8046720" cy="6400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700" b="0">
                <a:solidFill>
                  <a:srgbClr val="E1EBF7"/>
                </a:solidFill>
                <a:latin typeface="Noto Sans Bengali"/>
              </a:defRPr>
            </a:pPr>
            <a:r>
              <a:t>১৭৮৯ থেকে আধুনিক ১১৮টি মৌল—একটি বৈজ্ঞানিক যাত্রা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1520" y="5989320"/>
            <a:ext cx="6400800" cy="27432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200" b="0">
                <a:solidFill>
                  <a:srgbClr val="AEC1DA"/>
                </a:solidFill>
                <a:latin typeface="Noto Sans Bengali"/>
              </a:defRPr>
            </a:pPr>
            <a:r>
              <a:t>প্রস্তুতকারক: ____________________     শ্রেণি/বিভাগ: __________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195560" y="411480"/>
            <a:ext cx="14173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1000" b="1">
                <a:solidFill>
                  <a:srgbClr val="FFC14D"/>
                </a:solidFill>
                <a:latin typeface="Aptos"/>
              </a:defRPr>
            </a:pPr>
            <a:r>
              <a:t>CHEMISTRY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1A3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02920" y="228600"/>
            <a:ext cx="98755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100" b="1">
                <a:solidFill>
                  <a:srgbClr val="31C6D2"/>
                </a:solidFill>
                <a:latin typeface="Aptos"/>
              </a:defRPr>
            </a:pPr>
            <a:r>
              <a:t>প্রেক্ষাপট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00" y="201168"/>
            <a:ext cx="64008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1200" b="1">
                <a:solidFill>
                  <a:srgbClr val="FFC14D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4" name="Rectangle 3"/>
          <p:cNvSpPr/>
          <p:nvPr/>
        </p:nvSpPr>
        <p:spPr>
          <a:xfrm>
            <a:off x="566928" y="658368"/>
            <a:ext cx="914400" cy="41148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94360" y="960120"/>
            <a:ext cx="10789920" cy="6400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3000" b="1">
                <a:solidFill>
                  <a:srgbClr val="F8FAFF"/>
                </a:solidFill>
                <a:latin typeface="Noto Sans Bengali"/>
              </a:defRPr>
            </a:pPr>
            <a:r>
              <a:t>কেন মৌলগুলোকে সাজানোর দরকার হলো?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828800"/>
            <a:ext cx="3474720" cy="333756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40080" y="1828800"/>
            <a:ext cx="82296" cy="3337560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41247" y="1993392"/>
            <a:ext cx="310896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200" b="1">
                <a:solidFill>
                  <a:srgbClr val="31C6D2"/>
                </a:solidFill>
                <a:latin typeface="Noto Sans Bengali"/>
              </a:defRPr>
            </a:pPr>
            <a:r>
              <a:t>মৌলের সংখ্যা বাড়ছিল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41247" y="2487168"/>
            <a:ext cx="3090672" cy="256946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নতুন নতুন মৌল আবিষ্কৃত হচ্ছিল। শুধু নাম মুখস্থ করে তাদের ধর্ম ও পারস্পরিক সম্পর্ক বোঝা কঠিন হয়ে উঠেছিল।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70832" y="1828800"/>
            <a:ext cx="3474720" cy="333756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4370832" y="1828800"/>
            <a:ext cx="82296" cy="3337560"/>
          </a:xfrm>
          <a:prstGeom prst="rect">
            <a:avLst/>
          </a:prstGeom>
          <a:solidFill>
            <a:srgbClr val="FFC1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572000" y="1993392"/>
            <a:ext cx="310896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200" b="1">
                <a:solidFill>
                  <a:srgbClr val="FFC14D"/>
                </a:solidFill>
                <a:latin typeface="Noto Sans Bengali"/>
              </a:defRPr>
            </a:pPr>
            <a:r>
              <a:t>মিল খুঁজে দেখা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72000" y="2487168"/>
            <a:ext cx="3090672" cy="256946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কিছু মৌলের রাসায়নিক ধর্ম একই রকম। বিজ্ঞানীরা জানতে চাইলেন—এই মিল কি কোনো নিয়ম মেনে ফিরে আসে?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092440" y="1828800"/>
            <a:ext cx="3474720" cy="333756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092440" y="1828800"/>
            <a:ext cx="82296" cy="3337560"/>
          </a:xfrm>
          <a:prstGeom prst="rect">
            <a:avLst/>
          </a:prstGeom>
          <a:solidFill>
            <a:srgbClr val="52D2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293608" y="1993392"/>
            <a:ext cx="310896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200" b="1">
                <a:solidFill>
                  <a:srgbClr val="52D2A0"/>
                </a:solidFill>
                <a:latin typeface="Noto Sans Bengali"/>
              </a:defRPr>
            </a:pPr>
            <a:r>
              <a:t>একটি মানচিত্রের প্রয়োজন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93608" y="2487168"/>
            <a:ext cx="3090672" cy="256946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মৌলগুলোর ধর্ম, গঠন ও আচরণকে এক ছকে সাজাতে পারলে অজানা মৌল সম্পর্কেও ধারণা করা সম্ভব।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7240" y="5623560"/>
            <a:ext cx="10698480" cy="50292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ctr">
              <a:spcAft>
                <a:spcPts val="700"/>
              </a:spcAft>
              <a:defRPr sz="2100" b="1">
                <a:solidFill>
                  <a:srgbClr val="31C6D2"/>
                </a:solidFill>
                <a:latin typeface="Noto Sans Bengali"/>
              </a:defRPr>
            </a:pPr>
            <a:r>
              <a:t>মূল প্রশ্ন: মৌলগুলোর মধ্যে কি কোনো নিয়মিত পুনরাবৃত্তি আছে?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352" y="6510528"/>
            <a:ext cx="8046720" cy="1828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বিজ্ঞান • রসায়ন • ইতিহাস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326880" y="6492240"/>
            <a:ext cx="2286000" cy="201168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পর্যায় সারণির ইতিহাস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1A3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02920" y="228600"/>
            <a:ext cx="98755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100" b="1">
                <a:solidFill>
                  <a:srgbClr val="31C6D2"/>
                </a:solidFill>
                <a:latin typeface="Aptos"/>
              </a:defRPr>
            </a:pPr>
            <a:r>
              <a:t>সময়রেখা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00" y="201168"/>
            <a:ext cx="64008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1200" b="1">
                <a:solidFill>
                  <a:srgbClr val="FFC14D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4" name="Rectangle 3"/>
          <p:cNvSpPr/>
          <p:nvPr/>
        </p:nvSpPr>
        <p:spPr>
          <a:xfrm>
            <a:off x="566928" y="658368"/>
            <a:ext cx="914400" cy="41148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3000" b="1">
                <a:solidFill>
                  <a:srgbClr val="F8FAFF"/>
                </a:solidFill>
                <a:latin typeface="Noto Sans Bengali"/>
              </a:defRPr>
            </a:pPr>
            <a:r>
              <a:t>এক নজরে প্রধান মাইলফলক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828800"/>
            <a:ext cx="2606040" cy="14173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77240" y="1920240"/>
            <a:ext cx="23317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1">
                <a:solidFill>
                  <a:srgbClr val="FFC14D"/>
                </a:solidFill>
                <a:latin typeface="Aptos"/>
              </a:defRPr>
            </a:pPr>
            <a:r>
              <a:t>1789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7240" y="2267712"/>
            <a:ext cx="2331720" cy="3657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1">
                <a:solidFill>
                  <a:srgbClr val="31C6D2"/>
                </a:solidFill>
                <a:latin typeface="Noto Sans Bengali"/>
              </a:defRPr>
            </a:pPr>
            <a:r>
              <a:t>ল্যাভয়সিয়ে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" y="2688336"/>
            <a:ext cx="2331720" cy="438912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300" b="0">
                <a:solidFill>
                  <a:srgbClr val="F8FAFF"/>
                </a:solidFill>
                <a:latin typeface="Noto Sans Bengali"/>
              </a:defRPr>
            </a:pPr>
            <a:r>
              <a:t>৩৩টি পদার্থের তালিকা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520439" y="1828800"/>
            <a:ext cx="2606040" cy="14173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657599" y="1920240"/>
            <a:ext cx="23317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1">
                <a:solidFill>
                  <a:srgbClr val="FFC14D"/>
                </a:solidFill>
                <a:latin typeface="Aptos"/>
              </a:defRPr>
            </a:pPr>
            <a:r>
              <a:t>1829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57599" y="2267712"/>
            <a:ext cx="2331720" cy="3657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1">
                <a:solidFill>
                  <a:srgbClr val="31C6D2"/>
                </a:solidFill>
                <a:latin typeface="Noto Sans Bengali"/>
              </a:defRPr>
            </a:pPr>
            <a:r>
              <a:t>ডোবেরাইনার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57599" y="2688336"/>
            <a:ext cx="2331720" cy="438912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300" b="0">
                <a:solidFill>
                  <a:srgbClr val="F8FAFF"/>
                </a:solidFill>
                <a:latin typeface="Noto Sans Bengali"/>
              </a:defRPr>
            </a:pPr>
            <a:r>
              <a:t>ত্রয়ী সূত্র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400800" y="1828800"/>
            <a:ext cx="2606040" cy="14173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537960" y="1920240"/>
            <a:ext cx="23317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1">
                <a:solidFill>
                  <a:srgbClr val="FFC14D"/>
                </a:solidFill>
                <a:latin typeface="Aptos"/>
              </a:defRPr>
            </a:pPr>
            <a:r>
              <a:t>1862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37960" y="2267712"/>
            <a:ext cx="2331720" cy="3657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1">
                <a:solidFill>
                  <a:srgbClr val="31C6D2"/>
                </a:solidFill>
                <a:latin typeface="Noto Sans Bengali"/>
              </a:defRPr>
            </a:pPr>
            <a:r>
              <a:t>দ্য শঁকুর্তোয়া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37960" y="2688336"/>
            <a:ext cx="2331720" cy="438912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300" b="0">
                <a:solidFill>
                  <a:srgbClr val="F8FAFF"/>
                </a:solidFill>
                <a:latin typeface="Noto Sans Bengali"/>
              </a:defRPr>
            </a:pPr>
            <a:r>
              <a:t>সর্পিল বিন্যাস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281159" y="1828800"/>
            <a:ext cx="2606040" cy="14173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418319" y="1920240"/>
            <a:ext cx="23317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1">
                <a:solidFill>
                  <a:srgbClr val="FFC14D"/>
                </a:solidFill>
                <a:latin typeface="Aptos"/>
              </a:defRPr>
            </a:pPr>
            <a:r>
              <a:t>1864–65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418319" y="2267712"/>
            <a:ext cx="2331720" cy="3657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1">
                <a:solidFill>
                  <a:srgbClr val="31C6D2"/>
                </a:solidFill>
                <a:latin typeface="Noto Sans Bengali"/>
              </a:defRPr>
            </a:pPr>
            <a:r>
              <a:t>নিউল্যান্ডস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418319" y="2688336"/>
            <a:ext cx="2331720" cy="438912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300" b="0">
                <a:solidFill>
                  <a:srgbClr val="F8FAFF"/>
                </a:solidFill>
                <a:latin typeface="Noto Sans Bengali"/>
              </a:defRPr>
            </a:pPr>
            <a:r>
              <a:t>অষ্টক সূত্র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40080" y="3657600"/>
            <a:ext cx="2606040" cy="14173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777240" y="3749039"/>
            <a:ext cx="23317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1">
                <a:solidFill>
                  <a:srgbClr val="FFC14D"/>
                </a:solidFill>
                <a:latin typeface="Aptos"/>
              </a:defRPr>
            </a:pPr>
            <a:r>
              <a:t>1869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77240" y="4096512"/>
            <a:ext cx="2331720" cy="3657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1">
                <a:solidFill>
                  <a:srgbClr val="31C6D2"/>
                </a:solidFill>
                <a:latin typeface="Noto Sans Bengali"/>
              </a:defRPr>
            </a:pPr>
            <a:r>
              <a:t>মেন্ডেলিভ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77240" y="4517136"/>
            <a:ext cx="2331720" cy="438912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300" b="0">
                <a:solidFill>
                  <a:srgbClr val="F8FAFF"/>
                </a:solidFill>
                <a:latin typeface="Noto Sans Bengali"/>
              </a:defRPr>
            </a:pPr>
            <a:r>
              <a:t>পর্যায় সারণির শক্ত ভিত্তি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520439" y="3657600"/>
            <a:ext cx="2606040" cy="14173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3657599" y="3749039"/>
            <a:ext cx="23317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1">
                <a:solidFill>
                  <a:srgbClr val="FFC14D"/>
                </a:solidFill>
                <a:latin typeface="Aptos"/>
              </a:defRPr>
            </a:pPr>
            <a:r>
              <a:t>1913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657599" y="4096512"/>
            <a:ext cx="2331720" cy="3657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1">
                <a:solidFill>
                  <a:srgbClr val="31C6D2"/>
                </a:solidFill>
                <a:latin typeface="Noto Sans Bengali"/>
              </a:defRPr>
            </a:pPr>
            <a:r>
              <a:t>মোজলে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657599" y="4517136"/>
            <a:ext cx="2331720" cy="438912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300" b="0">
                <a:solidFill>
                  <a:srgbClr val="F8FAFF"/>
                </a:solidFill>
                <a:latin typeface="Noto Sans Bengali"/>
              </a:defRPr>
            </a:pPr>
            <a:r>
              <a:t>পারমাণবিক সংখ্যা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400800" y="3657600"/>
            <a:ext cx="2606040" cy="14173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6537960" y="3749039"/>
            <a:ext cx="23317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1">
                <a:solidFill>
                  <a:srgbClr val="FFC14D"/>
                </a:solidFill>
                <a:latin typeface="Aptos"/>
              </a:defRPr>
            </a:pPr>
            <a:r>
              <a:t>1940-এর দশক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537960" y="4096512"/>
            <a:ext cx="2331720" cy="3657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1">
                <a:solidFill>
                  <a:srgbClr val="31C6D2"/>
                </a:solidFill>
                <a:latin typeface="Noto Sans Bengali"/>
              </a:defRPr>
            </a:pPr>
            <a:r>
              <a:t>সিবর্গ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537960" y="4517136"/>
            <a:ext cx="2331720" cy="438912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300" b="0">
                <a:solidFill>
                  <a:srgbClr val="F8FAFF"/>
                </a:solidFill>
                <a:latin typeface="Noto Sans Bengali"/>
              </a:defRPr>
            </a:pPr>
            <a:r>
              <a:t>অ্যাক্টিনাইড বিন্যাস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9281159" y="3657600"/>
            <a:ext cx="2606040" cy="14173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9418319" y="3749039"/>
            <a:ext cx="23317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1">
                <a:solidFill>
                  <a:srgbClr val="FFC14D"/>
                </a:solidFill>
                <a:latin typeface="Aptos"/>
              </a:defRPr>
            </a:pPr>
            <a:r>
              <a:t>বর্তমান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418319" y="4096512"/>
            <a:ext cx="2331720" cy="3657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1">
                <a:solidFill>
                  <a:srgbClr val="31C6D2"/>
                </a:solidFill>
                <a:latin typeface="Noto Sans Bengali"/>
              </a:defRPr>
            </a:pPr>
            <a:r>
              <a:t>IUPAC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418319" y="4517136"/>
            <a:ext cx="2331720" cy="438912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300" b="0">
                <a:solidFill>
                  <a:srgbClr val="F8FAFF"/>
                </a:solidFill>
                <a:latin typeface="Noto Sans Bengali"/>
              </a:defRPr>
            </a:pPr>
            <a:r>
              <a:t>১১৮টি স্বীকৃত মৌল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1520" y="5806440"/>
            <a:ext cx="1069848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ctr">
              <a:spcAft>
                <a:spcPts val="700"/>
              </a:spcAft>
              <a:defRPr sz="1600" b="0">
                <a:solidFill>
                  <a:srgbClr val="E1EBF7"/>
                </a:solidFill>
                <a:latin typeface="Noto Sans Bengali"/>
              </a:defRPr>
            </a:pPr>
            <a:r>
              <a:t>এটি একক কোনো আবিষ্কার নয়—অনেক বিজ্ঞানীর কাজ মিলেই আজকের সারণি তৈরি হয়েছে।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30352" y="6510528"/>
            <a:ext cx="8046720" cy="1828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বিজ্ঞান • রসায়ন • ইতিহাস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326880" y="6492240"/>
            <a:ext cx="2286000" cy="201168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পর্যায় সারণির ইতিহাস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1A3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02920" y="228600"/>
            <a:ext cx="98755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100" b="1">
                <a:solidFill>
                  <a:srgbClr val="31C6D2"/>
                </a:solidFill>
                <a:latin typeface="Aptos"/>
              </a:defRPr>
            </a:pPr>
            <a:r>
              <a:t>প্রথম ধাপ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00" y="201168"/>
            <a:ext cx="64008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1200" b="1">
                <a:solidFill>
                  <a:srgbClr val="FFC14D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4" name="Rectangle 3"/>
          <p:cNvSpPr/>
          <p:nvPr/>
        </p:nvSpPr>
        <p:spPr>
          <a:xfrm>
            <a:off x="566928" y="658368"/>
            <a:ext cx="914400" cy="41148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94360" y="914400"/>
            <a:ext cx="10881360" cy="5943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900" b="1">
                <a:solidFill>
                  <a:srgbClr val="F8FAFF"/>
                </a:solidFill>
                <a:latin typeface="Noto Sans Bengali"/>
              </a:defRPr>
            </a:pPr>
            <a:r>
              <a:t>প্রথম শ্রেণিবিন্যাস: মিল খোঁজার শুরু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737360"/>
            <a:ext cx="5212080" cy="39319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85800" y="1737360"/>
            <a:ext cx="82296" cy="3931920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86968" y="1901952"/>
            <a:ext cx="484632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200" b="1">
                <a:solidFill>
                  <a:srgbClr val="31C6D2"/>
                </a:solidFill>
                <a:latin typeface="Noto Sans Bengali"/>
              </a:defRPr>
            </a:pPr>
            <a:r>
              <a:t>১৭৮৯ • অঁতোয়ান ল্যাভয়সিয়ে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6968" y="2395728"/>
            <a:ext cx="4828032" cy="316382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• মৌল বলে বিবেচিত ৩৩টি পদার্থের তালিকা করেন।</a:t>
            </a:r>
          </a:p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• ধাতু, অধাতু, গ্যাস ও ‘পৃথিবীজাত’ পদার্থ—এভাবে ভাগ করার চেষ্টা করেন।</a:t>
            </a:r>
          </a:p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• তালিকায় আলো ও তাপের মতো এমন পদার্থও ছিল, যেগুলো আজ মৌল হিসেবে গণ্য নয়।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72200" y="1737360"/>
            <a:ext cx="5212080" cy="39319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172200" y="1737360"/>
            <a:ext cx="82296" cy="3931920"/>
          </a:xfrm>
          <a:prstGeom prst="rect">
            <a:avLst/>
          </a:prstGeom>
          <a:solidFill>
            <a:srgbClr val="FFC1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373368" y="1901952"/>
            <a:ext cx="484632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200" b="1">
                <a:solidFill>
                  <a:srgbClr val="FFC14D"/>
                </a:solidFill>
                <a:latin typeface="Noto Sans Bengali"/>
              </a:defRPr>
            </a:pPr>
            <a:r>
              <a:t>১৮২৯ • ইয়োহান ডোবেরাইনার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73368" y="2395728"/>
            <a:ext cx="4828032" cy="316382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• কাছাকাছি ধর্মের কিছু মৌলকে তিনটির দলে রাখেন—এদের নাম ‘ত্রয়ী’ (Triads)।</a:t>
            </a:r>
          </a:p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• যেমন: লিথিয়াম (Li), সোডিয়াম (Na), পটাশিয়াম (K)।</a:t>
            </a:r>
          </a:p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• অনেক ত্রয়ীতে মাঝের মৌলের পারমাণবিক ভর বাকি দুটির গড়ের কাছাকাছি ছিল।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0352" y="6510528"/>
            <a:ext cx="8046720" cy="1828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বিজ্ঞান • রসায়ন • ইতিহাস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26880" y="6492240"/>
            <a:ext cx="2286000" cy="201168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পর্যায় সারণির ইতিহাস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1A3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02920" y="228600"/>
            <a:ext cx="98755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100" b="1">
                <a:solidFill>
                  <a:srgbClr val="31C6D2"/>
                </a:solidFill>
                <a:latin typeface="Aptos"/>
              </a:defRPr>
            </a:pPr>
            <a:r>
              <a:t>প্যাটার্নের সন্ধান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00" y="201168"/>
            <a:ext cx="64008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1200" b="1">
                <a:solidFill>
                  <a:srgbClr val="FFC14D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4" name="Rectangle 3"/>
          <p:cNvSpPr/>
          <p:nvPr/>
        </p:nvSpPr>
        <p:spPr>
          <a:xfrm>
            <a:off x="566928" y="658368"/>
            <a:ext cx="914400" cy="41148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94360" y="914400"/>
            <a:ext cx="10881360" cy="5943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900" b="1">
                <a:solidFill>
                  <a:srgbClr val="F8FAFF"/>
                </a:solidFill>
                <a:latin typeface="Noto Sans Bengali"/>
              </a:defRPr>
            </a:pPr>
            <a:r>
              <a:t>মৌল সাজানোর নতুন নতুন কৌশল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691640"/>
            <a:ext cx="3566160" cy="411480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40080" y="1691640"/>
            <a:ext cx="82296" cy="4114800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41247" y="1856232"/>
            <a:ext cx="320040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31C6D2"/>
                </a:solidFill>
                <a:latin typeface="Noto Sans Bengali"/>
              </a:defRPr>
            </a:pPr>
            <a:r>
              <a:t>১৮৬২ • দ্য শঁকুর্তোয়া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41247" y="2350008"/>
            <a:ext cx="3182112" cy="334670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0">
                <a:solidFill>
                  <a:srgbClr val="F8FAFF"/>
                </a:solidFill>
                <a:latin typeface="Noto Sans Bengali"/>
              </a:defRPr>
            </a:pPr>
            <a:r>
              <a:t>মৌলগুলোকে পারমাণবিক ভর অনুযায়ী একটি সিলিন্ডারের চারপাশে সর্পিলভাবে সাজান। একই ধরনের ধর্মের মৌলগুলো কাছাকাছি সারিতে আসতে পারে—এটি ছিল গুরুত্বপূর্ণ ইঙ্গিত।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15968" y="1691640"/>
            <a:ext cx="3566160" cy="411480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4315968" y="1691640"/>
            <a:ext cx="82296" cy="4114800"/>
          </a:xfrm>
          <a:prstGeom prst="rect">
            <a:avLst/>
          </a:prstGeom>
          <a:solidFill>
            <a:srgbClr val="FFC1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517136" y="1856232"/>
            <a:ext cx="320040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FFC14D"/>
                </a:solidFill>
                <a:latin typeface="Noto Sans Bengali"/>
              </a:defRPr>
            </a:pPr>
            <a:r>
              <a:t>১৮৬৪–৬৫ • নিউল্যান্ডস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17136" y="2350008"/>
            <a:ext cx="3182112" cy="334670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0">
                <a:solidFill>
                  <a:srgbClr val="F8FAFF"/>
                </a:solidFill>
                <a:latin typeface="Noto Sans Bengali"/>
              </a:defRPr>
            </a:pPr>
            <a:r>
              <a:t>‘অষ্টক সূত্র’ প্রস্তাব করেন। পারমাণবিক ভর অনুযায়ী সাজালে অনেক ক্ষেত্রে প্রতি অষ্টম মৌলে ধর্মের মিল দেখা যায়—সঙ্গীতের অষ্টকের সঙ্গে তুলনা করেন।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001000" y="1691640"/>
            <a:ext cx="3566160" cy="411480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001000" y="1691640"/>
            <a:ext cx="82296" cy="4114800"/>
          </a:xfrm>
          <a:prstGeom prst="rect">
            <a:avLst/>
          </a:prstGeom>
          <a:solidFill>
            <a:srgbClr val="52D2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202168" y="1856232"/>
            <a:ext cx="320040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52D2A0"/>
                </a:solidFill>
                <a:latin typeface="Noto Sans Bengali"/>
              </a:defRPr>
            </a:pPr>
            <a:r>
              <a:t>১৮৬৪ ও ১৮৭০ • লোথার মেয়ার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02168" y="2350008"/>
            <a:ext cx="3182112" cy="334670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0">
                <a:solidFill>
                  <a:srgbClr val="F8FAFF"/>
                </a:solidFill>
                <a:latin typeface="Noto Sans Bengali"/>
              </a:defRPr>
            </a:pPr>
            <a:r>
              <a:t>মৌলগুলোর ভর, যোজ্যতা ও ভৌত ধর্মের মধ্যে পুনরাবৃত্তি লক্ষ্য করেন। মেন্ডেলিভের কাছাকাছি সময়ে তিনিও পর্যায়বৃত্ততার ধারণা নিয়ে কাজ করেন।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0352" y="6510528"/>
            <a:ext cx="8046720" cy="1828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বিজ্ঞান • রসায়ন • ইতিহাস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326880" y="6492240"/>
            <a:ext cx="2286000" cy="201168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পর্যায় সারণির ইতিহাস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1A3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02920" y="228600"/>
            <a:ext cx="98755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100" b="1">
                <a:solidFill>
                  <a:srgbClr val="31C6D2"/>
                </a:solidFill>
                <a:latin typeface="Aptos"/>
              </a:defRPr>
            </a:pPr>
            <a:r>
              <a:t>বড় অগ্রগতি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00" y="201168"/>
            <a:ext cx="64008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1200" b="1">
                <a:solidFill>
                  <a:srgbClr val="FFC14D"/>
                </a:solidFill>
                <a:latin typeface="Aptos"/>
              </a:defRPr>
            </a:pPr>
            <a:r>
              <a:t>06</a:t>
            </a:r>
          </a:p>
        </p:txBody>
      </p:sp>
      <p:sp>
        <p:nvSpPr>
          <p:cNvPr id="4" name="Rectangle 3"/>
          <p:cNvSpPr/>
          <p:nvPr/>
        </p:nvSpPr>
        <p:spPr>
          <a:xfrm>
            <a:off x="566928" y="658368"/>
            <a:ext cx="914400" cy="41148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94360" y="914400"/>
            <a:ext cx="10881360" cy="5943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800" b="1">
                <a:solidFill>
                  <a:srgbClr val="F8FAFF"/>
                </a:solidFill>
                <a:latin typeface="Noto Sans Bengali"/>
              </a:defRPr>
            </a:pPr>
            <a:r>
              <a:t>১৮৬৯ • দিমিত্রি মেন্ডেলিভের যুগান্তকারী কাজ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737360"/>
            <a:ext cx="3657600" cy="41605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14400" y="1965960"/>
            <a:ext cx="3200400" cy="45720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600" b="1">
                <a:solidFill>
                  <a:srgbClr val="FFC14D"/>
                </a:solidFill>
                <a:latin typeface="Noto Sans Bengali"/>
              </a:defRPr>
            </a:pPr>
            <a:r>
              <a:t>মেন্ডেলিভ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2606040"/>
            <a:ext cx="3154680" cy="26517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000" b="0">
                <a:solidFill>
                  <a:srgbClr val="F8FAFF"/>
                </a:solidFill>
                <a:latin typeface="Noto Sans Bengali"/>
              </a:defRPr>
            </a:pPr>
            <a:r>
              <a:t>রুশ রসায়নবিদ</a:t>
            </a:r>
          </a:p>
          <a:p>
            <a:pPr algn="l">
              <a:spcAft>
                <a:spcPts val="700"/>
              </a:spcAft>
              <a:defRPr sz="2000" b="0">
                <a:solidFill>
                  <a:srgbClr val="F8FAFF"/>
                </a:solidFill>
                <a:latin typeface="Noto Sans Bengali"/>
              </a:defRPr>
            </a:pPr>
            <a:r>
              <a:t>মৌলগুলোর কার্ড বানিয়ে বারবার সাজাতেন—যেন একটি বৈজ্ঞানিক ধাঁধা মেলাচ্ছেন।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617720" y="1737360"/>
            <a:ext cx="6766560" cy="114300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617720" y="1737360"/>
            <a:ext cx="82296" cy="1143000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818888" y="1901952"/>
            <a:ext cx="640080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1">
                <a:solidFill>
                  <a:srgbClr val="31C6D2"/>
                </a:solidFill>
                <a:latin typeface="Noto Sans Bengali"/>
              </a:defRPr>
            </a:pPr>
            <a:r>
              <a:t>১. পারমাণবিক ভর অনুযায়ী সাজানো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18888" y="2395728"/>
            <a:ext cx="6382512" cy="37490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F8FAFF"/>
                </a:solidFill>
                <a:latin typeface="Noto Sans Bengali"/>
              </a:defRPr>
            </a:pPr>
            <a:r>
              <a:t>সঙ্গে সঙ্গে মৌলগুলোর ধর্মের পুনরাবৃত্তি খুঁজেছেন।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617720" y="3063240"/>
            <a:ext cx="6766560" cy="114300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4617720" y="3063240"/>
            <a:ext cx="82296" cy="1143000"/>
          </a:xfrm>
          <a:prstGeom prst="rect">
            <a:avLst/>
          </a:prstGeom>
          <a:solidFill>
            <a:srgbClr val="FFC1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818888" y="3227832"/>
            <a:ext cx="640080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1">
                <a:solidFill>
                  <a:srgbClr val="FFC14D"/>
                </a:solidFill>
                <a:latin typeface="Noto Sans Bengali"/>
              </a:defRPr>
            </a:pPr>
            <a:r>
              <a:t>২. ফাঁকা ঘর রেখে দেন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18888" y="3721608"/>
            <a:ext cx="6382512" cy="37490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F8FAFF"/>
                </a:solidFill>
                <a:latin typeface="Noto Sans Bengali"/>
              </a:defRPr>
            </a:pPr>
            <a:r>
              <a:t>যে জায়গায় পরিচিত মৌল মেলেনি, সেখানে অজানা মৌলের জন্য স্থান রাখেন।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617720" y="4389120"/>
            <a:ext cx="6766560" cy="114300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4617720" y="4389120"/>
            <a:ext cx="82296" cy="1143000"/>
          </a:xfrm>
          <a:prstGeom prst="rect">
            <a:avLst/>
          </a:prstGeom>
          <a:solidFill>
            <a:srgbClr val="52D2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4818888" y="4553712"/>
            <a:ext cx="640080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800" b="1">
                <a:solidFill>
                  <a:srgbClr val="52D2A0"/>
                </a:solidFill>
                <a:latin typeface="Noto Sans Bengali"/>
              </a:defRPr>
            </a:pPr>
            <a:r>
              <a:t>৩. অজানা মৌলের ধর্ম অনুমান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18888" y="5047488"/>
            <a:ext cx="6382512" cy="37490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400" b="0">
                <a:solidFill>
                  <a:srgbClr val="F8FAFF"/>
                </a:solidFill>
                <a:latin typeface="Noto Sans Bengali"/>
              </a:defRPr>
            </a:pPr>
            <a:r>
              <a:t>‘একা-অ্যালুমিনিয়াম’সহ কয়েকটি অজানা মৌলের বৈশিষ্ট্য আগেই অনুমান করেন।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2960" y="6080760"/>
            <a:ext cx="10515600" cy="256032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ctr">
              <a:spcAft>
                <a:spcPts val="700"/>
              </a:spcAft>
              <a:defRPr sz="1500" b="1">
                <a:solidFill>
                  <a:srgbClr val="31C6D2"/>
                </a:solidFill>
                <a:latin typeface="Noto Sans Bengali"/>
              </a:defRPr>
            </a:pPr>
            <a:r>
              <a:t>মেন্ডেলিভের বড় কৃতিত্ব: শুধু সাজানো নয়, ভবিষ্যৎ আবিষ্কারেরও পূর্বাভাস।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0352" y="6510528"/>
            <a:ext cx="8046720" cy="1828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বিজ্ঞান • রসায়ন • ইতিহাস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326880" y="6492240"/>
            <a:ext cx="2286000" cy="201168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পর্যায় সারণির ইতিহাস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1A3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02920" y="228600"/>
            <a:ext cx="98755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100" b="1">
                <a:solidFill>
                  <a:srgbClr val="31C6D2"/>
                </a:solidFill>
                <a:latin typeface="Aptos"/>
              </a:defRPr>
            </a:pPr>
            <a:r>
              <a:t>পূর্বাভাসের পরীক্ষা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00" y="201168"/>
            <a:ext cx="64008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1200" b="1">
                <a:solidFill>
                  <a:srgbClr val="FFC14D"/>
                </a:solidFill>
                <a:latin typeface="Aptos"/>
              </a:defRPr>
            </a:pPr>
            <a:r>
              <a:t>07</a:t>
            </a:r>
          </a:p>
        </p:txBody>
      </p:sp>
      <p:sp>
        <p:nvSpPr>
          <p:cNvPr id="4" name="Rectangle 3"/>
          <p:cNvSpPr/>
          <p:nvPr/>
        </p:nvSpPr>
        <p:spPr>
          <a:xfrm>
            <a:off x="566928" y="658368"/>
            <a:ext cx="914400" cy="41148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94360" y="914400"/>
            <a:ext cx="10881360" cy="5943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900" b="1">
                <a:solidFill>
                  <a:srgbClr val="F8FAFF"/>
                </a:solidFill>
                <a:latin typeface="Noto Sans Bengali"/>
              </a:defRPr>
            </a:pPr>
            <a:r>
              <a:t>মেন্ডেলিভের ফাঁকা ঘরগুলো পরে সত্যি হলো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77240" y="1828800"/>
            <a:ext cx="3383280" cy="594360"/>
          </a:xfrm>
          <a:prstGeom prst="round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50392" y="1901952"/>
            <a:ext cx="3236976" cy="411480"/>
          </a:xfrm>
          <a:prstGeom prst="rect">
            <a:avLst/>
          </a:prstGeom>
          <a:noFill/>
        </p:spPr>
        <p:txBody>
          <a:bodyPr wrap="square" lIns="73152" rIns="73152" tIns="73152" bIns="73152" anchor="ctr">
            <a:spAutoFit/>
          </a:bodyPr>
          <a:lstStyle/>
          <a:p/>
        </p:txBody>
      </p:sp>
      <p:sp>
        <p:nvSpPr>
          <p:cNvPr id="8" name="Rounded Rectangle 7"/>
          <p:cNvSpPr/>
          <p:nvPr/>
        </p:nvSpPr>
        <p:spPr>
          <a:xfrm>
            <a:off x="777240" y="1828800"/>
            <a:ext cx="3383280" cy="594360"/>
          </a:xfrm>
          <a:prstGeom prst="round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50392" y="1901952"/>
            <a:ext cx="3236976" cy="411480"/>
          </a:xfrm>
          <a:prstGeom prst="rect">
            <a:avLst/>
          </a:prstGeom>
          <a:noFill/>
        </p:spPr>
        <p:txBody>
          <a:bodyPr wrap="square" lIns="73152" rIns="73152" tIns="73152" bIns="73152" anchor="ctr">
            <a:spAutoFit/>
          </a:bodyPr>
          <a:lstStyle/>
          <a:p>
            <a:pPr algn="ctr">
              <a:spcAft>
                <a:spcPts val="700"/>
              </a:spcAft>
              <a:defRPr sz="1600" b="1">
                <a:solidFill>
                  <a:srgbClr val="0C1A36"/>
                </a:solidFill>
                <a:latin typeface="Noto Sans Bengali"/>
              </a:defRPr>
            </a:pPr>
            <a:r>
              <a:t>মেন্ডেলিভের নাম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89120" y="1828800"/>
            <a:ext cx="3749039" cy="594360"/>
          </a:xfrm>
          <a:prstGeom prst="round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462272" y="1901952"/>
            <a:ext cx="3602735" cy="411480"/>
          </a:xfrm>
          <a:prstGeom prst="rect">
            <a:avLst/>
          </a:prstGeom>
          <a:noFill/>
        </p:spPr>
        <p:txBody>
          <a:bodyPr wrap="square" lIns="73152" rIns="73152" tIns="73152" bIns="73152" anchor="ctr">
            <a:spAutoFit/>
          </a:bodyPr>
          <a:lstStyle/>
          <a:p>
            <a:pPr algn="ctr">
              <a:spcAft>
                <a:spcPts val="700"/>
              </a:spcAft>
              <a:defRPr sz="1600" b="1">
                <a:solidFill>
                  <a:srgbClr val="0C1A36"/>
                </a:solidFill>
                <a:latin typeface="Noto Sans Bengali"/>
              </a:defRPr>
            </a:pPr>
            <a:r>
              <a:t>পরে আবিষ্কৃত মৌল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412480" y="1828800"/>
            <a:ext cx="2377440" cy="594360"/>
          </a:xfrm>
          <a:prstGeom prst="round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485632" y="1901952"/>
            <a:ext cx="2231136" cy="411480"/>
          </a:xfrm>
          <a:prstGeom prst="rect">
            <a:avLst/>
          </a:prstGeom>
          <a:noFill/>
        </p:spPr>
        <p:txBody>
          <a:bodyPr wrap="square" lIns="73152" rIns="73152" tIns="73152" bIns="73152" anchor="ctr">
            <a:spAutoFit/>
          </a:bodyPr>
          <a:lstStyle/>
          <a:p>
            <a:pPr algn="ctr">
              <a:spcAft>
                <a:spcPts val="700"/>
              </a:spcAft>
              <a:defRPr sz="1600" b="1">
                <a:solidFill>
                  <a:srgbClr val="0C1A36"/>
                </a:solidFill>
                <a:latin typeface="Noto Sans Bengali"/>
              </a:defRPr>
            </a:pPr>
            <a:r>
              <a:t>সাল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77240" y="2578608"/>
            <a:ext cx="3383280" cy="658368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68680" y="2651760"/>
            <a:ext cx="3200400" cy="475488"/>
          </a:xfrm>
          <a:prstGeom prst="rect">
            <a:avLst/>
          </a:prstGeom>
          <a:noFill/>
        </p:spPr>
        <p:txBody>
          <a:bodyPr wrap="square" lIns="73152" rIns="73152" tIns="73152" bIns="73152" anchor="ctr">
            <a:spAutoFit/>
          </a:bodyPr>
          <a:lstStyle/>
          <a:p>
            <a:pPr algn="ctr">
              <a:spcAft>
                <a:spcPts val="700"/>
              </a:spcAft>
              <a:defRPr sz="1700" b="1">
                <a:solidFill>
                  <a:srgbClr val="F8FAFF"/>
                </a:solidFill>
                <a:latin typeface="Noto Sans Bengali"/>
              </a:defRPr>
            </a:pPr>
            <a:r>
              <a:t>একা-অ্যালুমিনিয়াম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9120" y="2578608"/>
            <a:ext cx="3749039" cy="658368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480559" y="2651760"/>
            <a:ext cx="3566159" cy="475488"/>
          </a:xfrm>
          <a:prstGeom prst="rect">
            <a:avLst/>
          </a:prstGeom>
          <a:noFill/>
        </p:spPr>
        <p:txBody>
          <a:bodyPr wrap="square" lIns="73152" rIns="73152" tIns="73152" bIns="73152" anchor="ctr">
            <a:spAutoFit/>
          </a:bodyPr>
          <a:lstStyle/>
          <a:p>
            <a:pPr algn="ctr">
              <a:spcAft>
                <a:spcPts val="700"/>
              </a:spcAft>
              <a:defRPr sz="1700" b="1">
                <a:solidFill>
                  <a:srgbClr val="F8FAFF"/>
                </a:solidFill>
                <a:latin typeface="Noto Sans Bengali"/>
              </a:defRPr>
            </a:pPr>
            <a:r>
              <a:t>গ্যালিয়াম (Ga)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412480" y="2578608"/>
            <a:ext cx="2377440" cy="658368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503919" y="2651760"/>
            <a:ext cx="2194560" cy="475488"/>
          </a:xfrm>
          <a:prstGeom prst="rect">
            <a:avLst/>
          </a:prstGeom>
          <a:noFill/>
        </p:spPr>
        <p:txBody>
          <a:bodyPr wrap="square" lIns="73152" rIns="73152" tIns="73152" bIns="73152" anchor="ctr">
            <a:spAutoFit/>
          </a:bodyPr>
          <a:lstStyle/>
          <a:p>
            <a:pPr algn="ctr">
              <a:spcAft>
                <a:spcPts val="700"/>
              </a:spcAft>
              <a:defRPr sz="1700" b="1">
                <a:solidFill>
                  <a:srgbClr val="F8FAFF"/>
                </a:solidFill>
                <a:latin typeface="Noto Sans Bengali"/>
              </a:defRPr>
            </a:pPr>
            <a:r>
              <a:t>১৮৭৫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77240" y="3419856"/>
            <a:ext cx="3383280" cy="658368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68680" y="3493008"/>
            <a:ext cx="3200400" cy="475488"/>
          </a:xfrm>
          <a:prstGeom prst="rect">
            <a:avLst/>
          </a:prstGeom>
          <a:noFill/>
        </p:spPr>
        <p:txBody>
          <a:bodyPr wrap="square" lIns="73152" rIns="73152" tIns="73152" bIns="73152" anchor="ctr">
            <a:spAutoFit/>
          </a:bodyPr>
          <a:lstStyle/>
          <a:p>
            <a:pPr algn="ctr">
              <a:spcAft>
                <a:spcPts val="700"/>
              </a:spcAft>
              <a:defRPr sz="1700" b="1">
                <a:solidFill>
                  <a:srgbClr val="F8FAFF"/>
                </a:solidFill>
                <a:latin typeface="Noto Sans Bengali"/>
              </a:defRPr>
            </a:pPr>
            <a:r>
              <a:t>একা-বোরন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389120" y="3419856"/>
            <a:ext cx="3749039" cy="658368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4480559" y="3493008"/>
            <a:ext cx="3566159" cy="475488"/>
          </a:xfrm>
          <a:prstGeom prst="rect">
            <a:avLst/>
          </a:prstGeom>
          <a:noFill/>
        </p:spPr>
        <p:txBody>
          <a:bodyPr wrap="square" lIns="73152" rIns="73152" tIns="73152" bIns="73152" anchor="ctr">
            <a:spAutoFit/>
          </a:bodyPr>
          <a:lstStyle/>
          <a:p>
            <a:pPr algn="ctr">
              <a:spcAft>
                <a:spcPts val="700"/>
              </a:spcAft>
              <a:defRPr sz="1700" b="1">
                <a:solidFill>
                  <a:srgbClr val="F8FAFF"/>
                </a:solidFill>
                <a:latin typeface="Noto Sans Bengali"/>
              </a:defRPr>
            </a:pPr>
            <a:r>
              <a:t>স্ক্যান্ডিয়াম (Sc)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412480" y="3419856"/>
            <a:ext cx="2377440" cy="658368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8503919" y="3493008"/>
            <a:ext cx="2194560" cy="475488"/>
          </a:xfrm>
          <a:prstGeom prst="rect">
            <a:avLst/>
          </a:prstGeom>
          <a:noFill/>
        </p:spPr>
        <p:txBody>
          <a:bodyPr wrap="square" lIns="73152" rIns="73152" tIns="73152" bIns="73152" anchor="ctr">
            <a:spAutoFit/>
          </a:bodyPr>
          <a:lstStyle/>
          <a:p>
            <a:pPr algn="ctr">
              <a:spcAft>
                <a:spcPts val="700"/>
              </a:spcAft>
              <a:defRPr sz="1700" b="1">
                <a:solidFill>
                  <a:srgbClr val="F8FAFF"/>
                </a:solidFill>
                <a:latin typeface="Noto Sans Bengali"/>
              </a:defRPr>
            </a:pPr>
            <a:r>
              <a:t>১৮৭৯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77240" y="4261104"/>
            <a:ext cx="3383280" cy="658368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868680" y="4334256"/>
            <a:ext cx="3200400" cy="475488"/>
          </a:xfrm>
          <a:prstGeom prst="rect">
            <a:avLst/>
          </a:prstGeom>
          <a:noFill/>
        </p:spPr>
        <p:txBody>
          <a:bodyPr wrap="square" lIns="73152" rIns="73152" tIns="73152" bIns="73152" anchor="ctr">
            <a:spAutoFit/>
          </a:bodyPr>
          <a:lstStyle/>
          <a:p>
            <a:pPr algn="ctr">
              <a:spcAft>
                <a:spcPts val="700"/>
              </a:spcAft>
              <a:defRPr sz="1700" b="1">
                <a:solidFill>
                  <a:srgbClr val="F8FAFF"/>
                </a:solidFill>
                <a:latin typeface="Noto Sans Bengali"/>
              </a:defRPr>
            </a:pPr>
            <a:r>
              <a:t>একা-সিলিকন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389120" y="4261104"/>
            <a:ext cx="3749039" cy="658368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4480559" y="4334256"/>
            <a:ext cx="3566159" cy="475488"/>
          </a:xfrm>
          <a:prstGeom prst="rect">
            <a:avLst/>
          </a:prstGeom>
          <a:noFill/>
        </p:spPr>
        <p:txBody>
          <a:bodyPr wrap="square" lIns="73152" rIns="73152" tIns="73152" bIns="73152" anchor="ctr">
            <a:spAutoFit/>
          </a:bodyPr>
          <a:lstStyle/>
          <a:p>
            <a:pPr algn="ctr">
              <a:spcAft>
                <a:spcPts val="700"/>
              </a:spcAft>
              <a:defRPr sz="1700" b="1">
                <a:solidFill>
                  <a:srgbClr val="F8FAFF"/>
                </a:solidFill>
                <a:latin typeface="Noto Sans Bengali"/>
              </a:defRPr>
            </a:pPr>
            <a:r>
              <a:t>জার্মেনিয়াম (Ge)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8412480" y="4261104"/>
            <a:ext cx="2377440" cy="658368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8503919" y="4334256"/>
            <a:ext cx="2194560" cy="475488"/>
          </a:xfrm>
          <a:prstGeom prst="rect">
            <a:avLst/>
          </a:prstGeom>
          <a:noFill/>
        </p:spPr>
        <p:txBody>
          <a:bodyPr wrap="square" lIns="73152" rIns="73152" tIns="73152" bIns="73152" anchor="ctr">
            <a:spAutoFit/>
          </a:bodyPr>
          <a:lstStyle/>
          <a:p>
            <a:pPr algn="ctr">
              <a:spcAft>
                <a:spcPts val="700"/>
              </a:spcAft>
              <a:defRPr sz="1700" b="1">
                <a:solidFill>
                  <a:srgbClr val="F8FAFF"/>
                </a:solidFill>
                <a:latin typeface="Noto Sans Bengali"/>
              </a:defRPr>
            </a:pPr>
            <a:r>
              <a:t>১৮৮৬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22960" y="5440680"/>
            <a:ext cx="10515600" cy="5943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ctr">
              <a:spcAft>
                <a:spcPts val="700"/>
              </a:spcAft>
              <a:defRPr sz="1700" b="0">
                <a:solidFill>
                  <a:srgbClr val="E1EBF7"/>
                </a:solidFill>
                <a:latin typeface="Noto Sans Bengali"/>
              </a:defRPr>
            </a:pPr>
            <a:r>
              <a:t>এই আবিষ্কারগুলো তাঁর পর্যায় সারণির গ্রহণযোগ্যতা বাড়ায়। তবে মেন্ডেলিভই একমাত্র পথিকৃৎ ছিলেন না—আগের বিজ্ঞানীদের কাজও ছিল অপরিহার্য।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30352" y="6510528"/>
            <a:ext cx="8046720" cy="1828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বিজ্ঞান • রসায়ন • ইতিহাস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326880" y="6492240"/>
            <a:ext cx="2286000" cy="201168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পর্যায় সারণির ইতিহাস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1A3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02920" y="228600"/>
            <a:ext cx="98755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100" b="1">
                <a:solidFill>
                  <a:srgbClr val="31C6D2"/>
                </a:solidFill>
                <a:latin typeface="Aptos"/>
              </a:defRPr>
            </a:pPr>
            <a:r>
              <a:t>সারণির সংশোধন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00" y="201168"/>
            <a:ext cx="64008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1200" b="1">
                <a:solidFill>
                  <a:srgbClr val="FFC14D"/>
                </a:solidFill>
                <a:latin typeface="Aptos"/>
              </a:defRPr>
            </a:pPr>
            <a:r>
              <a:t>08</a:t>
            </a:r>
          </a:p>
        </p:txBody>
      </p:sp>
      <p:sp>
        <p:nvSpPr>
          <p:cNvPr id="4" name="Rectangle 3"/>
          <p:cNvSpPr/>
          <p:nvPr/>
        </p:nvSpPr>
        <p:spPr>
          <a:xfrm>
            <a:off x="566928" y="658368"/>
            <a:ext cx="914400" cy="41148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94360" y="914400"/>
            <a:ext cx="10881360" cy="5943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800" b="1">
                <a:solidFill>
                  <a:srgbClr val="F8FAFF"/>
                </a:solidFill>
                <a:latin typeface="Noto Sans Bengali"/>
              </a:defRPr>
            </a:pPr>
            <a:r>
              <a:t>১৮৯০-এর দশক থেকে ১৯১৩: আরও নির্ভুল সারণি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737360"/>
            <a:ext cx="5212080" cy="402336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85800" y="1737360"/>
            <a:ext cx="82296" cy="4023360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86968" y="1901952"/>
            <a:ext cx="484632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100" b="1">
                <a:solidFill>
                  <a:srgbClr val="31C6D2"/>
                </a:solidFill>
                <a:latin typeface="Noto Sans Bengali"/>
              </a:defRPr>
            </a:pPr>
            <a:r>
              <a:t>১৮৯৪–১৮৯৮ • নিষ্ক্রিয় গ্যাস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6968" y="2395728"/>
            <a:ext cx="4828032" cy="325526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উইলিয়াম র‍্যামজে, লর্ড র‍্যালি ও অন্য বিজ্ঞানীদের কাজের মাধ্যমে আর্গন, হিলিয়াম, নিয়নসহ নিষ্ক্রিয় গ্যাসের পরিবার শনাক্ত হয়। এগুলো সারণিতে নতুন একটি গোষ্ঠী যোগ করে।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72200" y="1737360"/>
            <a:ext cx="5212080" cy="402336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172200" y="1737360"/>
            <a:ext cx="82296" cy="4023360"/>
          </a:xfrm>
          <a:prstGeom prst="rect">
            <a:avLst/>
          </a:prstGeom>
          <a:solidFill>
            <a:srgbClr val="FFC1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373368" y="1901952"/>
            <a:ext cx="484632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100" b="1">
                <a:solidFill>
                  <a:srgbClr val="FFC14D"/>
                </a:solidFill>
                <a:latin typeface="Noto Sans Bengali"/>
              </a:defRPr>
            </a:pPr>
            <a:r>
              <a:t>১৯১৩ • হেনরি মোজলে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73368" y="2395728"/>
            <a:ext cx="4828032" cy="325526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এক্স-রে বর্ণালি বিশ্লেষণ করে দেখান, মৌলের ক্রম নির্ধারণে পারমাণবিক সংখ্যা—অর্থাৎ প্রোটনের সংখ্যা—মূল ভিত্তি। ফলে আর্গন-পটাশিয়াম ও টেলুরিয়াম-আয়োডিনের মতো ব্যতিক্রমের ব্যাখ্যা মেলে।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0352" y="6510528"/>
            <a:ext cx="8046720" cy="1828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বিজ্ঞান • রসায়ন • ইতিহাস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26880" y="6492240"/>
            <a:ext cx="2286000" cy="201168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পর্যায় সারণির ইতিহাস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1A3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02920" y="228600"/>
            <a:ext cx="98755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100" b="1">
                <a:solidFill>
                  <a:srgbClr val="31C6D2"/>
                </a:solidFill>
                <a:latin typeface="Aptos"/>
              </a:defRPr>
            </a:pPr>
            <a:r>
              <a:t>আধুনিক পর্যায় সারণি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00" y="201168"/>
            <a:ext cx="64008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1200" b="1">
                <a:solidFill>
                  <a:srgbClr val="FFC14D"/>
                </a:solidFill>
                <a:latin typeface="Aptos"/>
              </a:defRPr>
            </a:pPr>
            <a:r>
              <a:t>09</a:t>
            </a:r>
          </a:p>
        </p:txBody>
      </p:sp>
      <p:sp>
        <p:nvSpPr>
          <p:cNvPr id="4" name="Rectangle 3"/>
          <p:cNvSpPr/>
          <p:nvPr/>
        </p:nvSpPr>
        <p:spPr>
          <a:xfrm>
            <a:off x="566928" y="658368"/>
            <a:ext cx="914400" cy="41148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94360" y="914400"/>
            <a:ext cx="10881360" cy="5943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900" b="1">
                <a:solidFill>
                  <a:srgbClr val="F8FAFF"/>
                </a:solidFill>
                <a:latin typeface="Noto Sans Bengali"/>
              </a:defRPr>
            </a:pPr>
            <a:r>
              <a:t>১৯৪০-এর দশক থেকে আজ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691640"/>
            <a:ext cx="3520440" cy="338328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85800" y="1691640"/>
            <a:ext cx="82296" cy="3383280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86968" y="1856232"/>
            <a:ext cx="315468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100" b="1">
                <a:solidFill>
                  <a:srgbClr val="31C6D2"/>
                </a:solidFill>
                <a:latin typeface="Noto Sans Bengali"/>
              </a:defRPr>
            </a:pPr>
            <a:r>
              <a:t>গ্লেন সিবর্গ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6968" y="2350008"/>
            <a:ext cx="3136392" cy="261518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0">
                <a:solidFill>
                  <a:srgbClr val="F8FAFF"/>
                </a:solidFill>
                <a:latin typeface="Noto Sans Bengali"/>
              </a:defRPr>
            </a:pPr>
            <a:r>
              <a:t>১৯৪০-এর দশকে ট্রান্সইউরেনিয়াম মৌল নিয়ে কাজ করেন। ১৯৪০-এর দশকের মাঝামাঝি অ্যাক্টিনাইডগুলোকে ল্যান্থানাইডের নিচে আলাদা সারিতে রাখার বিন্যাস প্রস্তাব করেন।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43400" y="1691640"/>
            <a:ext cx="3520440" cy="338328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4343400" y="1691640"/>
            <a:ext cx="82296" cy="3383280"/>
          </a:xfrm>
          <a:prstGeom prst="rect">
            <a:avLst/>
          </a:prstGeom>
          <a:solidFill>
            <a:srgbClr val="FFC1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544568" y="1856232"/>
            <a:ext cx="315468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100" b="1">
                <a:solidFill>
                  <a:srgbClr val="FFC14D"/>
                </a:solidFill>
                <a:latin typeface="Noto Sans Bengali"/>
              </a:defRPr>
            </a:pPr>
            <a:r>
              <a:t>আধুনিক নিয়ম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44568" y="2350008"/>
            <a:ext cx="3136392" cy="261518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0">
                <a:solidFill>
                  <a:srgbClr val="F8FAFF"/>
                </a:solidFill>
                <a:latin typeface="Noto Sans Bengali"/>
              </a:defRPr>
            </a:pPr>
            <a:r>
              <a:t>আজ মৌলগুলোকে ক্রমবর্ধমান পারমাণবিক সংখ্যা অনুযায়ী সাজানো হয়। একই গোষ্ঠীর মৌলগুলোর বহিঃস্থ ইলেকট্রন বিন্যাসে মিল থাকায় ধর্মেও মিল দেখা যায়।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001000" y="1691640"/>
            <a:ext cx="3520440" cy="338328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001000" y="1691640"/>
            <a:ext cx="82296" cy="3383280"/>
          </a:xfrm>
          <a:prstGeom prst="rect">
            <a:avLst/>
          </a:prstGeom>
          <a:solidFill>
            <a:srgbClr val="52D2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202168" y="1856232"/>
            <a:ext cx="315468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100" b="1">
                <a:solidFill>
                  <a:srgbClr val="52D2A0"/>
                </a:solidFill>
                <a:latin typeface="Noto Sans Bengali"/>
              </a:defRPr>
            </a:pPr>
            <a:r>
              <a:t>১১৮টি মৌল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02168" y="2350008"/>
            <a:ext cx="3136392" cy="261518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0">
                <a:solidFill>
                  <a:srgbClr val="F8FAFF"/>
                </a:solidFill>
                <a:latin typeface="Noto Sans Bengali"/>
              </a:defRPr>
            </a:pPr>
            <a:r>
              <a:t>বর্তমান স্বীকৃত সারণিতে ১১৮টি মৌল রয়েছে। ২০১৬ সালে ১১৩, ১১৫, ১১৭ ও ১১৮ নম্বর মৌলের নাম আনুষ্ঠানিকভাবে অনুমোদিত হয়।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2960" y="5486400"/>
            <a:ext cx="10515600" cy="50292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ctr">
              <a:spcAft>
                <a:spcPts val="700"/>
              </a:spcAft>
              <a:defRPr sz="1700" b="1">
                <a:solidFill>
                  <a:srgbClr val="31C6D2"/>
                </a:solidFill>
                <a:latin typeface="Noto Sans Bengali"/>
              </a:defRPr>
            </a:pPr>
            <a:r>
              <a:t>আধুনিক পর্যায় সূত্র: মৌলগুলোর ভৌত ও রাসায়নিক ধর্ম তাদের পারমাণবিক সংখ্যার পর্যায়বৃত্ত ফাংশন।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352" y="6510528"/>
            <a:ext cx="8046720" cy="1828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বিজ্ঞান • রসায়ন • ইতিহাস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326880" y="6492240"/>
            <a:ext cx="2286000" cy="201168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পর্যায় সারণির ইতিহাস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1A3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02920" y="228600"/>
            <a:ext cx="98755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100" b="1">
                <a:solidFill>
                  <a:srgbClr val="31C6D2"/>
                </a:solidFill>
                <a:latin typeface="Aptos"/>
              </a:defRPr>
            </a:pPr>
            <a:r>
              <a:t>আজকের সারণি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00" y="201168"/>
            <a:ext cx="64008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1200" b="1">
                <a:solidFill>
                  <a:srgbClr val="FFC14D"/>
                </a:solidFill>
                <a:latin typeface="Aptos"/>
              </a:defRPr>
            </a:pPr>
            <a:r>
              <a:t>10</a:t>
            </a:r>
          </a:p>
        </p:txBody>
      </p:sp>
      <p:sp>
        <p:nvSpPr>
          <p:cNvPr id="4" name="Rectangle 3"/>
          <p:cNvSpPr/>
          <p:nvPr/>
        </p:nvSpPr>
        <p:spPr>
          <a:xfrm>
            <a:off x="566928" y="658368"/>
            <a:ext cx="914400" cy="41148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94360" y="914400"/>
            <a:ext cx="10881360" cy="5943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900" b="1">
                <a:solidFill>
                  <a:srgbClr val="F8FAFF"/>
                </a:solidFill>
                <a:latin typeface="Noto Sans Bengali"/>
              </a:defRPr>
            </a:pPr>
            <a:r>
              <a:t>আধুনিক পর্যায় সারণি কীভাবে সাজানো?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1783080"/>
            <a:ext cx="3429000" cy="32461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731520" y="1783080"/>
            <a:ext cx="82296" cy="3246120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32688" y="1947672"/>
            <a:ext cx="306324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100" b="1">
                <a:solidFill>
                  <a:srgbClr val="31C6D2"/>
                </a:solidFill>
                <a:latin typeface="Noto Sans Bengali"/>
              </a:defRPr>
            </a:pPr>
            <a:r>
              <a:t>পর্যায় (Periods)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32688" y="2441448"/>
            <a:ext cx="3044952" cy="247802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অনুভূমিক সারি। বর্তমানে ৭টি পর্যায় আছে। একটি পর্যায়ে বাম থেকে ডানে পারমাণবিক সংখ্যা বাড়ে।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89120" y="1783080"/>
            <a:ext cx="3429000" cy="32461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4389120" y="1783080"/>
            <a:ext cx="82296" cy="3246120"/>
          </a:xfrm>
          <a:prstGeom prst="rect">
            <a:avLst/>
          </a:prstGeom>
          <a:solidFill>
            <a:srgbClr val="FFC1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590288" y="1947672"/>
            <a:ext cx="306324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100" b="1">
                <a:solidFill>
                  <a:srgbClr val="FFC14D"/>
                </a:solidFill>
                <a:latin typeface="Noto Sans Bengali"/>
              </a:defRPr>
            </a:pPr>
            <a:r>
              <a:t>গোষ্ঠী (Groups)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0288" y="2441448"/>
            <a:ext cx="3044952" cy="247802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উল্লম্ব স্তম্ভ। মোট ১৮টি গোষ্ঠী। একই গোষ্ঠীর অনেক মৌলের রাসায়নিক ধর্মে সাদৃশ্য থাকে।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046720" y="1783080"/>
            <a:ext cx="3429000" cy="32461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046720" y="1783080"/>
            <a:ext cx="82296" cy="3246120"/>
          </a:xfrm>
          <a:prstGeom prst="rect">
            <a:avLst/>
          </a:prstGeom>
          <a:solidFill>
            <a:srgbClr val="52D2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247888" y="1947672"/>
            <a:ext cx="306324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100" b="1">
                <a:solidFill>
                  <a:srgbClr val="52D2A0"/>
                </a:solidFill>
                <a:latin typeface="Noto Sans Bengali"/>
              </a:defRPr>
            </a:pPr>
            <a:r>
              <a:t>পারমাণবিক সংখ্যা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47888" y="2441448"/>
            <a:ext cx="3044952" cy="247802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নিউক্লিয়াসে প্রোটনের সংখ্যা। এটিই মৌলের পরিচয় নির্ধারণ করে এবং সারণিতে অবস্থান ঠিক করে।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2960" y="5440680"/>
            <a:ext cx="10515600" cy="5486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ctr">
              <a:spcAft>
                <a:spcPts val="700"/>
              </a:spcAft>
              <a:defRPr sz="2100" b="1">
                <a:solidFill>
                  <a:srgbClr val="F8FAFF"/>
                </a:solidFill>
                <a:latin typeface="Noto Sans Bengali"/>
              </a:defRPr>
            </a:pPr>
            <a:r>
              <a:t>সারণি মুখস্থ করার ছক নয়—এটি মৌলের গঠন ও ধর্ম বোঝার একটি মানচিত্র।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352" y="6510528"/>
            <a:ext cx="8046720" cy="1828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বিজ্ঞান • রসায়ন • ইতিহাস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326880" y="6492240"/>
            <a:ext cx="2286000" cy="201168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পর্যায় সারণির ইতিহাস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1A3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02920" y="228600"/>
            <a:ext cx="98755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100" b="1">
                <a:solidFill>
                  <a:srgbClr val="31C6D2"/>
                </a:solidFill>
                <a:latin typeface="Aptos"/>
              </a:defRPr>
            </a:pPr>
            <a:r>
              <a:t>সারসংক্ষেপ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00" y="201168"/>
            <a:ext cx="64008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1200" b="1">
                <a:solidFill>
                  <a:srgbClr val="FFC14D"/>
                </a:solidFill>
                <a:latin typeface="Aptos"/>
              </a:defRPr>
            </a:pPr>
            <a:r>
              <a:t>11</a:t>
            </a:r>
          </a:p>
        </p:txBody>
      </p:sp>
      <p:sp>
        <p:nvSpPr>
          <p:cNvPr id="4" name="Rectangle 3"/>
          <p:cNvSpPr/>
          <p:nvPr/>
        </p:nvSpPr>
        <p:spPr>
          <a:xfrm>
            <a:off x="566928" y="658368"/>
            <a:ext cx="914400" cy="41148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94360" y="914400"/>
            <a:ext cx="10881360" cy="5943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3000" b="1">
                <a:solidFill>
                  <a:srgbClr val="F8FAFF"/>
                </a:solidFill>
                <a:latin typeface="Noto Sans Bengali"/>
              </a:defRPr>
            </a:pPr>
            <a:r>
              <a:t>গল্পটির মূল শিক্ষা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1691640"/>
            <a:ext cx="6400800" cy="411480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731520" y="1691640"/>
            <a:ext cx="82296" cy="4114800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32688" y="1856232"/>
            <a:ext cx="603504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200" b="1">
                <a:solidFill>
                  <a:srgbClr val="31C6D2"/>
                </a:solidFill>
                <a:latin typeface="Noto Sans Bengali"/>
              </a:defRPr>
            </a:pPr>
            <a:r>
              <a:t>যে বিষয়গুলো মনে রাখবে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32688" y="2350008"/>
            <a:ext cx="6016752" cy="334670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• ১৭৮৯: ল্যাভয়সিয়ে—প্রাথমিক তালিকা</a:t>
            </a:r>
          </a:p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• ১৮২৯: ডোবেরাইনার—ত্রয়ী সূত্র</a:t>
            </a:r>
          </a:p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• ১৮৬৪–৬৫: নিউল্যান্ডস—অষ্টক সূত্র</a:t>
            </a:r>
          </a:p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• ১৮৬৯: মেন্ডেলিভ—ফাঁকা ঘর ও পূর্বাভাস</a:t>
            </a:r>
          </a:p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• ১৯১৩: মোজলে—পারমাণবিক সংখ্যা</a:t>
            </a:r>
          </a:p>
          <a:p>
            <a:pPr algn="l">
              <a:spcAft>
                <a:spcPts val="700"/>
              </a:spcAft>
              <a:defRPr sz="1700" b="0">
                <a:solidFill>
                  <a:srgbClr val="F8FAFF"/>
                </a:solidFill>
                <a:latin typeface="Noto Sans Bengali"/>
              </a:defRPr>
            </a:pPr>
            <a:r>
              <a:t>• ১৯৪০-এর দশক: সিবর্গ—অ্যাক্টিনাইড বিন্যাস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406640" y="1691640"/>
            <a:ext cx="4023360" cy="411480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7406640" y="1691640"/>
            <a:ext cx="82296" cy="4114800"/>
          </a:xfrm>
          <a:prstGeom prst="rect">
            <a:avLst/>
          </a:prstGeom>
          <a:solidFill>
            <a:srgbClr val="FFC1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607808" y="1856232"/>
            <a:ext cx="3657600" cy="4114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000" b="1">
                <a:solidFill>
                  <a:srgbClr val="FFC14D"/>
                </a:solidFill>
                <a:latin typeface="Noto Sans Bengali"/>
              </a:defRPr>
            </a:pPr>
            <a:r>
              <a:t>নিজেকে যাচাই করো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07808" y="2350008"/>
            <a:ext cx="3639312" cy="3346704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600" b="0">
                <a:solidFill>
                  <a:srgbClr val="F8FAFF"/>
                </a:solidFill>
                <a:latin typeface="Noto Sans Bengali"/>
              </a:defRPr>
            </a:pPr>
            <a:r>
              <a:t>১. মেন্ডেলিভ কেন ফাঁকা ঘর রেখেছিলেন?</a:t>
            </a:r>
          </a:p>
          <a:p>
            <a:pPr algn="l">
              <a:spcAft>
                <a:spcPts val="700"/>
              </a:spcAft>
              <a:defRPr sz="1600" b="0">
                <a:solidFill>
                  <a:srgbClr val="F8FAFF"/>
                </a:solidFill>
                <a:latin typeface="Noto Sans Bengali"/>
              </a:defRPr>
            </a:pPr>
          </a:p>
          <a:p>
            <a:pPr algn="l">
              <a:spcAft>
                <a:spcPts val="700"/>
              </a:spcAft>
              <a:defRPr sz="1600" b="0">
                <a:solidFill>
                  <a:srgbClr val="F8FAFF"/>
                </a:solidFill>
                <a:latin typeface="Noto Sans Bengali"/>
              </a:defRPr>
            </a:pPr>
            <a:r>
              <a:t>২. নিউল্যান্ডসের সূত্রের নাম কী?</a:t>
            </a:r>
          </a:p>
          <a:p>
            <a:pPr algn="l">
              <a:spcAft>
                <a:spcPts val="700"/>
              </a:spcAft>
              <a:defRPr sz="1600" b="0">
                <a:solidFill>
                  <a:srgbClr val="F8FAFF"/>
                </a:solidFill>
                <a:latin typeface="Noto Sans Bengali"/>
              </a:defRPr>
            </a:pPr>
          </a:p>
          <a:p>
            <a:pPr algn="l">
              <a:spcAft>
                <a:spcPts val="700"/>
              </a:spcAft>
              <a:defRPr sz="1600" b="0">
                <a:solidFill>
                  <a:srgbClr val="F8FAFF"/>
                </a:solidFill>
                <a:latin typeface="Noto Sans Bengali"/>
              </a:defRPr>
            </a:pPr>
            <a:r>
              <a:t>৩. আধুনিক সারণি কোন সংখ্যার ভিত্তিতে সাজানো?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0352" y="6510528"/>
            <a:ext cx="8046720" cy="1828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বিজ্ঞান • রসায়ন • ইতিহাস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26880" y="6492240"/>
            <a:ext cx="2286000" cy="201168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পর্যায় সারণির ইতিহাস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C1A3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02920" y="228600"/>
            <a:ext cx="987552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100" b="1">
                <a:solidFill>
                  <a:srgbClr val="31C6D2"/>
                </a:solidFill>
                <a:latin typeface="Aptos"/>
              </a:defRPr>
            </a:pPr>
            <a:r>
              <a:t>তথ্যসূত্র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00" y="201168"/>
            <a:ext cx="640080" cy="32004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1200" b="1">
                <a:solidFill>
                  <a:srgbClr val="FFC14D"/>
                </a:solidFill>
                <a:latin typeface="Aptos"/>
              </a:defRPr>
            </a:pPr>
            <a:r>
              <a:t>12</a:t>
            </a:r>
          </a:p>
        </p:txBody>
      </p:sp>
      <p:sp>
        <p:nvSpPr>
          <p:cNvPr id="4" name="Rectangle 3"/>
          <p:cNvSpPr/>
          <p:nvPr/>
        </p:nvSpPr>
        <p:spPr>
          <a:xfrm>
            <a:off x="566928" y="658368"/>
            <a:ext cx="914400" cy="41148"/>
          </a:xfrm>
          <a:prstGeom prst="rect">
            <a:avLst/>
          </a:prstGeom>
          <a:solidFill>
            <a:srgbClr val="31C6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94360" y="914400"/>
            <a:ext cx="10881360" cy="59436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2900" b="1">
                <a:solidFill>
                  <a:srgbClr val="F8FAFF"/>
                </a:solidFill>
                <a:latin typeface="Noto Sans Bengali"/>
              </a:defRPr>
            </a:pPr>
            <a:r>
              <a:t>আরও পড়ার নির্ভরযোগ্য উৎস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1737360"/>
            <a:ext cx="10744200" cy="4160520"/>
          </a:xfrm>
          <a:prstGeom prst="roundRect">
            <a:avLst/>
          </a:prstGeom>
          <a:solidFill>
            <a:srgbClr val="19487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05840" y="1965960"/>
            <a:ext cx="10149840" cy="365760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500" b="0">
                <a:solidFill>
                  <a:srgbClr val="F8FAFF"/>
                </a:solidFill>
                <a:latin typeface="Noto Sans Bengali"/>
              </a:defRPr>
            </a:pPr>
            <a:r>
              <a:t>1. Royal Society of Chemistry — Development of the periodic table</a:t>
            </a:r>
          </a:p>
          <a:p>
            <a:pPr algn="l">
              <a:spcAft>
                <a:spcPts val="700"/>
              </a:spcAft>
              <a:defRPr sz="1500" b="0">
                <a:solidFill>
                  <a:srgbClr val="F8FAFF"/>
                </a:solidFill>
                <a:latin typeface="Noto Sans Bengali"/>
              </a:defRPr>
            </a:pPr>
            <a:r>
              <a:t>https://periodic-table.rsc.org/about</a:t>
            </a:r>
          </a:p>
          <a:p>
            <a:pPr algn="l">
              <a:spcAft>
                <a:spcPts val="700"/>
              </a:spcAft>
              <a:defRPr sz="1500" b="0">
                <a:solidFill>
                  <a:srgbClr val="F8FAFF"/>
                </a:solidFill>
                <a:latin typeface="Noto Sans Bengali"/>
              </a:defRPr>
            </a:pPr>
            <a:r>
              <a:t>2. National Institute of Standards and Technology (NIST) — Henry Moseley and the Periodic Table of the Elements</a:t>
            </a:r>
          </a:p>
          <a:p>
            <a:pPr algn="l">
              <a:spcAft>
                <a:spcPts val="700"/>
              </a:spcAft>
              <a:defRPr sz="1500" b="0">
                <a:solidFill>
                  <a:srgbClr val="F8FAFF"/>
                </a:solidFill>
                <a:latin typeface="Noto Sans Bengali"/>
              </a:defRPr>
            </a:pPr>
            <a:r>
              <a:t>https://www.nist.gov/news-events/news/2024/02/henry-moseley-and-periodic-table-elements</a:t>
            </a:r>
          </a:p>
          <a:p>
            <a:pPr algn="l">
              <a:spcAft>
                <a:spcPts val="700"/>
              </a:spcAft>
              <a:defRPr sz="1500" b="0">
                <a:solidFill>
                  <a:srgbClr val="F8FAFF"/>
                </a:solidFill>
                <a:latin typeface="Noto Sans Bengali"/>
              </a:defRPr>
            </a:pPr>
            <a:r>
              <a:t>3. American Society for Biochemistry and Molecular Biology — A brief history of the periodic table (2021)</a:t>
            </a:r>
          </a:p>
          <a:p>
            <a:pPr algn="l">
              <a:spcAft>
                <a:spcPts val="700"/>
              </a:spcAft>
              <a:defRPr sz="1500" b="0">
                <a:solidFill>
                  <a:srgbClr val="F8FAFF"/>
                </a:solidFill>
                <a:latin typeface="Noto Sans Bengali"/>
              </a:defRPr>
            </a:pPr>
            <a:r>
              <a:t>https://www.asbmb.org/asbmb-today/science/020721/a-brief-history-of-the-periodic-table</a:t>
            </a:r>
          </a:p>
          <a:p>
            <a:pPr algn="l">
              <a:spcAft>
                <a:spcPts val="700"/>
              </a:spcAft>
              <a:defRPr sz="1500" b="0">
                <a:solidFill>
                  <a:srgbClr val="F8FAFF"/>
                </a:solidFill>
                <a:latin typeface="Noto Sans Bengali"/>
              </a:defRPr>
            </a:pPr>
            <a:r>
              <a:t>4. Royal Society of Chemistry — Finding the periodic table</a:t>
            </a:r>
          </a:p>
          <a:p>
            <a:pPr algn="l">
              <a:spcAft>
                <a:spcPts val="700"/>
              </a:spcAft>
              <a:defRPr sz="1500" b="0">
                <a:solidFill>
                  <a:srgbClr val="F8FAFF"/>
                </a:solidFill>
                <a:latin typeface="Noto Sans Bengali"/>
              </a:defRPr>
            </a:pPr>
            <a:r>
              <a:t>https://www.rsc.org/news/2019/january/finding-the-periodic-table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6080760"/>
            <a:ext cx="10424160" cy="256032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1200" b="0">
                <a:solidFill>
                  <a:srgbClr val="AEC1DA"/>
                </a:solidFill>
                <a:latin typeface="Noto Sans Bengali"/>
              </a:defRPr>
            </a:pPr>
            <a:r>
              <a:t>নোট: তারিখ ও বৈজ্ঞানিক তথ্য শিক্ষামূলক উপস্থাপনার উপযোগী করে সংক্ষেপ করা হয়েছে।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0352" y="6510528"/>
            <a:ext cx="8046720" cy="182880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l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বিজ্ঞান • রসায়ন • ইতিহাস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326880" y="6492240"/>
            <a:ext cx="2286000" cy="201168"/>
          </a:xfrm>
          <a:prstGeom prst="rect">
            <a:avLst/>
          </a:prstGeom>
          <a:noFill/>
        </p:spPr>
        <p:txBody>
          <a:bodyPr wrap="square" lIns="73152" rIns="73152" tIns="73152" bIns="73152" anchor="t">
            <a:spAutoFit/>
          </a:bodyPr>
          <a:lstStyle/>
          <a:p>
            <a:pPr algn="r">
              <a:spcAft>
                <a:spcPts val="700"/>
              </a:spcAft>
              <a:defRPr sz="900" b="0">
                <a:solidFill>
                  <a:srgbClr val="AEC1DA"/>
                </a:solidFill>
                <a:latin typeface="Noto Sans Bengali"/>
              </a:defRPr>
            </a:pPr>
            <a:r>
              <a:t>পর্যায় সারণির ইতিহাস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