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69" r:id="rId2"/>
    <p:sldId id="270" r:id="rId3"/>
    <p:sldId id="256" r:id="rId4"/>
    <p:sldId id="29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8" r:id="rId15"/>
    <p:sldId id="266" r:id="rId16"/>
    <p:sldId id="267" r:id="rId17"/>
    <p:sldId id="297" r:id="rId18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0CD25-8817-40AE-A30C-BA675A423AB1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51A72-16F4-4A62-A430-CEBAB8C67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09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94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386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04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obujstate@gmail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660FC-02CA-4EC2-924B-404F940B3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E23824-5B00-4C23-A099-4839C20093DA}"/>
              </a:ext>
            </a:extLst>
          </p:cNvPr>
          <p:cNvSpPr txBox="1"/>
          <p:nvPr/>
        </p:nvSpPr>
        <p:spPr>
          <a:xfrm>
            <a:off x="3114387" y="64557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227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7"/>
    </mc:Choice>
    <mc:Fallback xmlns="">
      <p:transition spd="slow" advTm="6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6621357" y="2265762"/>
            <a:ext cx="5366314" cy="3671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u="sng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u="sng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u="sng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৮ম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গনিত </a:t>
            </a:r>
            <a:endParaRPr lang="bn-BD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য়,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মুনাফা </a:t>
            </a: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৪5 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2193" y="538655"/>
            <a:ext cx="3886200" cy="1530548"/>
          </a:xfrm>
          <a:prstGeom prst="flowChartPunchedTap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155718" y="2237270"/>
            <a:ext cx="5192949" cy="3728545"/>
            <a:chOff x="381000" y="2590800"/>
            <a:chExt cx="4114800" cy="35086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TextBox 10"/>
            <p:cNvSpPr txBox="1"/>
            <p:nvPr/>
          </p:nvSpPr>
          <p:spPr>
            <a:xfrm>
              <a:off x="381000" y="2590800"/>
              <a:ext cx="4114800" cy="3508653"/>
            </a:xfrm>
            <a:prstGeom prst="rect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u="sng" dirty="0" err="1"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5400" b="1" u="sng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u="sng" dirty="0" err="1"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5400" b="1" u="sng" dirty="0">
                <a:latin typeface="NikoshBAN" pitchFamily="2" charset="0"/>
                <a:cs typeface="NikoshBAN" pitchFamily="2" charset="0"/>
              </a:endParaRPr>
            </a:p>
            <a:p>
              <a:endParaRPr lang="en-US" sz="24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মোঃ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সোহেল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রানা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সিনিয়র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আইসিটি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)</a:t>
              </a: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রাজশাহী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স্যাটেলাইট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টাউন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হাই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স্কুল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মোবাইলঃ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০১৭১৯ ৪০২৬৭০</a:t>
              </a: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ইমেইলঃ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b="1" dirty="0">
                  <a:latin typeface="NikoshBAN" pitchFamily="2" charset="0"/>
                  <a:cs typeface="NikoshBAN" pitchFamily="2" charset="0"/>
                  <a:hlinkClick r:id="rId4"/>
                </a:rPr>
                <a:t>sobujstate@gmail.com</a:t>
              </a:r>
              <a:endParaRPr lang="en-US" sz="20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4" name="Picture 1" descr="C:\Users\16\Desktop\IMG-20251215-WA0005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92303" y="3296855"/>
              <a:ext cx="971550" cy="104827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</p:grp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0AC9CE3C-E306-4461-9706-60FA44021F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9423D2-F20F-4ACA-9219-CAECE59B4DA6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28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69"/>
    </mc:Choice>
    <mc:Fallback xmlns="">
      <p:transition spd="slow" advTm="9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4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509760" y="502920"/>
            <a:ext cx="1143000" cy="1143000"/>
          </a:xfrm>
          <a:prstGeom prst="ellipse">
            <a:avLst/>
          </a:prstGeom>
          <a:solidFill>
            <a:srgbClr val="2374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378440" y="1234440"/>
            <a:ext cx="640080" cy="640080"/>
          </a:xfrm>
          <a:prstGeom prst="ellipse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326880" y="1828800"/>
            <a:ext cx="411480" cy="411480"/>
          </a:xfrm>
          <a:prstGeom prst="ellipse">
            <a:avLst/>
          </a:prstGeom>
          <a:solidFill>
            <a:srgbClr val="1E8E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789920" y="320040"/>
            <a:ext cx="320040" cy="320040"/>
          </a:xfrm>
          <a:prstGeom prst="ellipse">
            <a:avLst/>
          </a:prstGeom>
          <a:solidFill>
            <a:srgbClr val="DD4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91640" y="1115568"/>
            <a:ext cx="8046720" cy="5943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0" dirty="0" err="1">
                <a:solidFill>
                  <a:srgbClr val="E0F3FF"/>
                </a:solidFill>
                <a:latin typeface="Nikosh BAN"/>
              </a:rPr>
              <a:t>ক্রয়মূল্য</a:t>
            </a:r>
            <a:r>
              <a:rPr sz="2700" b="0" dirty="0">
                <a:solidFill>
                  <a:srgbClr val="E0F3FF"/>
                </a:solidFill>
                <a:latin typeface="Nikosh BAN"/>
              </a:rPr>
              <a:t>, </a:t>
            </a:r>
            <a:r>
              <a:rPr sz="2700" b="0" dirty="0" err="1">
                <a:solidFill>
                  <a:srgbClr val="E0F3FF"/>
                </a:solidFill>
                <a:latin typeface="Nikosh BAN"/>
              </a:rPr>
              <a:t>বিক্রয়মূল্য</a:t>
            </a:r>
            <a:r>
              <a:rPr sz="2700" b="0" dirty="0">
                <a:solidFill>
                  <a:srgbClr val="E0F3FF"/>
                </a:solidFill>
                <a:latin typeface="Nikosh BAN"/>
              </a:rPr>
              <a:t> ও </a:t>
            </a:r>
            <a:r>
              <a:rPr sz="2700" b="0" dirty="0" err="1">
                <a:solidFill>
                  <a:srgbClr val="E0F3FF"/>
                </a:solidFill>
                <a:latin typeface="Nikosh BAN"/>
              </a:rPr>
              <a:t>মুনাফার</a:t>
            </a:r>
            <a:r>
              <a:rPr sz="2700" b="0" dirty="0">
                <a:solidFill>
                  <a:srgbClr val="E0F3FF"/>
                </a:solidFill>
                <a:latin typeface="Nikosh BAN"/>
              </a:rPr>
              <a:t> </a:t>
            </a:r>
            <a:r>
              <a:rPr sz="2700" b="0" dirty="0" err="1">
                <a:solidFill>
                  <a:srgbClr val="E0F3FF"/>
                </a:solidFill>
                <a:latin typeface="Nikosh BAN"/>
              </a:rPr>
              <a:t>হিসাব</a:t>
            </a:r>
            <a:endParaRPr sz="2700" b="0" dirty="0">
              <a:solidFill>
                <a:srgbClr val="E0F3FF"/>
              </a:solidFill>
              <a:latin typeface="Nikosh BAN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19287" y="2102492"/>
            <a:ext cx="7132320" cy="114300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FFCD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09728" rIns="164592" bIns="91440" rtlCol="0" anchor="ctr"/>
          <a:lstStyle/>
          <a:p>
            <a:pPr algn="ctr">
              <a:spcAft>
                <a:spcPts val="800"/>
              </a:spcAft>
              <a:defRPr sz="2900">
                <a:solidFill>
                  <a:srgbClr val="232B38"/>
                </a:solidFill>
                <a:latin typeface="Nikosh BAN"/>
              </a:defRPr>
            </a:pPr>
            <a:r>
              <a:rPr dirty="0" err="1"/>
              <a:t>মুনাফা</a:t>
            </a:r>
            <a:r>
              <a:rPr dirty="0"/>
              <a:t> = </a:t>
            </a:r>
            <a:r>
              <a:rPr dirty="0" err="1"/>
              <a:t>বিক্রয়মূল্য</a:t>
            </a:r>
            <a:r>
              <a:rPr dirty="0"/>
              <a:t> − </a:t>
            </a:r>
            <a:r>
              <a:rPr dirty="0" err="1"/>
              <a:t>ক্রয়মূল্য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8458200" y="4297680"/>
            <a:ext cx="960120" cy="914400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58200" y="4407408"/>
            <a:ext cx="96012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600" b="1">
                <a:solidFill>
                  <a:srgbClr val="FFFFFF"/>
                </a:solidFill>
                <a:latin typeface="Nikosh BAN"/>
              </a:rPr>
              <a:t>৳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72600" y="3657600"/>
            <a:ext cx="960120" cy="1554480"/>
          </a:xfrm>
          <a:prstGeom prst="rect">
            <a:avLst/>
          </a:prstGeom>
          <a:solidFill>
            <a:srgbClr val="EB7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72600" y="3767328"/>
            <a:ext cx="96012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600" b="1">
                <a:solidFill>
                  <a:srgbClr val="FFFFFF"/>
                </a:solidFill>
                <a:latin typeface="Nikosh BAN"/>
              </a:rPr>
              <a:t>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287000" y="2880360"/>
            <a:ext cx="960120" cy="2331720"/>
          </a:xfrm>
          <a:prstGeom prst="rect">
            <a:avLst/>
          </a:prstGeom>
          <a:solidFill>
            <a:srgbClr val="1E8E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287000" y="2990088"/>
            <a:ext cx="96012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600" b="1">
                <a:solidFill>
                  <a:srgbClr val="FFFFFF"/>
                </a:solidFill>
                <a:latin typeface="Nikosh BAN"/>
              </a:rPr>
              <a:t>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4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509760" y="502920"/>
            <a:ext cx="1143000" cy="1143000"/>
          </a:xfrm>
          <a:prstGeom prst="ellipse">
            <a:avLst/>
          </a:prstGeom>
          <a:solidFill>
            <a:srgbClr val="2374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378440" y="1234440"/>
            <a:ext cx="640080" cy="640080"/>
          </a:xfrm>
          <a:prstGeom prst="ellipse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326880" y="1828800"/>
            <a:ext cx="411480" cy="411480"/>
          </a:xfrm>
          <a:prstGeom prst="ellipse">
            <a:avLst/>
          </a:prstGeom>
          <a:solidFill>
            <a:srgbClr val="1E8E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789920" y="320040"/>
            <a:ext cx="320040" cy="320040"/>
          </a:xfrm>
          <a:prstGeom prst="ellipse">
            <a:avLst/>
          </a:prstGeom>
          <a:solidFill>
            <a:srgbClr val="DD4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41381" y="1947403"/>
            <a:ext cx="7945419" cy="1778329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FFCD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09728" rIns="164592" bIns="91440" rtlCol="0" anchor="ctr"/>
          <a:lstStyle/>
          <a:p>
            <a:pPr algn="ctr">
              <a:spcAft>
                <a:spcPts val="800"/>
              </a:spcAft>
              <a:defRPr sz="2900">
                <a:solidFill>
                  <a:srgbClr val="232B38"/>
                </a:solidFill>
                <a:latin typeface="Nikosh BAN"/>
              </a:defRPr>
            </a:pPr>
            <a:r>
              <a:rPr sz="13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endParaRPr sz="13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58200" y="4297680"/>
            <a:ext cx="960120" cy="914400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58200" y="4407408"/>
            <a:ext cx="96012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600" b="1">
                <a:solidFill>
                  <a:srgbClr val="FFFFFF"/>
                </a:solidFill>
                <a:latin typeface="Nikosh BAN"/>
              </a:rPr>
              <a:t>৳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72600" y="3657600"/>
            <a:ext cx="960120" cy="1554480"/>
          </a:xfrm>
          <a:prstGeom prst="rect">
            <a:avLst/>
          </a:prstGeom>
          <a:solidFill>
            <a:srgbClr val="EB7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72600" y="3767328"/>
            <a:ext cx="96012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600" b="1">
                <a:solidFill>
                  <a:srgbClr val="FFFFFF"/>
                </a:solidFill>
                <a:latin typeface="Nikosh BAN"/>
              </a:rPr>
              <a:t>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287000" y="2880360"/>
            <a:ext cx="960120" cy="2331720"/>
          </a:xfrm>
          <a:prstGeom prst="rect">
            <a:avLst/>
          </a:prstGeom>
          <a:solidFill>
            <a:srgbClr val="1E8E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287000" y="2990088"/>
            <a:ext cx="960120" cy="4114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600" b="1">
                <a:solidFill>
                  <a:srgbClr val="FFFFFF"/>
                </a:solidFill>
                <a:latin typeface="Nikosh BAN"/>
              </a:rPr>
              <a:t>৳</a:t>
            </a:r>
          </a:p>
        </p:txBody>
      </p:sp>
    </p:spTree>
    <p:extLst>
      <p:ext uri="{BB962C8B-B14F-4D97-AF65-F5344CB8AC3E}">
        <p14:creationId xmlns:p14="http://schemas.microsoft.com/office/powerpoint/2010/main" val="199070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3035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800" b="1">
                <a:solidFill>
                  <a:srgbClr val="FFFFFF"/>
                </a:solidFill>
                <a:latin typeface="Nikosh BAN"/>
              </a:rPr>
              <a:t>শিখনফল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051560"/>
            <a:ext cx="1069848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500" b="1">
                <a:solidFill>
                  <a:srgbClr val="123469"/>
                </a:solidFill>
                <a:latin typeface="Nikosh BAN"/>
              </a:rPr>
              <a:t>এই পাঠ শেষে শিক্ষার্থীরা—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10149840" cy="4206240"/>
          </a:xfrm>
          <a:prstGeom prst="rect">
            <a:avLst/>
          </a:prstGeom>
          <a:noFill/>
        </p:spPr>
        <p:txBody>
          <a:bodyPr wrap="square" lIns="109728" rIns="73152">
            <a:spAutoFit/>
          </a:bodyPr>
          <a:lstStyle/>
          <a:p>
            <a:pPr>
              <a:spcAft>
                <a:spcPts val="1300"/>
              </a:spcAft>
              <a:defRPr sz="2400">
                <a:solidFill>
                  <a:srgbClr val="232B38"/>
                </a:solidFill>
                <a:latin typeface="Nikosh BAN"/>
              </a:defRPr>
            </a:pPr>
            <a:r>
              <a:t>•  ক্রয়মূল্য ও বিক্রয়মূল্যের অর্থ ব্যাখ্যা করতে পারবে।</a:t>
            </a:r>
          </a:p>
          <a:p>
            <a:pPr>
              <a:spcAft>
                <a:spcPts val="1300"/>
              </a:spcAft>
              <a:defRPr sz="2400">
                <a:solidFill>
                  <a:srgbClr val="232B38"/>
                </a:solidFill>
                <a:latin typeface="Nikosh BAN"/>
              </a:defRPr>
            </a:pPr>
            <a:r>
              <a:t>•  মুনাফা ও ক্ষতির পার্থক্য নির্ণয় করতে পারবে।</a:t>
            </a:r>
          </a:p>
          <a:p>
            <a:pPr>
              <a:spcAft>
                <a:spcPts val="1300"/>
              </a:spcAft>
              <a:defRPr sz="2400">
                <a:solidFill>
                  <a:srgbClr val="232B38"/>
                </a:solidFill>
                <a:latin typeface="Nikosh BAN"/>
              </a:defRPr>
            </a:pPr>
            <a:r>
              <a:t>•  মুনাফার পরিমাণ ও মুনাফার হার হিসাব করতে পারবে।</a:t>
            </a:r>
          </a:p>
          <a:p>
            <a:pPr>
              <a:spcAft>
                <a:spcPts val="1300"/>
              </a:spcAft>
              <a:defRPr sz="2400">
                <a:solidFill>
                  <a:srgbClr val="232B38"/>
                </a:solidFill>
                <a:latin typeface="Nikosh BAN"/>
              </a:defRPr>
            </a:pPr>
            <a:r>
              <a:t>•  বাস্তব জীবনের সহজ সমস্যা সমাধান করতে পারবে।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55279" y="4983480"/>
            <a:ext cx="3291840" cy="1143000"/>
          </a:xfrm>
          <a:prstGeom prst="roundRect">
            <a:avLst/>
          </a:prstGeom>
          <a:solidFill>
            <a:srgbClr val="E1F8EB"/>
          </a:solidFill>
          <a:ln w="19050">
            <a:solidFill>
              <a:srgbClr val="1E8E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119871" y="5093208"/>
            <a:ext cx="2962656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000" b="1">
                <a:solidFill>
                  <a:srgbClr val="1E8E55"/>
                </a:solidFill>
                <a:latin typeface="Nikosh BAN"/>
              </a:rPr>
              <a:t>আজকের লক্ষ্য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19871" y="5577840"/>
            <a:ext cx="2962656" cy="42976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1800" b="0">
                <a:solidFill>
                  <a:srgbClr val="232B38"/>
                </a:solidFill>
                <a:latin typeface="Nikosh BAN"/>
              </a:rPr>
              <a:t>হিসাব বুঝে করা—মুখস্থ নয়!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মূল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শব্দ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ও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ধারণা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5349240" cy="1828800"/>
          </a:xfrm>
          <a:prstGeom prst="roundRect">
            <a:avLst/>
          </a:prstGeom>
          <a:solidFill>
            <a:srgbClr val="E0F3FF"/>
          </a:solidFill>
          <a:ln w="19050">
            <a:solidFill>
              <a:srgbClr val="237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2" y="1344168"/>
            <a:ext cx="5020055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2374CD"/>
                </a:solidFill>
                <a:latin typeface="Nikosh BAN"/>
              </a:rPr>
              <a:t>ক্রয়মূল্য (CP)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828800"/>
            <a:ext cx="5020055" cy="111556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200" b="0">
                <a:solidFill>
                  <a:srgbClr val="232B38"/>
                </a:solidFill>
                <a:latin typeface="Nikosh BAN"/>
              </a:rPr>
              <a:t>যে দামে কোনো পণ্য কেনা হয়।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1828800"/>
          </a:xfrm>
          <a:prstGeom prst="roundRect">
            <a:avLst/>
          </a:prstGeom>
          <a:solidFill>
            <a:srgbClr val="E1F8EB"/>
          </a:solidFill>
          <a:ln w="19050">
            <a:solidFill>
              <a:srgbClr val="1E8E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82512" y="1344168"/>
            <a:ext cx="5020055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E8E55"/>
                </a:solidFill>
                <a:latin typeface="Nikosh BAN"/>
              </a:rPr>
              <a:t>বিক্রয়মূল্য (SP)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828800"/>
            <a:ext cx="5020055" cy="111556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200" b="0">
                <a:solidFill>
                  <a:srgbClr val="232B38"/>
                </a:solidFill>
                <a:latin typeface="Nikosh BAN"/>
              </a:rPr>
              <a:t>যে দামে পণ্যটি বিক্রি করা হয়।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429000"/>
            <a:ext cx="5349240" cy="182880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B7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8952" y="3538728"/>
            <a:ext cx="5020055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EB772A"/>
                </a:solidFill>
                <a:latin typeface="Nikosh BAN"/>
              </a:rPr>
              <a:t>মুনাফা (Profit)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952" y="4023360"/>
            <a:ext cx="5020055" cy="111556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0">
                <a:solidFill>
                  <a:srgbClr val="232B38"/>
                </a:solidFill>
                <a:latin typeface="Nikosh BAN"/>
              </a:rPr>
              <a:t>বিক্রয়মূল্য ক্রয়মূল্যের চেয়ে বেশি হলে অতিরিক্ত অর্থ।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429000"/>
            <a:ext cx="5349240" cy="1828800"/>
          </a:xfrm>
          <a:prstGeom prst="roundRect">
            <a:avLst/>
          </a:prstGeom>
          <a:solidFill>
            <a:srgbClr val="FFEAF5"/>
          </a:solidFill>
          <a:ln w="19050">
            <a:solidFill>
              <a:srgbClr val="DD41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82512" y="3538728"/>
            <a:ext cx="5020055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DD418B"/>
                </a:solidFill>
                <a:latin typeface="Nikosh BAN"/>
              </a:rPr>
              <a:t>ক্ষতি (Loss)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4023360"/>
            <a:ext cx="5020055" cy="111556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0">
                <a:solidFill>
                  <a:srgbClr val="232B38"/>
                </a:solidFill>
                <a:latin typeface="Nikosh BAN"/>
              </a:rPr>
              <a:t>বিক্রয়মূল্য ক্রয়মূল্যের চেয়ে কম হলে যে অর্থ কম পাওয়া যায়।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715000"/>
            <a:ext cx="1024128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900" b="0">
                <a:solidFill>
                  <a:srgbClr val="647080"/>
                </a:solidFill>
                <a:latin typeface="Nikosh BAN"/>
              </a:rPr>
              <a:t>মনে রাখি: CP = Cost Price, SP = Selling Price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মুনাফা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নাকি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ক্ষতি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800" y="1371600"/>
            <a:ext cx="5257800" cy="3429000"/>
          </a:xfrm>
          <a:prstGeom prst="roundRect">
            <a:avLst/>
          </a:prstGeom>
          <a:solidFill>
            <a:srgbClr val="E1F8EB"/>
          </a:solidFill>
          <a:ln w="19050">
            <a:solidFill>
              <a:srgbClr val="1E8E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" y="1481328"/>
            <a:ext cx="4928616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500" b="1">
                <a:solidFill>
                  <a:srgbClr val="1E8E55"/>
                </a:solidFill>
                <a:latin typeface="Nikosh BAN"/>
              </a:rPr>
              <a:t>মুনাফা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1965960"/>
            <a:ext cx="4928616" cy="271576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200" b="0" dirty="0" err="1">
                <a:solidFill>
                  <a:srgbClr val="232B38"/>
                </a:solidFill>
                <a:latin typeface="Nikosh BAN"/>
              </a:rPr>
              <a:t>বিক্রয়মূল্য</a:t>
            </a:r>
            <a:r>
              <a:rPr sz="2200" b="0" dirty="0">
                <a:solidFill>
                  <a:srgbClr val="232B38"/>
                </a:solidFill>
                <a:latin typeface="Nikosh BAN"/>
              </a:rPr>
              <a:t> &gt; </a:t>
            </a:r>
            <a:r>
              <a:rPr sz="2200" b="0" dirty="0" err="1">
                <a:solidFill>
                  <a:srgbClr val="232B38"/>
                </a:solidFill>
                <a:latin typeface="Nikosh BAN"/>
              </a:rPr>
              <a:t>ক্রয়মূল্য</a:t>
            </a:r>
            <a:r>
              <a:rPr sz="2200" b="0" dirty="0">
                <a:solidFill>
                  <a:srgbClr val="232B38"/>
                </a:solidFill>
                <a:latin typeface="Nikosh BAN"/>
              </a:rPr>
              <a:t>
</a:t>
            </a:r>
            <a:r>
              <a:rPr sz="2200" b="0" dirty="0" err="1">
                <a:solidFill>
                  <a:srgbClr val="232B38"/>
                </a:solidFill>
                <a:latin typeface="Nikosh BAN"/>
              </a:rPr>
              <a:t>উদাহরণ</a:t>
            </a:r>
            <a:r>
              <a:rPr sz="2200" b="0" dirty="0">
                <a:solidFill>
                  <a:srgbClr val="232B38"/>
                </a:solidFill>
                <a:latin typeface="Nikosh BAN"/>
              </a:rPr>
              <a:t>:
</a:t>
            </a:r>
            <a:r>
              <a:rPr sz="2200" b="0" dirty="0" err="1">
                <a:solidFill>
                  <a:srgbClr val="232B38"/>
                </a:solidFill>
                <a:latin typeface="Nikosh BAN"/>
              </a:rPr>
              <a:t>ক্রয়মূল্য</a:t>
            </a:r>
            <a:r>
              <a:rPr sz="2200" b="0" dirty="0">
                <a:solidFill>
                  <a:srgbClr val="232B38"/>
                </a:solidFill>
                <a:latin typeface="Nikosh BAN"/>
              </a:rPr>
              <a:t> = ৫০০ </a:t>
            </a:r>
            <a:r>
              <a:rPr sz="2200" b="0" dirty="0" err="1">
                <a:solidFill>
                  <a:srgbClr val="232B38"/>
                </a:solidFill>
                <a:latin typeface="Nikosh BAN"/>
              </a:rPr>
              <a:t>টাকা</a:t>
            </a:r>
            <a:r>
              <a:rPr sz="2200" b="0" dirty="0">
                <a:solidFill>
                  <a:srgbClr val="232B38"/>
                </a:solidFill>
                <a:latin typeface="Nikosh BAN"/>
              </a:rPr>
              <a:t>
</a:t>
            </a:r>
            <a:r>
              <a:rPr sz="2200" b="0" dirty="0" err="1">
                <a:solidFill>
                  <a:srgbClr val="232B38"/>
                </a:solidFill>
                <a:latin typeface="Nikosh BAN"/>
              </a:rPr>
              <a:t>বিক্রয়মূল্য</a:t>
            </a:r>
            <a:r>
              <a:rPr sz="2200" b="0" dirty="0">
                <a:solidFill>
                  <a:srgbClr val="232B38"/>
                </a:solidFill>
                <a:latin typeface="Nikosh BAN"/>
              </a:rPr>
              <a:t> = ৬৫০ </a:t>
            </a:r>
            <a:r>
              <a:rPr sz="2200" b="0" dirty="0" err="1">
                <a:solidFill>
                  <a:srgbClr val="232B38"/>
                </a:solidFill>
                <a:latin typeface="Nikosh BAN"/>
              </a:rPr>
              <a:t>টাকা</a:t>
            </a:r>
            <a:r>
              <a:rPr sz="2200" b="0" dirty="0">
                <a:solidFill>
                  <a:srgbClr val="232B38"/>
                </a:solidFill>
                <a:latin typeface="Nikosh BAN"/>
              </a:rPr>
              <a:t>
</a:t>
            </a:r>
            <a:r>
              <a:rPr sz="2200" b="0" dirty="0" err="1">
                <a:solidFill>
                  <a:srgbClr val="232B38"/>
                </a:solidFill>
                <a:latin typeface="Nikosh BAN"/>
              </a:rPr>
              <a:t>মুনাফা</a:t>
            </a:r>
            <a:r>
              <a:rPr sz="2200" b="0" dirty="0">
                <a:solidFill>
                  <a:srgbClr val="232B38"/>
                </a:solidFill>
                <a:latin typeface="Nikosh BAN"/>
              </a:rPr>
              <a:t> = ৬৫০ − ৫০০ = ১৫০ </a:t>
            </a:r>
            <a:r>
              <a:rPr sz="2200" b="0" dirty="0" err="1">
                <a:solidFill>
                  <a:srgbClr val="232B38"/>
                </a:solidFill>
                <a:latin typeface="Nikosh BAN"/>
              </a:rPr>
              <a:t>টাকা</a:t>
            </a:r>
            <a:endParaRPr sz="2200" b="0" dirty="0">
              <a:solidFill>
                <a:srgbClr val="232B38"/>
              </a:solidFill>
              <a:latin typeface="Nikosh BAN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217920" y="1371600"/>
            <a:ext cx="5257800" cy="3429000"/>
          </a:xfrm>
          <a:prstGeom prst="roundRect">
            <a:avLst/>
          </a:prstGeom>
          <a:solidFill>
            <a:srgbClr val="FFEAF5"/>
          </a:solidFill>
          <a:ln w="19050">
            <a:solidFill>
              <a:srgbClr val="C830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82512" y="1481328"/>
            <a:ext cx="4928616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500" b="1">
                <a:solidFill>
                  <a:srgbClr val="C83037"/>
                </a:solidFill>
                <a:latin typeface="Nikosh BAN"/>
              </a:rPr>
              <a:t>ক্ষতি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1965960"/>
            <a:ext cx="4928616" cy="271576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200" b="0">
                <a:solidFill>
                  <a:srgbClr val="232B38"/>
                </a:solidFill>
                <a:latin typeface="Nikosh BAN"/>
              </a:rPr>
              <a:t>বিক্রয়মূল্য &lt; ক্রয়মূল্য
উদাহরণ:
ক্রয়মূল্য = ৫০০ টাকা
বিক্রয়মূল্য = ৪২০ টাকা
ক্ষতি = ৫০০ − ৪২০ = ৮০ টাকা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257800"/>
            <a:ext cx="10241280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100" b="1">
                <a:solidFill>
                  <a:srgbClr val="123469"/>
                </a:solidFill>
                <a:latin typeface="Nikosh BAN"/>
              </a:rPr>
              <a:t>বিক্রয়মূল্য ও ক্রয়মূল্য তুলনা করলেই বোঝা যায়—মুনাফা হয়েছে, নাকি ক্ষতি।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মুনাফার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গুরুত্বপূর্ণ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সূত্র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096555A-3DD4-487B-B19E-F34109DE9BC0}"/>
              </a:ext>
            </a:extLst>
          </p:cNvPr>
          <p:cNvGrpSpPr/>
          <p:nvPr/>
        </p:nvGrpSpPr>
        <p:grpSpPr>
          <a:xfrm>
            <a:off x="685800" y="1143000"/>
            <a:ext cx="10789920" cy="914400"/>
            <a:chOff x="685800" y="1143000"/>
            <a:chExt cx="10789920" cy="914400"/>
          </a:xfrm>
        </p:grpSpPr>
        <p:sp>
          <p:nvSpPr>
            <p:cNvPr id="6" name="Rounded Rectangle 5"/>
            <p:cNvSpPr/>
            <p:nvPr/>
          </p:nvSpPr>
          <p:spPr>
            <a:xfrm>
              <a:off x="685800" y="1143000"/>
              <a:ext cx="10789920" cy="914400"/>
            </a:xfrm>
            <a:prstGeom prst="roundRect">
              <a:avLst/>
            </a:prstGeom>
            <a:solidFill>
              <a:srgbClr val="E0F3FF"/>
            </a:solidFill>
            <a:ln w="19050">
              <a:solidFill>
                <a:srgbClr val="2374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50392" y="1252728"/>
              <a:ext cx="10460736" cy="438912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100" b="1" dirty="0">
                  <a:solidFill>
                    <a:srgbClr val="2374CD"/>
                  </a:solidFill>
                  <a:latin typeface="Nikosh BAN"/>
                </a:rPr>
                <a:t>১. </a:t>
              </a:r>
              <a:r>
                <a:rPr sz="2100" b="1" dirty="0" err="1">
                  <a:solidFill>
                    <a:srgbClr val="2374CD"/>
                  </a:solidFill>
                  <a:latin typeface="Nikosh BAN"/>
                </a:rPr>
                <a:t>মুনাফার</a:t>
              </a:r>
              <a:r>
                <a:rPr sz="2100" b="1" dirty="0">
                  <a:solidFill>
                    <a:srgbClr val="2374CD"/>
                  </a:solidFill>
                  <a:latin typeface="Nikosh BAN"/>
                </a:rPr>
                <a:t> </a:t>
              </a:r>
              <a:r>
                <a:rPr sz="2100" b="1" dirty="0" err="1">
                  <a:solidFill>
                    <a:srgbClr val="2374CD"/>
                  </a:solidFill>
                  <a:latin typeface="Nikosh BAN"/>
                </a:rPr>
                <a:t>পরিমাণ</a:t>
              </a:r>
              <a:endParaRPr sz="2100" b="1" dirty="0">
                <a:solidFill>
                  <a:srgbClr val="2374CD"/>
                </a:solidFill>
                <a:latin typeface="Nikosh BAN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50392" y="1600200"/>
              <a:ext cx="10460736" cy="201167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400" b="0" dirty="0" err="1">
                  <a:solidFill>
                    <a:srgbClr val="232B38"/>
                  </a:solidFill>
                  <a:latin typeface="Nikosh BAN"/>
                </a:rPr>
                <a:t>মুনাফা</a:t>
              </a:r>
              <a:r>
                <a:rPr sz="2400" b="0" dirty="0">
                  <a:solidFill>
                    <a:srgbClr val="232B38"/>
                  </a:solidFill>
                  <a:latin typeface="Nikosh BAN"/>
                </a:rPr>
                <a:t> = </a:t>
              </a:r>
              <a:r>
                <a:rPr sz="2400" b="0" dirty="0" err="1">
                  <a:solidFill>
                    <a:srgbClr val="232B38"/>
                  </a:solidFill>
                  <a:latin typeface="Nikosh BAN"/>
                </a:rPr>
                <a:t>বিক্রয়মূল্য</a:t>
              </a:r>
              <a:r>
                <a:rPr sz="2400" b="0" dirty="0">
                  <a:solidFill>
                    <a:srgbClr val="232B38"/>
                  </a:solidFill>
                  <a:latin typeface="Nikosh BAN"/>
                </a:rPr>
                <a:t> − </a:t>
              </a:r>
              <a:r>
                <a:rPr sz="2400" b="0" dirty="0" err="1">
                  <a:solidFill>
                    <a:srgbClr val="232B38"/>
                  </a:solidFill>
                  <a:latin typeface="Nikosh BAN"/>
                </a:rPr>
                <a:t>ক্রয়মূল্য</a:t>
              </a:r>
              <a:endParaRPr sz="2400" b="0" dirty="0">
                <a:solidFill>
                  <a:srgbClr val="232B38"/>
                </a:solidFill>
                <a:latin typeface="Nikosh BAN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6B6948F-F163-4090-9BAD-D20089D01B74}"/>
              </a:ext>
            </a:extLst>
          </p:cNvPr>
          <p:cNvGrpSpPr/>
          <p:nvPr/>
        </p:nvGrpSpPr>
        <p:grpSpPr>
          <a:xfrm>
            <a:off x="685800" y="2331720"/>
            <a:ext cx="10789920" cy="1143000"/>
            <a:chOff x="685800" y="2331720"/>
            <a:chExt cx="10789920" cy="1143000"/>
          </a:xfrm>
        </p:grpSpPr>
        <p:sp>
          <p:nvSpPr>
            <p:cNvPr id="9" name="Rounded Rectangle 8"/>
            <p:cNvSpPr/>
            <p:nvPr/>
          </p:nvSpPr>
          <p:spPr>
            <a:xfrm>
              <a:off x="685800" y="2331720"/>
              <a:ext cx="10789920" cy="1143000"/>
            </a:xfrm>
            <a:prstGeom prst="roundRect">
              <a:avLst/>
            </a:prstGeom>
            <a:solidFill>
              <a:srgbClr val="E1F8EB"/>
            </a:solidFill>
            <a:ln w="19050">
              <a:solidFill>
                <a:srgbClr val="1E8E5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0392" y="2441448"/>
              <a:ext cx="10460736" cy="438912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100" b="1" dirty="0">
                  <a:solidFill>
                    <a:srgbClr val="1E8E55"/>
                  </a:solidFill>
                  <a:latin typeface="Nikosh BAN"/>
                </a:rPr>
                <a:t>২. </a:t>
              </a:r>
              <a:r>
                <a:rPr sz="2100" b="1" dirty="0" err="1">
                  <a:solidFill>
                    <a:srgbClr val="1E8E55"/>
                  </a:solidFill>
                  <a:latin typeface="Nikosh BAN"/>
                </a:rPr>
                <a:t>মুনাফার</a:t>
              </a:r>
              <a:r>
                <a:rPr sz="2100" b="1" dirty="0">
                  <a:solidFill>
                    <a:srgbClr val="1E8E55"/>
                  </a:solidFill>
                  <a:latin typeface="Nikosh BAN"/>
                </a:rPr>
                <a:t> </a:t>
              </a:r>
              <a:r>
                <a:rPr sz="2100" b="1" dirty="0" err="1">
                  <a:solidFill>
                    <a:srgbClr val="1E8E55"/>
                  </a:solidFill>
                  <a:latin typeface="Nikosh BAN"/>
                </a:rPr>
                <a:t>হার</a:t>
              </a:r>
              <a:endParaRPr sz="2100" b="1" dirty="0">
                <a:solidFill>
                  <a:srgbClr val="1E8E55"/>
                </a:solidFill>
                <a:latin typeface="Nikosh BAN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50392" y="2926079"/>
              <a:ext cx="10460736" cy="429768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400" b="0">
                  <a:solidFill>
                    <a:srgbClr val="232B38"/>
                  </a:solidFill>
                  <a:latin typeface="Nikosh BAN"/>
                </a:rPr>
                <a:t>মুনাফার হার = (মুনাফা ÷ ক্রয়মূল্য) × ১০০%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F80F7AF-87A9-4DBC-807D-959E9B3229D4}"/>
              </a:ext>
            </a:extLst>
          </p:cNvPr>
          <p:cNvGrpSpPr/>
          <p:nvPr/>
        </p:nvGrpSpPr>
        <p:grpSpPr>
          <a:xfrm>
            <a:off x="685800" y="3744468"/>
            <a:ext cx="10789920" cy="918971"/>
            <a:chOff x="685800" y="3744468"/>
            <a:chExt cx="10789920" cy="918971"/>
          </a:xfrm>
        </p:grpSpPr>
        <p:sp>
          <p:nvSpPr>
            <p:cNvPr id="12" name="Rounded Rectangle 11"/>
            <p:cNvSpPr/>
            <p:nvPr/>
          </p:nvSpPr>
          <p:spPr>
            <a:xfrm>
              <a:off x="685800" y="3749039"/>
              <a:ext cx="10789920" cy="914400"/>
            </a:xfrm>
            <a:prstGeom prst="roundRect">
              <a:avLst/>
            </a:prstGeom>
            <a:solidFill>
              <a:srgbClr val="F1EAFF"/>
            </a:solidFill>
            <a:ln w="19050">
              <a:solidFill>
                <a:srgbClr val="704EA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65479" y="3744468"/>
              <a:ext cx="10460736" cy="438912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100" b="1" dirty="0">
                  <a:solidFill>
                    <a:srgbClr val="704EAA"/>
                  </a:solidFill>
                  <a:latin typeface="Nikosh BAN"/>
                </a:rPr>
                <a:t>৩. </a:t>
              </a:r>
              <a:r>
                <a:rPr sz="2100" b="1" dirty="0" err="1">
                  <a:solidFill>
                    <a:srgbClr val="704EAA"/>
                  </a:solidFill>
                  <a:latin typeface="Nikosh BAN"/>
                </a:rPr>
                <a:t>বিক্রয়মূল্য</a:t>
              </a:r>
              <a:endParaRPr sz="2100" b="1" dirty="0">
                <a:solidFill>
                  <a:srgbClr val="704EAA"/>
                </a:solidFill>
                <a:latin typeface="Nikosh BAN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65479" y="4050792"/>
              <a:ext cx="10460736" cy="201167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400" b="0" dirty="0" err="1">
                  <a:solidFill>
                    <a:srgbClr val="232B38"/>
                  </a:solidFill>
                  <a:latin typeface="Nikosh BAN"/>
                </a:rPr>
                <a:t>বিক্রয়মূল্য</a:t>
              </a:r>
              <a:r>
                <a:rPr sz="2400" b="0" dirty="0">
                  <a:solidFill>
                    <a:srgbClr val="232B38"/>
                  </a:solidFill>
                  <a:latin typeface="Nikosh BAN"/>
                </a:rPr>
                <a:t> = </a:t>
              </a:r>
              <a:r>
                <a:rPr sz="2400" b="0" dirty="0" err="1">
                  <a:solidFill>
                    <a:srgbClr val="232B38"/>
                  </a:solidFill>
                  <a:latin typeface="Nikosh BAN"/>
                </a:rPr>
                <a:t>ক্রয়মূল্য</a:t>
              </a:r>
              <a:r>
                <a:rPr sz="2400" b="0" dirty="0">
                  <a:solidFill>
                    <a:srgbClr val="232B38"/>
                  </a:solidFill>
                  <a:latin typeface="Nikosh BAN"/>
                </a:rPr>
                <a:t> + </a:t>
              </a:r>
              <a:r>
                <a:rPr sz="2400" b="0" dirty="0" err="1">
                  <a:solidFill>
                    <a:srgbClr val="232B38"/>
                  </a:solidFill>
                  <a:latin typeface="Nikosh BAN"/>
                </a:rPr>
                <a:t>মুনাফা</a:t>
              </a:r>
              <a:endParaRPr sz="2400" b="0" dirty="0">
                <a:solidFill>
                  <a:srgbClr val="232B38"/>
                </a:solidFill>
                <a:latin typeface="Nikosh BAN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530565-729D-46A3-8E39-15740C708B8D}"/>
              </a:ext>
            </a:extLst>
          </p:cNvPr>
          <p:cNvGrpSpPr/>
          <p:nvPr/>
        </p:nvGrpSpPr>
        <p:grpSpPr>
          <a:xfrm>
            <a:off x="685800" y="4937760"/>
            <a:ext cx="10789920" cy="914400"/>
            <a:chOff x="685800" y="4937760"/>
            <a:chExt cx="10789920" cy="914400"/>
          </a:xfrm>
        </p:grpSpPr>
        <p:sp>
          <p:nvSpPr>
            <p:cNvPr id="15" name="Rounded Rectangle 14"/>
            <p:cNvSpPr/>
            <p:nvPr/>
          </p:nvSpPr>
          <p:spPr>
            <a:xfrm>
              <a:off x="685800" y="4937760"/>
              <a:ext cx="10789920" cy="914400"/>
            </a:xfrm>
            <a:prstGeom prst="roundRect">
              <a:avLst/>
            </a:prstGeom>
            <a:solidFill>
              <a:srgbClr val="FFF8DC"/>
            </a:solidFill>
            <a:ln w="19050">
              <a:solidFill>
                <a:srgbClr val="EB772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50392" y="5047488"/>
              <a:ext cx="10460736" cy="438912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100" b="1">
                  <a:solidFill>
                    <a:srgbClr val="EB772A"/>
                  </a:solidFill>
                  <a:latin typeface="Nikosh BAN"/>
                </a:rPr>
                <a:t>৪. ক্রয়মূল্য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80872" y="5385816"/>
              <a:ext cx="10460736" cy="201167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400" b="0" dirty="0" err="1">
                  <a:solidFill>
                    <a:srgbClr val="232B38"/>
                  </a:solidFill>
                  <a:latin typeface="Nikosh BAN"/>
                </a:rPr>
                <a:t>ক্রয়মূল্য</a:t>
              </a:r>
              <a:r>
                <a:rPr sz="2400" b="0" dirty="0">
                  <a:solidFill>
                    <a:srgbClr val="232B38"/>
                  </a:solidFill>
                  <a:latin typeface="Nikosh BAN"/>
                </a:rPr>
                <a:t> = </a:t>
              </a:r>
              <a:r>
                <a:rPr sz="2400" b="0" dirty="0" err="1">
                  <a:solidFill>
                    <a:srgbClr val="232B38"/>
                  </a:solidFill>
                  <a:latin typeface="Nikosh BAN"/>
                </a:rPr>
                <a:t>বিক্রয়মূল্য</a:t>
              </a:r>
              <a:r>
                <a:rPr sz="2400" b="0" dirty="0">
                  <a:solidFill>
                    <a:srgbClr val="232B38"/>
                  </a:solidFill>
                  <a:latin typeface="Nikosh BAN"/>
                </a:rPr>
                <a:t> − </a:t>
              </a:r>
              <a:r>
                <a:rPr sz="2400" b="0" dirty="0" err="1">
                  <a:solidFill>
                    <a:srgbClr val="232B38"/>
                  </a:solidFill>
                  <a:latin typeface="Nikosh BAN"/>
                </a:rPr>
                <a:t>মুনাফা</a:t>
              </a:r>
              <a:endParaRPr sz="2400" b="0" dirty="0">
                <a:solidFill>
                  <a:srgbClr val="232B38"/>
                </a:solidFill>
                <a:latin typeface="Nikosh BAN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উদাহরণ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১: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মুনাফার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পরিমাণ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051560"/>
            <a:ext cx="10607040" cy="6858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232B38"/>
                </a:solidFill>
                <a:latin typeface="Nikosh BAN"/>
              </a:rPr>
              <a:t>একটি ব্যাগ ৮০০ টাকায় কিনে ৯৫০ টাকায় বিক্রি করা হলো। মুনাফা কত?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965960"/>
            <a:ext cx="3200400" cy="1325880"/>
          </a:xfrm>
          <a:prstGeom prst="roundRect">
            <a:avLst/>
          </a:prstGeom>
          <a:solidFill>
            <a:srgbClr val="E0F3FF"/>
          </a:solidFill>
          <a:ln w="19050">
            <a:solidFill>
              <a:srgbClr val="237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2075688"/>
            <a:ext cx="2871216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>
                <a:solidFill>
                  <a:srgbClr val="2374CD"/>
                </a:solidFill>
                <a:latin typeface="Nikosh BAN"/>
              </a:rPr>
              <a:t>দেওয়া আছে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560320"/>
            <a:ext cx="2871216" cy="612647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0">
                <a:solidFill>
                  <a:srgbClr val="232B38"/>
                </a:solidFill>
                <a:latin typeface="Nikosh BAN"/>
              </a:rPr>
              <a:t>ক্রয়মূল্য = ৮০০ টাকা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965960"/>
            <a:ext cx="3200400" cy="1325880"/>
          </a:xfrm>
          <a:prstGeom prst="roundRect">
            <a:avLst/>
          </a:prstGeom>
          <a:solidFill>
            <a:srgbClr val="E1F8EB"/>
          </a:solidFill>
          <a:ln w="19050">
            <a:solidFill>
              <a:srgbClr val="1E8E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45152" y="2075688"/>
            <a:ext cx="2871216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>
                <a:solidFill>
                  <a:srgbClr val="1E8E55"/>
                </a:solidFill>
                <a:latin typeface="Nikosh BAN"/>
              </a:rPr>
              <a:t>দেওয়া আছে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5152" y="2560320"/>
            <a:ext cx="2871216" cy="612647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0">
                <a:solidFill>
                  <a:srgbClr val="232B38"/>
                </a:solidFill>
                <a:latin typeface="Nikosh BAN"/>
              </a:rPr>
              <a:t>বিক্রয়মূল্য = ৯৫০ টাকা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79" y="1965960"/>
            <a:ext cx="3200400" cy="132588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B7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48471" y="2075688"/>
            <a:ext cx="2871216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>
                <a:solidFill>
                  <a:srgbClr val="EB772A"/>
                </a:solidFill>
                <a:latin typeface="Nikosh BAN"/>
              </a:rPr>
              <a:t>সূত্র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1" y="2560320"/>
            <a:ext cx="2871216" cy="612647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0">
                <a:solidFill>
                  <a:srgbClr val="232B38"/>
                </a:solidFill>
                <a:latin typeface="Nikosh BAN"/>
              </a:rPr>
              <a:t>মুনাফা = SP − CP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3886200"/>
            <a:ext cx="10149840" cy="1371600"/>
          </a:xfrm>
          <a:prstGeom prst="roundRect">
            <a:avLst/>
          </a:prstGeom>
          <a:solidFill>
            <a:srgbClr val="F1EAFF"/>
          </a:solidFill>
          <a:ln w="19050">
            <a:solidFill>
              <a:srgbClr val="704E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09728" rIns="164592" bIns="91440" rtlCol="0" anchor="ctr"/>
          <a:lstStyle/>
          <a:p>
            <a:pPr algn="ctr">
              <a:spcAft>
                <a:spcPts val="800"/>
              </a:spcAft>
              <a:defRPr sz="3000">
                <a:solidFill>
                  <a:srgbClr val="232B38"/>
                </a:solidFill>
                <a:latin typeface="Nikosh BAN"/>
              </a:defRPr>
            </a:pPr>
            <a:r>
              <a:t>মুনাফা = ৯৫০ − ৮০০</a:t>
            </a:r>
          </a:p>
          <a:p>
            <a:pPr>
              <a:spcAft>
                <a:spcPts val="800"/>
              </a:spcAft>
              <a:defRPr sz="3000">
                <a:solidFill>
                  <a:srgbClr val="232B38"/>
                </a:solidFill>
                <a:latin typeface="Nikosh BAN"/>
              </a:defRPr>
            </a:pPr>
            <a:r>
              <a:t>= ১৫০ টাকা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5623560"/>
            <a:ext cx="1014984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300" b="1">
                <a:solidFill>
                  <a:srgbClr val="1E8E55"/>
                </a:solidFill>
                <a:latin typeface="Nikosh BAN"/>
              </a:rPr>
              <a:t>উত্তর: মুনাফা হয়েছে ১৫০ টাকা।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উদাহরণ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২: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মুনাফার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হার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005840"/>
            <a:ext cx="10607040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1">
                <a:solidFill>
                  <a:srgbClr val="232B38"/>
                </a:solidFill>
                <a:latin typeface="Nikosh BAN"/>
              </a:rPr>
              <a:t>একটি পণ্য ১,০০০ টাকায় কিনে ১,২০০ টাকায় বিক্রি করা হলো। মুনাফার হার কত?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6949440" cy="3474720"/>
          </a:xfrm>
          <a:prstGeom prst="rect">
            <a:avLst/>
          </a:prstGeom>
          <a:noFill/>
        </p:spPr>
        <p:txBody>
          <a:bodyPr wrap="square" lIns="109728" rIns="73152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232B38"/>
                </a:solidFill>
                <a:latin typeface="Nikosh BAN"/>
              </a:defRPr>
            </a:pPr>
            <a:r>
              <a:t>•  মুনাফা = ১,২০০ − ১,০০০ = ২০০ টাকা</a:t>
            </a:r>
          </a:p>
          <a:p>
            <a:pPr>
              <a:spcAft>
                <a:spcPts val="1300"/>
              </a:spcAft>
              <a:defRPr sz="2200">
                <a:solidFill>
                  <a:srgbClr val="232B38"/>
                </a:solidFill>
                <a:latin typeface="Nikosh BAN"/>
              </a:defRPr>
            </a:pPr>
            <a:r>
              <a:t>•  মুনাফার হার = (মুনাফা ÷ ক্রয়মূল্য) × ১০০%</a:t>
            </a:r>
          </a:p>
          <a:p>
            <a:pPr>
              <a:spcAft>
                <a:spcPts val="1300"/>
              </a:spcAft>
              <a:defRPr sz="2200">
                <a:solidFill>
                  <a:srgbClr val="232B38"/>
                </a:solidFill>
                <a:latin typeface="Nikosh BAN"/>
              </a:defRPr>
            </a:pPr>
            <a:r>
              <a:t>•  = (২০০ ÷ ১,০০০) × ১০০%</a:t>
            </a:r>
          </a:p>
          <a:p>
            <a:pPr>
              <a:spcAft>
                <a:spcPts val="1300"/>
              </a:spcAft>
              <a:defRPr sz="2200">
                <a:solidFill>
                  <a:srgbClr val="232B38"/>
                </a:solidFill>
                <a:latin typeface="Nikosh BAN"/>
              </a:defRPr>
            </a:pPr>
            <a:r>
              <a:t>•  = ২০%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2103120"/>
            <a:ext cx="2834640" cy="2286000"/>
          </a:xfrm>
          <a:prstGeom prst="roundRect">
            <a:avLst/>
          </a:prstGeom>
          <a:solidFill>
            <a:srgbClr val="E1F8EB"/>
          </a:solidFill>
          <a:ln w="19050">
            <a:solidFill>
              <a:srgbClr val="1E8E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94192" y="2212848"/>
            <a:ext cx="2505456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1">
                <a:solidFill>
                  <a:srgbClr val="1E8E55"/>
                </a:solidFill>
                <a:latin typeface="Nikosh BAN"/>
              </a:rPr>
              <a:t>উত্তর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94192" y="2697479"/>
            <a:ext cx="2505456" cy="157276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500" b="0">
                <a:solidFill>
                  <a:srgbClr val="232B38"/>
                </a:solidFill>
                <a:latin typeface="Nikosh BAN"/>
              </a:rPr>
              <a:t>মুনাফার হার = ২০%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623560"/>
            <a:ext cx="10241280" cy="4572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900" b="1">
                <a:solidFill>
                  <a:srgbClr val="C83037"/>
                </a:solidFill>
                <a:latin typeface="Nikosh BAN"/>
              </a:rPr>
              <a:t>খেয়াল করো: মুনাফার হার নির্ণয়ে ক্রয়মূল্য দিয়ে ভাগ করতে হয়।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চিত্রের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মাধ্যমে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মুনাফা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বোঝা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914400"/>
            <a:ext cx="10789920" cy="4572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300" b="1">
                <a:solidFill>
                  <a:srgbClr val="123469"/>
                </a:solidFill>
                <a:latin typeface="Nikosh BAN"/>
              </a:rPr>
              <a:t>ক্রয়মূল্য ৮০০ টাকা, বিক্রয়মূল্য ৯৫০ টাকা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5840" y="5257800"/>
            <a:ext cx="10058400" cy="36576"/>
          </a:xfrm>
          <a:prstGeom prst="rect">
            <a:avLst/>
          </a:prstGeom>
          <a:solidFill>
            <a:srgbClr val="232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828800" y="2834640"/>
            <a:ext cx="1828800" cy="2423160"/>
          </a:xfrm>
          <a:prstGeom prst="rect">
            <a:avLst/>
          </a:prstGeom>
          <a:solidFill>
            <a:srgbClr val="2374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91640" y="2395728"/>
            <a:ext cx="210312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000" b="1">
                <a:solidFill>
                  <a:srgbClr val="2374CD"/>
                </a:solidFill>
                <a:latin typeface="Nikosh BAN"/>
              </a:rPr>
              <a:t>৮০০ টাকা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5394960"/>
            <a:ext cx="2468880" cy="5943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900" b="1">
                <a:solidFill>
                  <a:srgbClr val="232B38"/>
                </a:solidFill>
                <a:latin typeface="Nikosh BAN"/>
              </a:rPr>
              <a:t>ক্রয়মূল্য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0" y="2377440"/>
            <a:ext cx="1828800" cy="2880360"/>
          </a:xfrm>
          <a:prstGeom prst="rect">
            <a:avLst/>
          </a:prstGeom>
          <a:solidFill>
            <a:srgbClr val="1E8E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92040" y="1938528"/>
            <a:ext cx="210312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000" b="1">
                <a:solidFill>
                  <a:srgbClr val="1E8E55"/>
                </a:solidFill>
                <a:latin typeface="Nikosh BAN"/>
              </a:rPr>
              <a:t>৯৫০ টাকা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394960"/>
            <a:ext cx="2468880" cy="5943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900" b="1">
                <a:solidFill>
                  <a:srgbClr val="232B38"/>
                </a:solidFill>
                <a:latin typeface="Nikosh BAN"/>
              </a:rPr>
              <a:t>বিক্রয়মূল্য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0" y="4526280"/>
            <a:ext cx="1828800" cy="731520"/>
          </a:xfrm>
          <a:prstGeom prst="rect">
            <a:avLst/>
          </a:prstGeom>
          <a:solidFill>
            <a:srgbClr val="EB7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92440" y="4087368"/>
            <a:ext cx="210312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000" b="1">
                <a:solidFill>
                  <a:srgbClr val="EB772A"/>
                </a:solidFill>
                <a:latin typeface="Nikosh BAN"/>
              </a:rPr>
              <a:t>১৫০ টাকা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09560" y="5394960"/>
            <a:ext cx="2468880" cy="5943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900" b="1">
                <a:solidFill>
                  <a:srgbClr val="232B38"/>
                </a:solidFill>
                <a:latin typeface="Nikosh BAN"/>
              </a:rPr>
              <a:t>মুনাফা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6172200"/>
            <a:ext cx="9875520" cy="3200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800" b="0">
                <a:solidFill>
                  <a:srgbClr val="647080"/>
                </a:solidFill>
                <a:latin typeface="Nikosh BAN"/>
              </a:rPr>
              <a:t>বিক্রয়মূল্য থেকে ক্রয়মূল্য বাদ দিলে মুনাফা পাওয়া যায়।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হিসাব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করার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সময়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যা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মনে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রাখবে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143000"/>
            <a:ext cx="10332720" cy="4389120"/>
          </a:xfrm>
          <a:prstGeom prst="rect">
            <a:avLst/>
          </a:prstGeom>
          <a:noFill/>
        </p:spPr>
        <p:txBody>
          <a:bodyPr wrap="square" lIns="109728" rIns="73152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232B38"/>
                </a:solidFill>
                <a:latin typeface="Nikosh BAN"/>
              </a:defRPr>
            </a:pPr>
            <a:r>
              <a:t>•  মুনাফা = বিক্রয়মূল্য − ক্রয়মূল্য।</a:t>
            </a:r>
          </a:p>
          <a:p>
            <a:pPr>
              <a:spcAft>
                <a:spcPts val="1300"/>
              </a:spcAft>
              <a:defRPr sz="2200">
                <a:solidFill>
                  <a:srgbClr val="232B38"/>
                </a:solidFill>
                <a:latin typeface="Nikosh BAN"/>
              </a:defRPr>
            </a:pPr>
            <a:r>
              <a:t>•  ক্ষতি = ক্রয়মূল্য − বিক্রয়মূল্য।</a:t>
            </a:r>
          </a:p>
          <a:p>
            <a:pPr>
              <a:spcAft>
                <a:spcPts val="1300"/>
              </a:spcAft>
              <a:defRPr sz="2200">
                <a:solidFill>
                  <a:srgbClr val="232B38"/>
                </a:solidFill>
                <a:latin typeface="Nikosh BAN"/>
              </a:defRPr>
            </a:pPr>
            <a:r>
              <a:t>•  মুনাফার হার হিসাব করতে ক্রয়মূল্যকে ভিত্তি ধরতে হবে।</a:t>
            </a:r>
          </a:p>
          <a:p>
            <a:pPr>
              <a:spcAft>
                <a:spcPts val="1300"/>
              </a:spcAft>
              <a:defRPr sz="2200">
                <a:solidFill>
                  <a:srgbClr val="232B38"/>
                </a:solidFill>
                <a:latin typeface="Nikosh BAN"/>
              </a:defRPr>
            </a:pPr>
            <a:r>
              <a:t>•  সব হিসাবের শেষে টাকার একক লিখতে হবে।</a:t>
            </a:r>
          </a:p>
          <a:p>
            <a:pPr>
              <a:spcAft>
                <a:spcPts val="1300"/>
              </a:spcAft>
              <a:defRPr sz="2200">
                <a:solidFill>
                  <a:srgbClr val="232B38"/>
                </a:solidFill>
                <a:latin typeface="Nikosh BAN"/>
              </a:defRPr>
            </a:pPr>
            <a:r>
              <a:t>•  প্রশ্নে যা চাওয়া হয়েছে—পরিমাণ নাকি হার—তা আগে বুঝে নিতে হবে।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95CD3C-778A-44C7-BD71-A9808E79A7DD}"/>
              </a:ext>
            </a:extLst>
          </p:cNvPr>
          <p:cNvGrpSpPr/>
          <p:nvPr/>
        </p:nvGrpSpPr>
        <p:grpSpPr>
          <a:xfrm>
            <a:off x="1102658" y="4522959"/>
            <a:ext cx="8503920" cy="1083565"/>
            <a:chOff x="1828800" y="4773167"/>
            <a:chExt cx="8503920" cy="1083565"/>
          </a:xfrm>
        </p:grpSpPr>
        <p:sp>
          <p:nvSpPr>
            <p:cNvPr id="7" name="Rounded Rectangle 6"/>
            <p:cNvSpPr/>
            <p:nvPr/>
          </p:nvSpPr>
          <p:spPr>
            <a:xfrm>
              <a:off x="1828800" y="4773167"/>
              <a:ext cx="8503920" cy="1083565"/>
            </a:xfrm>
            <a:prstGeom prst="roundRect">
              <a:avLst/>
            </a:prstGeom>
            <a:solidFill>
              <a:srgbClr val="FFEAF5"/>
            </a:solidFill>
            <a:ln w="19050">
              <a:solidFill>
                <a:srgbClr val="DD418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57984" y="4910148"/>
              <a:ext cx="8174736" cy="438912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000" b="1" dirty="0" err="1">
                  <a:solidFill>
                    <a:srgbClr val="DD418B"/>
                  </a:solidFill>
                  <a:latin typeface="Nikosh BAN"/>
                </a:rPr>
                <a:t>নিজেকে</a:t>
              </a:r>
              <a:r>
                <a:rPr sz="2000" b="1" dirty="0">
                  <a:solidFill>
                    <a:srgbClr val="DD418B"/>
                  </a:solidFill>
                  <a:latin typeface="Nikosh BAN"/>
                </a:rPr>
                <a:t> </a:t>
              </a:r>
              <a:r>
                <a:rPr sz="2000" b="1" dirty="0" err="1">
                  <a:solidFill>
                    <a:srgbClr val="DD418B"/>
                  </a:solidFill>
                  <a:latin typeface="Nikosh BAN"/>
                </a:rPr>
                <a:t>যাচাই</a:t>
              </a:r>
              <a:r>
                <a:rPr sz="2000" b="1" dirty="0">
                  <a:solidFill>
                    <a:srgbClr val="DD418B"/>
                  </a:solidFill>
                  <a:latin typeface="Nikosh BAN"/>
                </a:rPr>
                <a:t> </a:t>
              </a:r>
              <a:r>
                <a:rPr sz="2000" b="1" dirty="0" err="1">
                  <a:solidFill>
                    <a:srgbClr val="DD418B"/>
                  </a:solidFill>
                  <a:latin typeface="Nikosh BAN"/>
                </a:rPr>
                <a:t>করো</a:t>
              </a:r>
              <a:endParaRPr sz="2000" b="1" dirty="0">
                <a:solidFill>
                  <a:srgbClr val="DD418B"/>
                </a:solidFill>
                <a:latin typeface="Nikosh BAN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93392" y="5285142"/>
              <a:ext cx="8174736" cy="155447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1900" b="0" dirty="0" err="1">
                  <a:solidFill>
                    <a:srgbClr val="232B38"/>
                  </a:solidFill>
                  <a:latin typeface="Nikosh BAN"/>
                </a:rPr>
                <a:t>বিক্রয়মূল্য</a:t>
              </a:r>
              <a:r>
                <a:rPr sz="1900" b="0" dirty="0">
                  <a:solidFill>
                    <a:srgbClr val="232B38"/>
                  </a:solidFill>
                  <a:latin typeface="Nikosh BAN"/>
                </a:rPr>
                <a:t> </a:t>
              </a:r>
              <a:r>
                <a:rPr sz="1900" b="0" dirty="0" err="1">
                  <a:solidFill>
                    <a:srgbClr val="232B38"/>
                  </a:solidFill>
                  <a:latin typeface="Nikosh BAN"/>
                </a:rPr>
                <a:t>বেশি</a:t>
              </a:r>
              <a:r>
                <a:rPr sz="1900" b="0" dirty="0">
                  <a:solidFill>
                    <a:srgbClr val="232B38"/>
                  </a:solidFill>
                  <a:latin typeface="Nikosh BAN"/>
                </a:rPr>
                <a:t> </a:t>
              </a:r>
              <a:r>
                <a:rPr sz="1900" b="0" dirty="0" err="1">
                  <a:solidFill>
                    <a:srgbClr val="232B38"/>
                  </a:solidFill>
                  <a:latin typeface="Nikosh BAN"/>
                </a:rPr>
                <a:t>হলে</a:t>
              </a:r>
              <a:r>
                <a:rPr sz="1900" b="0" dirty="0">
                  <a:solidFill>
                    <a:srgbClr val="232B38"/>
                  </a:solidFill>
                  <a:latin typeface="Nikosh BAN"/>
                </a:rPr>
                <a:t> </a:t>
              </a:r>
              <a:r>
                <a:rPr sz="1900" b="0" dirty="0" err="1">
                  <a:solidFill>
                    <a:srgbClr val="232B38"/>
                  </a:solidFill>
                  <a:latin typeface="Nikosh BAN"/>
                </a:rPr>
                <a:t>মুনাফা</a:t>
              </a:r>
              <a:r>
                <a:rPr sz="1900" b="0" dirty="0">
                  <a:solidFill>
                    <a:srgbClr val="232B38"/>
                  </a:solidFill>
                  <a:latin typeface="Nikosh BAN"/>
                </a:rPr>
                <a:t>, </a:t>
              </a:r>
              <a:r>
                <a:rPr sz="1900" b="0" dirty="0" err="1">
                  <a:solidFill>
                    <a:srgbClr val="232B38"/>
                  </a:solidFill>
                  <a:latin typeface="Nikosh BAN"/>
                </a:rPr>
                <a:t>কম</a:t>
              </a:r>
              <a:r>
                <a:rPr sz="1900" b="0" dirty="0">
                  <a:solidFill>
                    <a:srgbClr val="232B38"/>
                  </a:solidFill>
                  <a:latin typeface="Nikosh BAN"/>
                </a:rPr>
                <a:t> </a:t>
              </a:r>
              <a:r>
                <a:rPr sz="1900" b="0" dirty="0" err="1">
                  <a:solidFill>
                    <a:srgbClr val="232B38"/>
                  </a:solidFill>
                  <a:latin typeface="Nikosh BAN"/>
                </a:rPr>
                <a:t>হলে</a:t>
              </a:r>
              <a:r>
                <a:rPr sz="1900" b="0" dirty="0">
                  <a:solidFill>
                    <a:srgbClr val="232B38"/>
                  </a:solidFill>
                  <a:latin typeface="Nikosh BAN"/>
                </a:rPr>
                <a:t> </a:t>
              </a:r>
              <a:r>
                <a:rPr sz="1900" b="0" dirty="0" err="1">
                  <a:solidFill>
                    <a:srgbClr val="232B38"/>
                  </a:solidFill>
                  <a:latin typeface="Nikosh BAN"/>
                </a:rPr>
                <a:t>ক্ষতি</a:t>
              </a:r>
              <a:r>
                <a:rPr sz="1900" b="0" dirty="0">
                  <a:solidFill>
                    <a:srgbClr val="232B38"/>
                  </a:solidFill>
                  <a:latin typeface="Nikosh BAN"/>
                </a:rPr>
                <a:t>।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2800" b="1" dirty="0" err="1">
                <a:solidFill>
                  <a:srgbClr val="FFFFFF"/>
                </a:solidFill>
                <a:latin typeface="Nikosh BAN"/>
              </a:rPr>
              <a:t>একক</a:t>
            </a:r>
            <a:r>
              <a:rPr lang="en-US"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কাজ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4632" y="2718996"/>
            <a:ext cx="10515600" cy="1294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lang="bn-IN" sz="2400" b="1" dirty="0">
                <a:solidFill>
                  <a:srgbClr val="123469"/>
                </a:solidFill>
                <a:latin typeface="Nikosh BAN"/>
              </a:rPr>
              <a:t> </a:t>
            </a:r>
            <a:r>
              <a:rPr lang="bn-IN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০১. সরল মুনাফার সূত্র লিখ ?</a:t>
            </a:r>
          </a:p>
          <a:p>
            <a:pPr algn="l">
              <a:spcAft>
                <a:spcPts val="300"/>
              </a:spcAft>
            </a:pPr>
            <a:r>
              <a:rPr lang="bn-IN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০২. মুনাফার হার কী লিখ? </a:t>
            </a:r>
            <a:endParaRPr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জোড়ায়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কাজ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051560"/>
            <a:ext cx="1051560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123469"/>
                </a:solidFill>
                <a:latin typeface="Nikosh BAN"/>
              </a:rPr>
              <a:t>সহপাঠীর সঙ্গে আলোচনা করে সমাধান করো।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5074920" cy="2103120"/>
          </a:xfrm>
          <a:prstGeom prst="roundRect">
            <a:avLst/>
          </a:prstGeom>
          <a:solidFill>
            <a:srgbClr val="E0F3FF"/>
          </a:solidFill>
          <a:ln w="19050">
            <a:solidFill>
              <a:srgbClr val="237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938528"/>
            <a:ext cx="4745736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2374CD"/>
                </a:solidFill>
                <a:latin typeface="Nikosh BAN"/>
              </a:rPr>
              <a:t>সমস্যা 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423160"/>
            <a:ext cx="4745736" cy="1389887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0">
                <a:solidFill>
                  <a:srgbClr val="232B38"/>
                </a:solidFill>
                <a:latin typeface="Nikosh BAN"/>
              </a:rPr>
              <a:t>একটি বই ১২০ টাকায় কিনে ১৫০ টাকায় বিক্রি করা হলো।
(ক) মুনাফা কত?
(খ) মুনাফার হার কত?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828800"/>
            <a:ext cx="5074920" cy="2103120"/>
          </a:xfrm>
          <a:prstGeom prst="roundRect">
            <a:avLst/>
          </a:prstGeom>
          <a:solidFill>
            <a:srgbClr val="FFEAF5"/>
          </a:solidFill>
          <a:ln w="19050">
            <a:solidFill>
              <a:srgbClr val="DD41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1" y="1938528"/>
            <a:ext cx="4745736" cy="43891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DD418B"/>
                </a:solidFill>
                <a:latin typeface="Nikosh BAN"/>
              </a:rPr>
              <a:t>সমস্যা 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2423160"/>
            <a:ext cx="4745736" cy="1389887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0">
                <a:solidFill>
                  <a:srgbClr val="232B38"/>
                </a:solidFill>
                <a:latin typeface="Nikosh BAN"/>
              </a:rPr>
              <a:t>একটি কলম ৫০ টাকায় কিনে ৪৫ টাকায় বিক্রি করা হলো।
ক্ষতির পরিমাণ নির্ণয় করো।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709160"/>
            <a:ext cx="10241280" cy="8229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200" b="1">
                <a:solidFill>
                  <a:srgbClr val="1E8E55"/>
                </a:solidFill>
                <a:latin typeface="Nikosh BAN"/>
              </a:rPr>
              <a:t>কাজের ধাপ: তথ্য চিহ্নিত করো → সূত্র লেখো → মান বসাও → উত্তর লেখো।</a:t>
            </a:r>
          </a:p>
        </p:txBody>
      </p:sp>
    </p:spTree>
    <p:extLst>
      <p:ext uri="{BB962C8B-B14F-4D97-AF65-F5344CB8AC3E}">
        <p14:creationId xmlns:p14="http://schemas.microsoft.com/office/powerpoint/2010/main" val="33527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মূল্যায়ন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11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051560"/>
            <a:ext cx="10515600" cy="5029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 dirty="0" err="1">
                <a:solidFill>
                  <a:srgbClr val="123469"/>
                </a:solidFill>
                <a:latin typeface="Nikosh BAN"/>
              </a:rPr>
              <a:t>সংক্ষিপ্ত</a:t>
            </a:r>
            <a:r>
              <a:rPr sz="2400" b="1" dirty="0">
                <a:solidFill>
                  <a:srgbClr val="123469"/>
                </a:solidFill>
                <a:latin typeface="Nikosh BAN"/>
              </a:rPr>
              <a:t> </a:t>
            </a:r>
            <a:r>
              <a:rPr sz="2400" b="1" dirty="0" err="1">
                <a:solidFill>
                  <a:srgbClr val="123469"/>
                </a:solidFill>
                <a:latin typeface="Nikosh BAN"/>
              </a:rPr>
              <a:t>প্রশ্নের</a:t>
            </a:r>
            <a:r>
              <a:rPr sz="2400" b="1" dirty="0">
                <a:solidFill>
                  <a:srgbClr val="123469"/>
                </a:solidFill>
                <a:latin typeface="Nikosh BAN"/>
              </a:rPr>
              <a:t> </a:t>
            </a:r>
            <a:r>
              <a:rPr sz="2400" b="1" dirty="0" err="1">
                <a:solidFill>
                  <a:srgbClr val="123469"/>
                </a:solidFill>
                <a:latin typeface="Nikosh BAN"/>
              </a:rPr>
              <a:t>উত্তর</a:t>
            </a:r>
            <a:r>
              <a:rPr sz="2400" b="1" dirty="0">
                <a:solidFill>
                  <a:srgbClr val="123469"/>
                </a:solidFill>
                <a:latin typeface="Nikosh BAN"/>
              </a:rPr>
              <a:t> </a:t>
            </a:r>
            <a:r>
              <a:rPr sz="2400" b="1" dirty="0" err="1">
                <a:solidFill>
                  <a:srgbClr val="123469"/>
                </a:solidFill>
                <a:latin typeface="Nikosh BAN"/>
              </a:rPr>
              <a:t>দাও</a:t>
            </a:r>
            <a:r>
              <a:rPr sz="2400" b="1" dirty="0">
                <a:solidFill>
                  <a:srgbClr val="123469"/>
                </a:solidFill>
                <a:latin typeface="Nikosh BAN"/>
              </a:rPr>
              <a:t>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828800"/>
            <a:ext cx="10515600" cy="1143000"/>
          </a:xfrm>
          <a:prstGeom prst="roundRect">
            <a:avLst/>
          </a:prstGeom>
          <a:solidFill>
            <a:srgbClr val="E0F3FF"/>
          </a:solidFill>
          <a:ln w="19050">
            <a:solidFill>
              <a:srgbClr val="237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09728" rIns="164592" bIns="91440" rtlCol="0" anchor="ctr"/>
          <a:lstStyle/>
          <a:p>
            <a:pPr algn="ctr">
              <a:spcAft>
                <a:spcPts val="800"/>
              </a:spcAft>
              <a:defRPr sz="2300">
                <a:solidFill>
                  <a:srgbClr val="232B38"/>
                </a:solidFill>
                <a:latin typeface="Nikosh BAN"/>
              </a:defRPr>
            </a:pPr>
            <a:r>
              <a:rPr dirty="0"/>
              <a:t>১. </a:t>
            </a:r>
            <a:r>
              <a:rPr dirty="0" err="1"/>
              <a:t>মুনাফার</a:t>
            </a:r>
            <a:r>
              <a:rPr dirty="0"/>
              <a:t> </a:t>
            </a:r>
            <a:r>
              <a:rPr dirty="0" err="1"/>
              <a:t>পরিমাণ</a:t>
            </a:r>
            <a:r>
              <a:rPr dirty="0"/>
              <a:t> </a:t>
            </a:r>
            <a:r>
              <a:rPr dirty="0" err="1"/>
              <a:t>নির্ণয়ের</a:t>
            </a:r>
            <a:r>
              <a:rPr dirty="0"/>
              <a:t> </a:t>
            </a:r>
            <a:r>
              <a:rPr dirty="0" err="1"/>
              <a:t>সূত্রটি</a:t>
            </a:r>
            <a:r>
              <a:rPr dirty="0"/>
              <a:t> </a:t>
            </a:r>
            <a:r>
              <a:rPr dirty="0" err="1"/>
              <a:t>লেখো</a:t>
            </a:r>
            <a:r>
              <a:rPr dirty="0"/>
              <a:t>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91840"/>
            <a:ext cx="10515600" cy="1143000"/>
          </a:xfrm>
          <a:prstGeom prst="roundRect">
            <a:avLst/>
          </a:prstGeom>
          <a:solidFill>
            <a:srgbClr val="E1F8EB"/>
          </a:solidFill>
          <a:ln w="19050">
            <a:solidFill>
              <a:srgbClr val="1E8E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09728" rIns="164592" bIns="91440" rtlCol="0" anchor="ctr"/>
          <a:lstStyle/>
          <a:p>
            <a:pPr algn="ctr">
              <a:spcAft>
                <a:spcPts val="800"/>
              </a:spcAft>
              <a:defRPr sz="2300">
                <a:solidFill>
                  <a:srgbClr val="232B38"/>
                </a:solidFill>
                <a:latin typeface="Nikosh BAN"/>
              </a:defRPr>
            </a:pPr>
            <a:r>
              <a:rPr dirty="0"/>
              <a:t>২. </a:t>
            </a:r>
            <a:r>
              <a:rPr dirty="0" err="1"/>
              <a:t>একটি</a:t>
            </a:r>
            <a:r>
              <a:rPr dirty="0"/>
              <a:t> </a:t>
            </a:r>
            <a:r>
              <a:rPr dirty="0" err="1"/>
              <a:t>পণ্য</a:t>
            </a:r>
            <a:r>
              <a:rPr dirty="0"/>
              <a:t> ৫০০ </a:t>
            </a:r>
            <a:r>
              <a:rPr dirty="0" err="1"/>
              <a:t>টাকায়</a:t>
            </a:r>
            <a:r>
              <a:rPr dirty="0"/>
              <a:t> </a:t>
            </a:r>
            <a:r>
              <a:rPr dirty="0" err="1"/>
              <a:t>কিনে</a:t>
            </a:r>
            <a:r>
              <a:rPr dirty="0"/>
              <a:t> ৬০০ </a:t>
            </a:r>
            <a:r>
              <a:rPr dirty="0" err="1"/>
              <a:t>টাকায়</a:t>
            </a:r>
            <a:r>
              <a:rPr dirty="0"/>
              <a:t> </a:t>
            </a:r>
            <a:r>
              <a:rPr dirty="0" err="1"/>
              <a:t>বিক্রি</a:t>
            </a:r>
            <a:r>
              <a:rPr dirty="0"/>
              <a:t> </a:t>
            </a:r>
            <a:r>
              <a:rPr dirty="0" err="1"/>
              <a:t>করলে</a:t>
            </a:r>
            <a:r>
              <a:rPr dirty="0"/>
              <a:t> </a:t>
            </a:r>
            <a:r>
              <a:rPr dirty="0" err="1"/>
              <a:t>মুনাফার</a:t>
            </a:r>
            <a:r>
              <a:rPr dirty="0"/>
              <a:t> </a:t>
            </a:r>
            <a:r>
              <a:rPr dirty="0" err="1"/>
              <a:t>হার</a:t>
            </a:r>
            <a:r>
              <a:rPr dirty="0"/>
              <a:t> </a:t>
            </a:r>
            <a:r>
              <a:rPr dirty="0" err="1"/>
              <a:t>কত</a:t>
            </a:r>
            <a:r>
              <a:rPr dirty="0"/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2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73152"/>
            <a:ext cx="108813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2800" b="1" dirty="0" err="1">
                <a:solidFill>
                  <a:srgbClr val="FFFFFF"/>
                </a:solidFill>
                <a:latin typeface="Nikosh BAN"/>
              </a:rPr>
              <a:t>বাড়ির</a:t>
            </a:r>
            <a:r>
              <a:rPr sz="2800" b="1" dirty="0">
                <a:solidFill>
                  <a:srgbClr val="FFFFFF"/>
                </a:solidFill>
                <a:latin typeface="Nikosh BAN"/>
              </a:rPr>
              <a:t> </a:t>
            </a:r>
            <a:r>
              <a:rPr sz="2800" b="1" dirty="0" err="1">
                <a:solidFill>
                  <a:srgbClr val="FFFFFF"/>
                </a:solidFill>
                <a:latin typeface="Nikosh BAN"/>
              </a:rPr>
              <a:t>কাজ</a:t>
            </a:r>
            <a:endParaRPr sz="2800" b="1" dirty="0">
              <a:solidFill>
                <a:srgbClr val="FFFFFF"/>
              </a:solidFill>
              <a:latin typeface="Nikosh 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1400" y="128016"/>
            <a:ext cx="59436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>
                <a:solidFill>
                  <a:srgbClr val="FFCD3A"/>
                </a:solidFill>
                <a:latin typeface="Nikosh BAN"/>
              </a:rPr>
              <a:t>12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FC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5A9AB2E-CC51-4BD2-9AB7-4CD57BED34EE}"/>
              </a:ext>
            </a:extLst>
          </p:cNvPr>
          <p:cNvGrpSpPr/>
          <p:nvPr/>
        </p:nvGrpSpPr>
        <p:grpSpPr>
          <a:xfrm>
            <a:off x="1752626" y="1171818"/>
            <a:ext cx="8581060" cy="2363029"/>
            <a:chOff x="5989320" y="1192663"/>
            <a:chExt cx="5212080" cy="1965960"/>
          </a:xfrm>
        </p:grpSpPr>
        <p:sp>
          <p:nvSpPr>
            <p:cNvPr id="9" name="Rounded Rectangle 8"/>
            <p:cNvSpPr/>
            <p:nvPr/>
          </p:nvSpPr>
          <p:spPr>
            <a:xfrm>
              <a:off x="5989320" y="1192663"/>
              <a:ext cx="5212080" cy="1965960"/>
            </a:xfrm>
            <a:prstGeom prst="roundRect">
              <a:avLst/>
            </a:prstGeom>
            <a:solidFill>
              <a:srgbClr val="FFF8DC"/>
            </a:solidFill>
            <a:ln w="19050">
              <a:solidFill>
                <a:srgbClr val="EB772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69695" y="1498088"/>
              <a:ext cx="4915338" cy="1230366"/>
            </a:xfrm>
            <a:prstGeom prst="rect">
              <a:avLst/>
            </a:prstGeom>
            <a:noFill/>
          </p:spPr>
          <p:txBody>
            <a:bodyPr wrap="square" lIns="73152" tIns="73152" rIns="73152" bIns="73152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১.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একটি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ঘড়ি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৭৫০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টা</a:t>
              </a:r>
              <a:r>
                <a:rPr lang="bn-IN"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কায় 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কিনে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৯০০ </a:t>
              </a:r>
              <a:r>
                <a:rPr lang="bn-IN"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টাকায়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বিক্রি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করলে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মুনাফা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হার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নির্ণয়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করো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
২. ৮০০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টাকার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পণ্য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৭২০ </a:t>
              </a:r>
              <a:r>
                <a:rPr lang="bn-IN"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টাকায়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বিক্রি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করলে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ক্ষতি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sz="2800" b="0" dirty="0" err="1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কত</a:t>
              </a:r>
              <a:r>
                <a:rPr sz="2800" b="0" dirty="0">
                  <a:solidFill>
                    <a:srgbClr val="232B38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82936" y="3979611"/>
            <a:ext cx="10515600" cy="763286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>
              <a:spcAft>
                <a:spcPts val="300"/>
              </a:spcAft>
            </a:pPr>
            <a:r>
              <a:rPr sz="4000" b="1" dirty="0" err="1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sz="4000" b="1" dirty="0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dirty="0" err="1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রাখি</a:t>
            </a:r>
            <a:r>
              <a:rPr sz="4000" b="1" dirty="0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sz="4000" b="1" dirty="0" err="1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sz="4000" b="1" dirty="0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dirty="0" err="1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sz="4000" b="1" dirty="0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sz="4000" b="1" dirty="0" err="1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sz="4000" b="1" dirty="0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dirty="0" err="1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sz="4000" b="1" dirty="0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sz="4000" b="1" dirty="0" err="1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sz="4000" b="1" dirty="0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4000" b="1" dirty="0" err="1">
                <a:solidFill>
                  <a:srgbClr val="1E8E5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sz="4000" b="1" dirty="0">
              <a:solidFill>
                <a:srgbClr val="1E8E5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F538C8C9-022B-4D8F-B285-6F1BDF8E2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4507" y="-33454"/>
            <a:ext cx="847493" cy="8474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F14BD1-FF4B-4CC0-B6D8-09790B1CF5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77" y="737812"/>
            <a:ext cx="9707330" cy="53823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20227C-F6E7-4756-991D-616BC3CD6569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366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3"/>
    </mc:Choice>
    <mc:Fallback xmlns="">
      <p:transition spd="slow" advTm="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2.9|1.1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744</Words>
  <Application>Microsoft Office PowerPoint</Application>
  <PresentationFormat>Widescreen</PresentationFormat>
  <Paragraphs>128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Nikosh BAN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21</cp:revision>
  <dcterms:modified xsi:type="dcterms:W3CDTF">2026-10-28T04:21:25Z</dcterms:modified>
</cp:coreProperties>
</file>