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CC00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2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BA8E9-F312-4051-9D2C-0B9E13F87282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B73BC-060F-4E5A-BDA0-B5D18B4C0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56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5" y="-152400"/>
            <a:ext cx="9144000" cy="7010400"/>
          </a:xfrm>
          <a:prstGeom prst="rect">
            <a:avLst/>
          </a:prstGeom>
          <a:solidFill>
            <a:srgbClr val="0033CC"/>
          </a:solidFill>
          <a:ln w="57150">
            <a:solidFill>
              <a:schemeClr val="tx1"/>
            </a:solidFill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6565" y="5715000"/>
            <a:ext cx="9127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</a:rPr>
              <a:t>শ্রেণীঃ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দ্বাদশ</a:t>
            </a:r>
            <a:r>
              <a:rPr lang="en-US" sz="3600" b="1" dirty="0" smtClean="0">
                <a:solidFill>
                  <a:srgbClr val="002060"/>
                </a:solidFill>
              </a:rPr>
              <a:t> , </a:t>
            </a:r>
            <a:r>
              <a:rPr lang="en-US" sz="3600" b="1" dirty="0" err="1" smtClean="0">
                <a:solidFill>
                  <a:srgbClr val="002060"/>
                </a:solidFill>
              </a:rPr>
              <a:t>বিষয়ঃ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হিসাববিজ্ঞান</a:t>
            </a:r>
            <a:r>
              <a:rPr lang="en-US" sz="3600" b="1" dirty="0" smtClean="0">
                <a:solidFill>
                  <a:srgbClr val="002060"/>
                </a:solidFill>
              </a:rPr>
              <a:t> , </a:t>
            </a:r>
            <a:r>
              <a:rPr lang="en-US" sz="3600" b="1" dirty="0" err="1" smtClean="0">
                <a:solidFill>
                  <a:srgbClr val="002060"/>
                </a:solidFill>
              </a:rPr>
              <a:t>অধ্যায়ঃ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অব্যবসায়ী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প্রতিষ্ঠানের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হিসাব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719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57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" y="-152400"/>
            <a:ext cx="9144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42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8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685800"/>
            <a:ext cx="9067800" cy="1470025"/>
          </a:xfrm>
        </p:spPr>
        <p:txBody>
          <a:bodyPr>
            <a:noAutofit/>
          </a:bodyPr>
          <a:lstStyle/>
          <a:p>
            <a:r>
              <a:rPr lang="bn-BD" sz="5400" b="1" dirty="0" smtClean="0">
                <a:solidFill>
                  <a:srgbClr val="0033CC"/>
                </a:solidFill>
              </a:rPr>
              <a:t>আজকের আলোচ্য বিষয় </a:t>
            </a:r>
            <a:endParaRPr lang="en-US" sz="5400" b="1" dirty="0">
              <a:solidFill>
                <a:srgbClr val="0033CC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86200"/>
            <a:ext cx="8839200" cy="1752600"/>
          </a:xfrm>
        </p:spPr>
        <p:txBody>
          <a:bodyPr>
            <a:noAutofit/>
          </a:bodyPr>
          <a:lstStyle/>
          <a:p>
            <a:r>
              <a:rPr lang="bn-BD" sz="6000" b="1" dirty="0" smtClean="0">
                <a:solidFill>
                  <a:srgbClr val="002060"/>
                </a:solidFill>
              </a:rPr>
              <a:t>অব্যবসায়ী প্রতিষ্ঠানের হিসাব </a:t>
            </a:r>
            <a:endParaRPr lang="en-US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208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6276"/>
            <a:ext cx="90678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BD" sz="2800" b="1" dirty="0">
                <a:solidFill>
                  <a:srgbClr val="CC0066"/>
                </a:solidFill>
              </a:rPr>
              <a:t>আজকের অধ্যায় শেষে তোমরা যা বলতে পারবে</a:t>
            </a:r>
            <a:r>
              <a:rPr lang="bn-BD" sz="2800" b="1" dirty="0" smtClean="0">
                <a:solidFill>
                  <a:srgbClr val="CC0066"/>
                </a:solidFill>
              </a:rPr>
              <a:t>: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33CC33"/>
                </a:solidFill>
              </a:rPr>
              <a:t>অব্যবসায়ী </a:t>
            </a:r>
            <a:r>
              <a:rPr lang="bn-BD" sz="3600" b="1" dirty="0">
                <a:solidFill>
                  <a:srgbClr val="33CC33"/>
                </a:solidFill>
              </a:rPr>
              <a:t>প্রতিষ্ঠানের সংজ্ঞা ও </a:t>
            </a:r>
            <a:r>
              <a:rPr lang="bn-BD" sz="3600" b="1" dirty="0" smtClean="0">
                <a:solidFill>
                  <a:srgbClr val="33CC33"/>
                </a:solidFill>
              </a:rPr>
              <a:t>বৈশিষ্ট্য বলতে পারবে । 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b="1" dirty="0">
                <a:solidFill>
                  <a:srgbClr val="33CC33"/>
                </a:solidFill>
              </a:rPr>
              <a:t> </a:t>
            </a:r>
            <a:r>
              <a:rPr lang="bn-BD" sz="3600" b="1" dirty="0" smtClean="0">
                <a:solidFill>
                  <a:srgbClr val="33CC33"/>
                </a:solidFill>
              </a:rPr>
              <a:t>আয়-ব্যয় </a:t>
            </a:r>
            <a:r>
              <a:rPr lang="bn-BD" sz="3600" b="1" dirty="0">
                <a:solidFill>
                  <a:srgbClr val="33CC33"/>
                </a:solidFill>
              </a:rPr>
              <a:t>হিসাবের মূলধন ও মুনাফা জাতীয় দফা বা </a:t>
            </a:r>
            <a:r>
              <a:rPr lang="bn-BD" sz="3600" b="1" dirty="0" smtClean="0">
                <a:solidFill>
                  <a:srgbClr val="33CC33"/>
                </a:solidFill>
              </a:rPr>
              <a:t>উপাদানসমূহ বলতে পারবে । 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33CC33"/>
                </a:solidFill>
              </a:rPr>
              <a:t>প্রাপ্তি </a:t>
            </a:r>
            <a:r>
              <a:rPr lang="bn-BD" sz="3600" b="1" dirty="0">
                <a:solidFill>
                  <a:srgbClr val="33CC33"/>
                </a:solidFill>
              </a:rPr>
              <a:t>ও প্রদান হিসাবের প্রস্তুত </a:t>
            </a:r>
            <a:r>
              <a:rPr lang="bn-BD" sz="3600" b="1" dirty="0" smtClean="0">
                <a:solidFill>
                  <a:srgbClr val="33CC33"/>
                </a:solidFill>
              </a:rPr>
              <a:t>করতে পারবে । 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33CC33"/>
                </a:solidFill>
              </a:rPr>
              <a:t>আয়-ব্যয় </a:t>
            </a:r>
            <a:r>
              <a:rPr lang="bn-BD" sz="3600" b="1" dirty="0">
                <a:solidFill>
                  <a:srgbClr val="33CC33"/>
                </a:solidFill>
              </a:rPr>
              <a:t>হিসাব ও উদ্বৃত্ত/ঘাটতি </a:t>
            </a:r>
            <a:r>
              <a:rPr lang="bn-BD" sz="3600" b="1" dirty="0" smtClean="0">
                <a:solidFill>
                  <a:srgbClr val="33CC33"/>
                </a:solidFill>
              </a:rPr>
              <a:t>নির্ণয় করতে পারবে । 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33CC33"/>
                </a:solidFill>
              </a:rPr>
              <a:t>আর্থিক </a:t>
            </a:r>
            <a:r>
              <a:rPr lang="bn-BD" sz="3600" b="1" dirty="0">
                <a:solidFill>
                  <a:srgbClr val="33CC33"/>
                </a:solidFill>
              </a:rPr>
              <a:t>বিবরণী বা উদ্বৃত্তপত্র </a:t>
            </a:r>
            <a:r>
              <a:rPr lang="bn-BD" sz="3600" b="1" dirty="0" smtClean="0">
                <a:solidFill>
                  <a:srgbClr val="33CC33"/>
                </a:solidFill>
              </a:rPr>
              <a:t>প্রস্তুত করতে পারবে । </a:t>
            </a:r>
            <a:endParaRPr lang="bn-BD" sz="3600" b="1" dirty="0">
              <a:solidFill>
                <a:srgbClr val="33CC33"/>
              </a:solidFill>
            </a:endParaRPr>
          </a:p>
          <a:p>
            <a:r>
              <a:rPr lang="bn-BD" dirty="0"/>
              <a:t/>
            </a:r>
            <a:br>
              <a:rPr lang="bn-BD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548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54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53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11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44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1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4800" b="1" dirty="0" smtClean="0">
                <a:solidFill>
                  <a:srgbClr val="CC0066"/>
                </a:solidFill>
              </a:rPr>
              <a:t>অব্যবসায়ী প্রতিষ্ঠানের ধাপঃ </a:t>
            </a:r>
            <a:endParaRPr lang="en-US" sz="4800" b="1" dirty="0">
              <a:solidFill>
                <a:srgbClr val="CC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 w="76200">
            <a:solidFill>
              <a:schemeClr val="tx1"/>
            </a:solidFill>
          </a:ln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bn-BD" dirty="0" smtClean="0"/>
              <a:t> </a:t>
            </a:r>
            <a:r>
              <a:rPr lang="bn-BD" sz="6600" b="1" dirty="0" smtClean="0">
                <a:solidFill>
                  <a:srgbClr val="0033CC"/>
                </a:solidFill>
              </a:rPr>
              <a:t>প্রাপ্তি প্রদান হিসাব । </a:t>
            </a:r>
          </a:p>
          <a:p>
            <a:pPr>
              <a:buFont typeface="Wingdings" pitchFamily="2" charset="2"/>
              <a:buChar char="v"/>
            </a:pPr>
            <a:r>
              <a:rPr lang="bn-BD" sz="6600" b="1" dirty="0">
                <a:solidFill>
                  <a:srgbClr val="0033CC"/>
                </a:solidFill>
              </a:rPr>
              <a:t> </a:t>
            </a:r>
            <a:r>
              <a:rPr lang="bn-BD" sz="6600" b="1" dirty="0" smtClean="0">
                <a:solidFill>
                  <a:srgbClr val="0033CC"/>
                </a:solidFill>
              </a:rPr>
              <a:t>আয় ব্যয় হিসাব । </a:t>
            </a:r>
          </a:p>
          <a:p>
            <a:pPr>
              <a:buFont typeface="Wingdings" pitchFamily="2" charset="2"/>
              <a:buChar char="v"/>
            </a:pPr>
            <a:r>
              <a:rPr lang="bn-BD" sz="6600" b="1" dirty="0">
                <a:solidFill>
                  <a:srgbClr val="0033CC"/>
                </a:solidFill>
              </a:rPr>
              <a:t> </a:t>
            </a:r>
            <a:r>
              <a:rPr lang="bn-BD" sz="6600" b="1" dirty="0" smtClean="0">
                <a:solidFill>
                  <a:srgbClr val="0033CC"/>
                </a:solidFill>
              </a:rPr>
              <a:t>আর্থিক বিবরণী । </a:t>
            </a:r>
            <a:endParaRPr lang="en-US" sz="66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720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51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0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265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587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6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70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92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8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213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16748"/>
      </p:ext>
    </p:extLst>
  </p:cSld>
  <p:clrMapOvr>
    <a:masterClrMapping/>
  </p:clrMapOvr>
  <p:transition spd="slow">
    <p:randomBar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86</Words>
  <Application>Microsoft Office PowerPoint</Application>
  <PresentationFormat>On-screen Show (4:3)</PresentationFormat>
  <Paragraphs>14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আজকের আলোচ্য বিষয়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অব্যবসায়ী প্রতিষ্ঠানের ধাপঃ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 PC</dc:creator>
  <cp:lastModifiedBy>Acer PC</cp:lastModifiedBy>
  <cp:revision>7</cp:revision>
  <dcterms:created xsi:type="dcterms:W3CDTF">2006-08-16T00:00:00Z</dcterms:created>
  <dcterms:modified xsi:type="dcterms:W3CDTF">2026-10-29T02:18:48Z</dcterms:modified>
</cp:coreProperties>
</file>