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g" ContentType="image/jpe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4B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530352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F4B137"/>
                </a:solidFill>
                <a:latin typeface="Nirmala UI"/>
              </a:defRPr>
            </a:pPr>
            <a:r>
              <a:t>বিজ্ঞান প্রজেক্ট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25880"/>
            <a:ext cx="5669280" cy="18288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3400" b="1">
                <a:solidFill>
                  <a:srgbClr val="FFFFFF"/>
                </a:solidFill>
                <a:latin typeface="Nirmala UI"/>
              </a:defRPr>
            </a:pPr>
            <a:r>
              <a:t>পেরিস্কোপ তৈরি</a:t>
            </a:r>
          </a:p>
          <a:p>
            <a:pPr>
              <a:spcAft>
                <a:spcPts val="800"/>
              </a:spcAft>
              <a:defRPr sz="3400" b="1">
                <a:solidFill>
                  <a:srgbClr val="FFFFFF"/>
                </a:solidFill>
                <a:latin typeface="Nirmala UI"/>
              </a:defRPr>
            </a:pPr>
            <a:r>
              <a:t>ও এর ব্যবহার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429000"/>
            <a:ext cx="521208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4114800"/>
            <a:ext cx="502920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F4B137"/>
                </a:solidFill>
                <a:latin typeface="Nirmala UI"/>
              </a:defRPr>
            </a:pPr>
            <a:r>
              <a:t>বিষয়: আলোর প্রতিফলন</a:t>
            </a:r>
          </a:p>
        </p:txBody>
      </p:sp>
      <p:pic>
        <p:nvPicPr>
          <p:cNvPr id="8" name="Picture 7" descr="IMG_54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423035"/>
            <a:ext cx="4983480" cy="37376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5989320"/>
            <a:ext cx="4937760" cy="3200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প্রস্তুতকারক: মনির হোসেন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0" y="6172200"/>
            <a:ext cx="1645920" cy="2743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73152"/>
            <a:ext cx="10789920" cy="47548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FFF"/>
                </a:solidFill>
                <a:latin typeface="Nirmala UI"/>
              </a:defRPr>
            </a:pPr>
            <a:r>
              <a:t>১. পরিচিতি ও শিখনফল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91440"/>
            <a:ext cx="50292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700" b="1">
                <a:solidFill>
                  <a:srgbClr val="F4B137"/>
                </a:solidFill>
                <a:latin typeface="Nirmala UI"/>
              </a:defRPr>
            </a:pPr>
            <a: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005840"/>
            <a:ext cx="51206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1F67A0"/>
                </a:solidFill>
                <a:latin typeface="Nirmala UI"/>
              </a:defRPr>
            </a:pPr>
            <a:r>
              <a:t>পেরিস্কোপ কী?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600200"/>
            <a:ext cx="5166360" cy="1508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32D37"/>
                </a:solidFill>
                <a:latin typeface="Nirmala UI"/>
              </a:defRPr>
            </a:pPr>
            <a:r>
              <a:t>পেরিস্কোপ হলো এমন একটি আলোকীয় যন্ত্র, যার সাহায্যে কোনো বাধার আড়াল থেকে বা চোখের সরাসরি দৃষ্টির বাইরে থাকা বস্তু দেখা যায়।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337560"/>
            <a:ext cx="530352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14918F"/>
                </a:solidFill>
                <a:latin typeface="Nirmala UI"/>
              </a:defRPr>
            </a:pPr>
            <a:r>
              <a:t>এই কাজ শেষে শিক্ষার্থীরা—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794760"/>
            <a:ext cx="5212080" cy="2011680"/>
          </a:xfrm>
          <a:prstGeom prst="rect">
            <a:avLst/>
          </a:prstGeom>
          <a:noFill/>
        </p:spPr>
        <p:txBody>
          <a:bodyPr wrap="square" lIns="109728" rIns="54864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Nirmala UI"/>
              </a:defRPr>
            </a:pPr>
            <a:r>
              <a:t>•  সহজ উপকরণ দিয়ে পেরিস্কোপ তৈরি করতে পারবে।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Nirmala UI"/>
              </a:defRPr>
            </a:pPr>
            <a:r>
              <a:t>•  আলোর প্রতিফলনের নীতি ব্যাখ্যা করতে পারবে।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Nirmala UI"/>
              </a:defRPr>
            </a:pPr>
            <a:r>
              <a:t>•  পেরিস্কোপের ব্যবহার উদাহরণসহ বলতে পারবে।</a:t>
            </a:r>
          </a:p>
        </p:txBody>
      </p:sp>
      <p:pic>
        <p:nvPicPr>
          <p:cNvPr id="10" name="Picture 9" descr="IMG_54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543049"/>
            <a:ext cx="5394960" cy="40462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73152"/>
            <a:ext cx="10789920" cy="47548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FFF"/>
                </a:solidFill>
                <a:latin typeface="Nirmala UI"/>
              </a:defRPr>
            </a:pPr>
            <a:r>
              <a:t>২. প্রয়োজনীয় উপকরণ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91440"/>
            <a:ext cx="50292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700" b="1">
                <a:solidFill>
                  <a:srgbClr val="F4B137"/>
                </a:solidFill>
                <a:latin typeface="Nirmala UI"/>
              </a:defRPr>
            </a:pPr>
            <a: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143000"/>
            <a:ext cx="5120640" cy="4846320"/>
          </a:xfrm>
          <a:prstGeom prst="rect">
            <a:avLst/>
          </a:prstGeom>
          <a:noFill/>
        </p:spPr>
        <p:txBody>
          <a:bodyPr wrap="square" lIns="109728" rIns="54864">
            <a:spAutoFit/>
          </a:bodyPr>
          <a:lstStyle/>
          <a:p>
            <a:pPr>
              <a:spcAft>
                <a:spcPts val="1300"/>
              </a:spcAft>
              <a:defRPr sz="2100">
                <a:solidFill>
                  <a:srgbClr val="232D37"/>
                </a:solidFill>
                <a:latin typeface="Nirmala UI"/>
              </a:defRPr>
            </a:pPr>
            <a:r>
              <a:t>•  মোটা কার্ডবোর্ড বা শক্ত কাগজ</a:t>
            </a:r>
          </a:p>
          <a:p>
            <a:pPr>
              <a:spcAft>
                <a:spcPts val="1300"/>
              </a:spcAft>
              <a:defRPr sz="2100">
                <a:solidFill>
                  <a:srgbClr val="232D37"/>
                </a:solidFill>
                <a:latin typeface="Nirmala UI"/>
              </a:defRPr>
            </a:pPr>
            <a:r>
              <a:t>•  দুটি সমতল আয়না (সমান মাপের)</a:t>
            </a:r>
          </a:p>
          <a:p>
            <a:pPr>
              <a:spcAft>
                <a:spcPts val="1300"/>
              </a:spcAft>
              <a:defRPr sz="2100">
                <a:solidFill>
                  <a:srgbClr val="232D37"/>
                </a:solidFill>
                <a:latin typeface="Nirmala UI"/>
              </a:defRPr>
            </a:pPr>
            <a:r>
              <a:t>•  কাঁচি/কাটার ও স্কেল</a:t>
            </a:r>
          </a:p>
          <a:p>
            <a:pPr>
              <a:spcAft>
                <a:spcPts val="1300"/>
              </a:spcAft>
              <a:defRPr sz="2100">
                <a:solidFill>
                  <a:srgbClr val="232D37"/>
                </a:solidFill>
                <a:latin typeface="Nirmala UI"/>
              </a:defRPr>
            </a:pPr>
            <a:r>
              <a:t>•  পেন্সিল, আঠা বা হট-গ্লু</a:t>
            </a:r>
          </a:p>
          <a:p>
            <a:pPr>
              <a:spcAft>
                <a:spcPts val="1300"/>
              </a:spcAft>
              <a:defRPr sz="2100">
                <a:solidFill>
                  <a:srgbClr val="232D37"/>
                </a:solidFill>
                <a:latin typeface="Nirmala UI"/>
              </a:defRPr>
            </a:pPr>
            <a:r>
              <a:t>•  কালো কাগজ বা কালো রং (ভেতরের আলো কমাতে)</a:t>
            </a:r>
          </a:p>
          <a:p>
            <a:pPr>
              <a:spcAft>
                <a:spcPts val="1300"/>
              </a:spcAft>
              <a:defRPr sz="2100">
                <a:solidFill>
                  <a:srgbClr val="232D37"/>
                </a:solidFill>
                <a:latin typeface="Nirmala UI"/>
              </a:defRPr>
            </a:pPr>
            <a:r>
              <a:t>•  প্রয়োজনে টেপ</a:t>
            </a:r>
          </a:p>
        </p:txBody>
      </p:sp>
      <p:pic>
        <p:nvPicPr>
          <p:cNvPr id="7" name="Picture 6" descr="IMG_54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010" y="1097280"/>
            <a:ext cx="3771900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5989320"/>
            <a:ext cx="10698480" cy="38404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AA4128"/>
                </a:solidFill>
                <a:latin typeface="Nirmala UI"/>
              </a:defRPr>
            </a:pPr>
            <a:r>
              <a:t>সতর্কতা: কাটার ও গরম আঠা শিক্ষক/প্রাপ্তবয়স্কের তত্ত্বাবধানে ব্যবহার করতে হবে।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73152"/>
            <a:ext cx="10789920" cy="47548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FFF"/>
                </a:solidFill>
                <a:latin typeface="Nirmala UI"/>
              </a:defRPr>
            </a:pPr>
            <a:r>
              <a:t>৩. পেরিস্কোপ তৈরির ধাপ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91440"/>
            <a:ext cx="50292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700" b="1">
                <a:solidFill>
                  <a:srgbClr val="F4B137"/>
                </a:solidFill>
                <a:latin typeface="Nirmala UI"/>
              </a:defRPr>
            </a:pPr>
            <a: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97280"/>
            <a:ext cx="5943600" cy="5212080"/>
          </a:xfrm>
          <a:prstGeom prst="rect">
            <a:avLst/>
          </a:prstGeom>
          <a:noFill/>
        </p:spPr>
        <p:txBody>
          <a:bodyPr wrap="square" lIns="109728" rIns="54864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Nirmala UI"/>
              </a:defRPr>
            </a:pPr>
            <a:r>
              <a:t>•  কার্ডবোর্ড দিয়ে লম্বা, ফাঁপা বাক্স বা নল তৈরি করো।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Nirmala UI"/>
              </a:defRPr>
            </a:pPr>
            <a:r>
              <a:t>•  উপরের ও নিচের অংশে মুখোমুখি নয়—এমনভাবে দুটি জানালা কাটো।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Nirmala UI"/>
              </a:defRPr>
            </a:pPr>
            <a:r>
              <a:t>•  দুটি সমতল আয়না নলের ভেতরে ৪৫° কোণে বসাও।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Nirmala UI"/>
              </a:defRPr>
            </a:pPr>
            <a:r>
              <a:t>•  আয়না দুটি সমান্তরাল রাখো, যাতে আলো একটির পর অন্যটিতে প্রতিফলিত হয়।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Nirmala UI"/>
              </a:defRPr>
            </a:pPr>
            <a:r>
              <a:t>•  ফাঁকগুলো আঠা/টেপ দিয়ে বন্ধ করে নাও এবং আলো ঢোকার পথ ঠিক আছে কি না পরীক্ষা করো।</a:t>
            </a:r>
          </a:p>
        </p:txBody>
      </p:sp>
      <p:pic>
        <p:nvPicPr>
          <p:cNvPr id="7" name="Picture 6" descr="IMG_54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740" y="1143000"/>
            <a:ext cx="1920239" cy="2560320"/>
          </a:xfrm>
          <a:prstGeom prst="rect">
            <a:avLst/>
          </a:prstGeom>
        </p:spPr>
      </p:pic>
      <p:pic>
        <p:nvPicPr>
          <p:cNvPr id="8" name="Picture 7" descr="IMG_54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260" y="3840480"/>
            <a:ext cx="2743200" cy="2057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73152"/>
            <a:ext cx="10789920" cy="47548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FFF"/>
                </a:solidFill>
                <a:latin typeface="Nirmala UI"/>
              </a:defRPr>
            </a:pPr>
            <a:r>
              <a:t>৪. তৈরি ও পরীক্ষা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91440"/>
            <a:ext cx="50292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700" b="1">
                <a:solidFill>
                  <a:srgbClr val="F4B137"/>
                </a:solidFill>
                <a:latin typeface="Nirmala UI"/>
              </a:defRPr>
            </a:pPr>
            <a: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914400"/>
            <a:ext cx="109728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1F67A0"/>
                </a:solidFill>
                <a:latin typeface="Nirmala UI"/>
              </a:defRPr>
            </a:pPr>
            <a:r>
              <a:t>শিক্ষক ও শিক্ষার্থীরা একসঙ্গে যন্ত্রটি পরীক্ষা করছে।</a:t>
            </a:r>
          </a:p>
        </p:txBody>
      </p:sp>
      <p:pic>
        <p:nvPicPr>
          <p:cNvPr id="7" name="Picture 6" descr="IMG_54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" y="1554480"/>
            <a:ext cx="5974080" cy="4480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98079" y="1828800"/>
            <a:ext cx="4023360" cy="3291840"/>
          </a:xfrm>
          <a:prstGeom prst="rect">
            <a:avLst/>
          </a:prstGeom>
          <a:noFill/>
        </p:spPr>
        <p:txBody>
          <a:bodyPr wrap="square" lIns="109728" rIns="54864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D37"/>
                </a:solidFill>
                <a:latin typeface="Nirmala UI"/>
              </a:defRPr>
            </a:pPr>
            <a:r>
              <a:t>•  উপরের জানালা দিয়ে লক্ষ্যবস্তুর আলো প্রবেশ করে।</a:t>
            </a:r>
          </a:p>
          <a:p>
            <a:pPr>
              <a:spcAft>
                <a:spcPts val="1300"/>
              </a:spcAft>
              <a:defRPr sz="1900">
                <a:solidFill>
                  <a:srgbClr val="232D37"/>
                </a:solidFill>
                <a:latin typeface="Nirmala UI"/>
              </a:defRPr>
            </a:pPr>
            <a:r>
              <a:t>•  আয়না আলোকে নিচের দিকে প্রতিফলিত করে।</a:t>
            </a:r>
          </a:p>
          <a:p>
            <a:pPr>
              <a:spcAft>
                <a:spcPts val="1300"/>
              </a:spcAft>
              <a:defRPr sz="1900">
                <a:solidFill>
                  <a:srgbClr val="232D37"/>
                </a:solidFill>
                <a:latin typeface="Nirmala UI"/>
              </a:defRPr>
            </a:pPr>
            <a:r>
              <a:t>•  দ্বিতীয় আয়না আলোকে চোখের দিকে পাঠায়।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73152"/>
            <a:ext cx="10789920" cy="47548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FFF"/>
                </a:solidFill>
                <a:latin typeface="Nirmala UI"/>
              </a:defRPr>
            </a:pPr>
            <a:r>
              <a:t>৫. পেরিস্কোপের কার্যনীতি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91440"/>
            <a:ext cx="50292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700" b="1">
                <a:solidFill>
                  <a:srgbClr val="F4B137"/>
                </a:solidFill>
                <a:latin typeface="Nirmala UI"/>
              </a:defRPr>
            </a:pPr>
            <a: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005840"/>
            <a:ext cx="548640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14918F"/>
                </a:solidFill>
                <a:latin typeface="Nirmala UI"/>
              </a:defRPr>
            </a:pPr>
            <a:r>
              <a:t>মূলনীতি: আলোর প্রতিফলন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91640"/>
            <a:ext cx="5577840" cy="4297680"/>
          </a:xfrm>
          <a:prstGeom prst="rect">
            <a:avLst/>
          </a:prstGeom>
          <a:noFill/>
        </p:spPr>
        <p:txBody>
          <a:bodyPr wrap="square" lIns="109728" rIns="54864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232D37"/>
                </a:solidFill>
                <a:latin typeface="Nirmala UI"/>
              </a:defRPr>
            </a:pPr>
            <a:r>
              <a:t>•  আলো প্রথম সমতল আয়নায় পড়ে প্রতিফলিত হয়।</a:t>
            </a:r>
          </a:p>
          <a:p>
            <a:pPr>
              <a:spcAft>
                <a:spcPts val="1300"/>
              </a:spcAft>
              <a:defRPr sz="2000">
                <a:solidFill>
                  <a:srgbClr val="232D37"/>
                </a:solidFill>
                <a:latin typeface="Nirmala UI"/>
              </a:defRPr>
            </a:pPr>
            <a:r>
              <a:t>•  প্রতিফলিত আলো দ্বিতীয় সমতল আয়নায় পৌঁছায়।</a:t>
            </a:r>
          </a:p>
          <a:p>
            <a:pPr>
              <a:spcAft>
                <a:spcPts val="1300"/>
              </a:spcAft>
              <a:defRPr sz="2000">
                <a:solidFill>
                  <a:srgbClr val="232D37"/>
                </a:solidFill>
                <a:latin typeface="Nirmala UI"/>
              </a:defRPr>
            </a:pPr>
            <a:r>
              <a:t>•  দ্বিতীয় আয়না আলোকে পর্যবেক্ষকের চোখে পাঠায়।</a:t>
            </a:r>
          </a:p>
          <a:p>
            <a:pPr>
              <a:spcAft>
                <a:spcPts val="1300"/>
              </a:spcAft>
              <a:defRPr sz="2000">
                <a:solidFill>
                  <a:srgbClr val="232D37"/>
                </a:solidFill>
                <a:latin typeface="Nirmala UI"/>
              </a:defRPr>
            </a:pPr>
            <a:r>
              <a:t>•  সাধারণ পেরিস্কোপে আয়না দুটি প্রায় ৪৫° কোণে বসানো হয়।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37960" y="1188720"/>
            <a:ext cx="498348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12280" y="1371600"/>
            <a:ext cx="4389120" cy="3657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>
              <a:spcAft>
                <a:spcPts val="800"/>
              </a:spcAft>
              <a:defRPr sz="2000" b="1">
                <a:solidFill>
                  <a:srgbClr val="1F67A0"/>
                </a:solidFill>
                <a:latin typeface="Nirmala UI"/>
              </a:defRPr>
            </a:pPr>
            <a:r>
              <a:t>আলোর পথ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43800" y="1920240"/>
            <a:ext cx="2103120" cy="3017520"/>
          </a:xfrm>
          <a:prstGeom prst="rect">
            <a:avLst/>
          </a:prstGeom>
          <a:solidFill>
            <a:srgbClr val="EBF0F4"/>
          </a:solidFill>
          <a:ln>
            <a:solidFill>
              <a:srgbClr val="1F67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Parallelogram 10"/>
          <p:cNvSpPr/>
          <p:nvPr/>
        </p:nvSpPr>
        <p:spPr>
          <a:xfrm>
            <a:off x="7562088" y="2011680"/>
            <a:ext cx="685800" cy="164592"/>
          </a:xfrm>
          <a:prstGeom prst="parallelogram">
            <a:avLst/>
          </a:prstGeom>
          <a:solidFill>
            <a:srgbClr val="1491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arallelogram 11"/>
          <p:cNvSpPr/>
          <p:nvPr/>
        </p:nvSpPr>
        <p:spPr>
          <a:xfrm>
            <a:off x="8915400" y="4617720"/>
            <a:ext cx="685800" cy="164592"/>
          </a:xfrm>
          <a:prstGeom prst="parallelogram">
            <a:avLst/>
          </a:prstGeom>
          <a:solidFill>
            <a:srgbClr val="1491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6812280" y="2103120"/>
            <a:ext cx="822960" cy="0"/>
          </a:xfrm>
          <a:prstGeom prst="line">
            <a:avLst/>
          </a:prstGeom>
          <a:ln w="38100">
            <a:solidFill>
              <a:srgbClr val="F4B1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001000" y="2240280"/>
            <a:ext cx="0" cy="2240280"/>
          </a:xfrm>
          <a:prstGeom prst="line">
            <a:avLst/>
          </a:prstGeom>
          <a:ln w="38100">
            <a:solidFill>
              <a:srgbClr val="F4B1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138160" y="4709160"/>
            <a:ext cx="1645920" cy="0"/>
          </a:xfrm>
          <a:prstGeom prst="line">
            <a:avLst/>
          </a:prstGeom>
          <a:ln w="38100">
            <a:solidFill>
              <a:srgbClr val="F4B1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75120" y="2331720"/>
            <a:ext cx="640080" cy="2743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232D37"/>
                </a:solidFill>
                <a:latin typeface="Nirmala UI"/>
              </a:defRPr>
            </a:pPr>
            <a:r>
              <a:t>বস্তু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0" y="1783080"/>
            <a:ext cx="731520" cy="2743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14918F"/>
                </a:solidFill>
                <a:latin typeface="Nirmala UI"/>
              </a:defRPr>
            </a:pPr>
            <a:r>
              <a:t>আয়না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0" y="4892040"/>
            <a:ext cx="731520" cy="2743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14918F"/>
                </a:solidFill>
                <a:latin typeface="Nirmala UI"/>
              </a:defRPr>
            </a:pPr>
            <a:r>
              <a:t>আয়না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20" y="4389120"/>
            <a:ext cx="640080" cy="2743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232D37"/>
                </a:solidFill>
                <a:latin typeface="Nirmala UI"/>
              </a:defRPr>
            </a:pPr>
            <a:r>
              <a:t>চোখ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73152"/>
            <a:ext cx="10789920" cy="47548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FFF"/>
                </a:solidFill>
                <a:latin typeface="Nirmala UI"/>
              </a:defRPr>
            </a:pPr>
            <a:r>
              <a:t>৬. পেরিস্কোপ দিয়ে দেখা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91440"/>
            <a:ext cx="50292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700" b="1">
                <a:solidFill>
                  <a:srgbClr val="F4B137"/>
                </a:solidFill>
                <a:latin typeface="Nirmala UI"/>
              </a:defRPr>
            </a:pPr>
            <a: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914400"/>
            <a:ext cx="109728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1F67A0"/>
                </a:solidFill>
                <a:latin typeface="Nirmala UI"/>
              </a:defRPr>
            </a:pPr>
            <a:r>
              <a:t>যন্ত্রের ভেতরের প্রতিফলিত আলোর পথ দিয়ে লক্ষ্যবস্তুকে দেখা যায়।</a:t>
            </a:r>
          </a:p>
        </p:txBody>
      </p:sp>
      <p:pic>
        <p:nvPicPr>
          <p:cNvPr id="7" name="Picture 6" descr="IMG_54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769" y="1600200"/>
            <a:ext cx="3360420" cy="4480560"/>
          </a:xfrm>
          <a:prstGeom prst="rect">
            <a:avLst/>
          </a:prstGeom>
        </p:spPr>
      </p:pic>
      <p:pic>
        <p:nvPicPr>
          <p:cNvPr id="8" name="Picture 7" descr="IMG_54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329" y="1600200"/>
            <a:ext cx="3360420" cy="4480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6080760"/>
            <a:ext cx="10789920" cy="3200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4918F"/>
                </a:solidFill>
                <a:latin typeface="Nirmala UI"/>
              </a:defRPr>
            </a:pPr>
            <a:r>
              <a:t>পর্যবেক্ষণ: আয়নার অবস্থান ঠিক থাকলে জানালার অপর পাশে থাকা ব্যক্তিকে দেখা যায়।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73152"/>
            <a:ext cx="10789920" cy="47548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FFF"/>
                </a:solidFill>
                <a:latin typeface="Nirmala UI"/>
              </a:defRPr>
            </a:pPr>
            <a:r>
              <a:t>৭. পেরিস্কোপের ব্যবহার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91440"/>
            <a:ext cx="50292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700" b="1">
                <a:solidFill>
                  <a:srgbClr val="F4B137"/>
                </a:solidFill>
                <a:latin typeface="Nirmala UI"/>
              </a:defRPr>
            </a:pPr>
            <a: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234440"/>
            <a:ext cx="5669280" cy="4389120"/>
          </a:xfrm>
          <a:prstGeom prst="rect">
            <a:avLst/>
          </a:prstGeom>
          <a:noFill/>
        </p:spPr>
        <p:txBody>
          <a:bodyPr wrap="square" lIns="109728" rIns="54864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232D37"/>
                </a:solidFill>
                <a:latin typeface="Nirmala UI"/>
              </a:defRPr>
            </a:pPr>
            <a:r>
              <a:t>•  সাবমেরিনে পানির নিচ থেকে পানির ওপরের দৃশ্য দেখতে।</a:t>
            </a:r>
          </a:p>
          <a:p>
            <a:pPr>
              <a:spcAft>
                <a:spcPts val="1300"/>
              </a:spcAft>
              <a:defRPr sz="2000">
                <a:solidFill>
                  <a:srgbClr val="232D37"/>
                </a:solidFill>
                <a:latin typeface="Nirmala UI"/>
              </a:defRPr>
            </a:pPr>
            <a:r>
              <a:t>•  দেয়াল, পরিখা বা বাধার আড়াল থেকে পর্যবেক্ষণে।</a:t>
            </a:r>
          </a:p>
          <a:p>
            <a:pPr>
              <a:spcAft>
                <a:spcPts val="1300"/>
              </a:spcAft>
              <a:defRPr sz="2000">
                <a:solidFill>
                  <a:srgbClr val="232D37"/>
                </a:solidFill>
                <a:latin typeface="Nirmala UI"/>
              </a:defRPr>
            </a:pPr>
            <a:r>
              <a:t>•  সামরিক ও উদ্ধারকাজে নিরাপদ অবস্থান থেকে দেখতে।</a:t>
            </a:r>
          </a:p>
          <a:p>
            <a:pPr>
              <a:spcAft>
                <a:spcPts val="1300"/>
              </a:spcAft>
              <a:defRPr sz="2000">
                <a:solidFill>
                  <a:srgbClr val="232D37"/>
                </a:solidFill>
                <a:latin typeface="Nirmala UI"/>
              </a:defRPr>
            </a:pPr>
            <a:r>
              <a:t>•  বিজ্ঞান শিক্ষায় আলোর প্রতিফলন বোঝাতে।</a:t>
            </a:r>
          </a:p>
        </p:txBody>
      </p:sp>
      <p:pic>
        <p:nvPicPr>
          <p:cNvPr id="7" name="Picture 6" descr="IMG_54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350" y="1234440"/>
            <a:ext cx="3360420" cy="4480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5806440"/>
            <a:ext cx="1069848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F67A0"/>
                </a:solidFill>
                <a:latin typeface="Nirmala UI"/>
              </a:defRPr>
            </a:pPr>
            <a:r>
              <a:t>মনে রাখবে: পেরিস্কোপের কাজের ভিত্তি হলো আলোর প্রতিফলন।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73152"/>
            <a:ext cx="10789920" cy="47548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FFF"/>
                </a:solidFill>
                <a:latin typeface="Nirmala UI"/>
              </a:defRPr>
            </a:pPr>
            <a:r>
              <a:t>৮. শ্রেণিকক্ষের কার্যক্রম ও মূল্যায়ন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91440"/>
            <a:ext cx="50292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>
              <a:spcAft>
                <a:spcPts val="800"/>
              </a:spcAft>
              <a:defRPr sz="1700" b="1">
                <a:solidFill>
                  <a:srgbClr val="F4B137"/>
                </a:solidFill>
                <a:latin typeface="Nirmala UI"/>
              </a:defRPr>
            </a:pPr>
            <a: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51560"/>
            <a:ext cx="41148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14918F"/>
                </a:solidFill>
                <a:latin typeface="Nirmala UI"/>
              </a:defRPr>
            </a:pPr>
            <a:r>
              <a:t>দলীয় 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45920"/>
            <a:ext cx="5120640" cy="3200400"/>
          </a:xfrm>
          <a:prstGeom prst="rect">
            <a:avLst/>
          </a:prstGeom>
          <a:noFill/>
        </p:spPr>
        <p:txBody>
          <a:bodyPr wrap="square" lIns="109728" rIns="54864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D37"/>
                </a:solidFill>
                <a:latin typeface="Nirmala UI"/>
              </a:defRPr>
            </a:pPr>
            <a:r>
              <a:t>•  দলে দলে কার্ডবোর্ডের পেরিস্কোপ তৈরি করো।</a:t>
            </a:r>
          </a:p>
          <a:p>
            <a:pPr>
              <a:spcAft>
                <a:spcPts val="1300"/>
              </a:spcAft>
              <a:defRPr sz="1900">
                <a:solidFill>
                  <a:srgbClr val="232D37"/>
                </a:solidFill>
                <a:latin typeface="Nirmala UI"/>
              </a:defRPr>
            </a:pPr>
            <a:r>
              <a:t>•  বিভিন্ন উচ্চতা ও কোণ থেকে লক্ষ্যবস্তু দেখো।</a:t>
            </a:r>
          </a:p>
          <a:p>
            <a:pPr>
              <a:spcAft>
                <a:spcPts val="1300"/>
              </a:spcAft>
              <a:defRPr sz="1900">
                <a:solidFill>
                  <a:srgbClr val="232D37"/>
                </a:solidFill>
                <a:latin typeface="Nirmala UI"/>
              </a:defRPr>
            </a:pPr>
            <a:r>
              <a:t>•  আয়নার কোণ বদলালে কী পরিবর্তন হয়, লিখে রাখো।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1051560"/>
            <a:ext cx="475488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1F67A0"/>
                </a:solidFill>
                <a:latin typeface="Nirmala UI"/>
              </a:defRPr>
            </a:pPr>
            <a:r>
              <a:t>নিজেকে যাচাই করো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645920"/>
            <a:ext cx="5120640" cy="3200400"/>
          </a:xfrm>
          <a:prstGeom prst="rect">
            <a:avLst/>
          </a:prstGeom>
          <a:noFill/>
        </p:spPr>
        <p:txBody>
          <a:bodyPr wrap="square" lIns="109728" rIns="54864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D37"/>
                </a:solidFill>
                <a:latin typeface="Nirmala UI"/>
              </a:defRPr>
            </a:pPr>
            <a:r>
              <a:t>•  পেরিস্কোপে কয়টি আয়না লাগে?</a:t>
            </a:r>
          </a:p>
          <a:p>
            <a:pPr>
              <a:spcAft>
                <a:spcPts val="1300"/>
              </a:spcAft>
              <a:defRPr sz="1900">
                <a:solidFill>
                  <a:srgbClr val="232D37"/>
                </a:solidFill>
                <a:latin typeface="Nirmala UI"/>
              </a:defRPr>
            </a:pPr>
            <a:r>
              <a:t>•  আয়নাগুলো সাধারণত কত ডিগ্রি কোণে বসানো হয়?</a:t>
            </a:r>
          </a:p>
          <a:p>
            <a:pPr>
              <a:spcAft>
                <a:spcPts val="1300"/>
              </a:spcAft>
              <a:defRPr sz="1900">
                <a:solidFill>
                  <a:srgbClr val="232D37"/>
                </a:solidFill>
                <a:latin typeface="Nirmala UI"/>
              </a:defRPr>
            </a:pPr>
            <a:r>
              <a:t>•  পেরিস্কোপ কোন আলোকীয় নীতিতে কাজ করে?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623560"/>
            <a:ext cx="1078992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AA4128"/>
                </a:solidFill>
                <a:latin typeface="Nirmala UI"/>
              </a:defRPr>
            </a:pPr>
            <a:r>
              <a:t>নিরাপত্তা: কাটার ও গরম আঠা ব্যবহারে সতর্ক থাকবে এবং শিক্ষক/প্রাপ্তবয়স্কের সাহায্য নেবে।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6510528"/>
            <a:ext cx="7315200" cy="20116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t>প্রতিষ্ঠান: জ্ঞানগৃহ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4572000" cy="6400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F4B137"/>
                </a:solidFill>
                <a:latin typeface="Nirmala UI"/>
              </a:defRPr>
            </a:pPr>
            <a:r>
              <a:t>উপসংহার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576072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FFF"/>
                </a:solidFill>
                <a:latin typeface="Nirmala UI"/>
              </a:defRPr>
            </a:pPr>
            <a:r>
              <a:t>সহজ ও সহজলভ্য উপকরণ দিয়ে পেরিস্কোপ তৈরি করে শিক্ষার্থীরা আলোর প্রতিফলনের ব্যবহারিক ধারণা অর্জন করতে পারে।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886200"/>
            <a:ext cx="411480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64DCCD"/>
                </a:solidFill>
                <a:latin typeface="Nirmala UI"/>
              </a:defRPr>
            </a:pPr>
            <a:r>
              <a:t>ধন্যবাদ</a:t>
            </a:r>
          </a:p>
        </p:txBody>
      </p:sp>
      <p:pic>
        <p:nvPicPr>
          <p:cNvPr id="6" name="Picture 5" descr="IMG_54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668780"/>
            <a:ext cx="4572000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5989320"/>
            <a:ext cx="1828800" cy="3200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4B137"/>
                </a:solidFill>
                <a:latin typeface="Nirmala UI"/>
              </a:defRPr>
            </a:pPr>
            <a:r>
              <a:t>প্রশ্নোত্তর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পেরিস্কোপ তৈরি ও এর ব্যবহার</dc:title>
  <dc:subject>বিজ্ঞান প্রজেক্ট — প্রতিষ্ঠান: জ্ঞানগৃহ</dc:subject>
  <dc:creator>মনির হোসেন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