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7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ulture_visual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502920"/>
            <a:ext cx="3749039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34840" y="1051560"/>
            <a:ext cx="7223760" cy="73152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4000" b="1">
                <a:solidFill>
                  <a:srgbClr val="1E7E4E"/>
                </a:solidFill>
                <a:latin typeface="Noto Sans Bengali"/>
              </a:defRPr>
            </a:pPr>
            <a:r>
              <a:t>স্বাগতম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1965960"/>
            <a:ext cx="7223760" cy="137160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3200" b="1">
                <a:solidFill>
                  <a:srgbClr val="0E3A5C"/>
                </a:solidFill>
                <a:latin typeface="Noto Sans Bengali"/>
              </a:defRPr>
            </a:pPr>
            <a:r>
              <a:t>বাংলাদেশের সাংস্কৃতিক পরিবর্তন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3566160"/>
            <a:ext cx="6949440" cy="64008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200" b="1">
                <a:solidFill>
                  <a:srgbClr val="007080"/>
                </a:solidFill>
                <a:latin typeface="Noto Sans Bengali"/>
              </a:defRPr>
            </a:pPr>
            <a:r>
              <a:t>বাংলাদেশ ও বিশ্বপরিচয়  |  অষ্টম শ্রেণি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4754880"/>
            <a:ext cx="6949440" cy="82296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ঐতিহ্যকে জানি • পরিবর্তনকে বুঝি • সংস্কৃতিকে ভালোবাসি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7" name="Rounded Rectangle 6"/>
          <p:cNvSpPr/>
          <p:nvPr/>
        </p:nvSpPr>
        <p:spPr>
          <a:xfrm>
            <a:off x="6217920" y="1234440"/>
            <a:ext cx="5440680" cy="5074920"/>
          </a:xfrm>
          <a:prstGeom prst="roundRect">
            <a:avLst/>
          </a:prstGeom>
          <a:solidFill>
            <a:srgbClr val="EFF6FB"/>
          </a:solidFill>
          <a:ln w="15240">
            <a:solidFill>
              <a:srgbClr val="CDE1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234440"/>
            <a:ext cx="5486400" cy="5074920"/>
          </a:xfrm>
          <a:prstGeom prst="roundRect">
            <a:avLst/>
          </a:prstGeom>
          <a:solidFill>
            <a:srgbClr val="EFF8F4"/>
          </a:solidFill>
          <a:ln w="15240">
            <a:solidFill>
              <a:srgbClr val="CDE1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শিক্ষক পরিচিতি ও পাঠ পরিচিতি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481328"/>
            <a:ext cx="4800600" cy="502920"/>
          </a:xfrm>
          <a:prstGeom prst="rect">
            <a:avLst/>
          </a:prstGeom>
          <a:noFill/>
        </p:spPr>
        <p:txBody>
          <a:bodyPr wrap="square" lIns="164592" rIns="137160" tIns="109728" bIns="73152">
            <a:spAutoFit/>
          </a:bodyPr>
          <a:lstStyle/>
          <a:p>
            <a:pPr algn="ctr">
              <a:spcAft>
                <a:spcPts val="800"/>
              </a:spcAft>
              <a:defRPr sz="2500" b="1">
                <a:solidFill>
                  <a:srgbClr val="1E7E4E"/>
                </a:solidFill>
                <a:latin typeface="Noto Sans Bengali"/>
              </a:defRPr>
            </a:pPr>
            <a:r>
              <a:t>শিক্ষক পরিচিতি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4663440" cy="3840480"/>
          </a:xfrm>
          <a:prstGeom prst="rect">
            <a:avLst/>
          </a:prstGeom>
          <a:noFill/>
        </p:spPr>
        <p:txBody>
          <a:bodyPr wrap="square" lIns="164592" rIns="137160" tIns="109728" bIns="73152">
            <a:spAutoFit/>
          </a:bodyPr>
          <a:lstStyle/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মোঃ কামাল ইদ্রিস আমীন</a:t>
            </a: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সিনিয়র শিক্ষক</a:t>
            </a: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জুম্মাহাট বালিকা উচ্চ বিদ্যালয়</a:t>
            </a: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মাস্টার ট্রেইনার (T O T)</a:t>
            </a: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উপজেলা মাধ্যমিক শিক্ষা অফিস</a:t>
            </a: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উলিপুর, কুড়িগ্রাম</a:t>
            </a: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</a:p>
          <a:p>
            <a:pPr algn="ctr">
              <a:spcAft>
                <a:spcPts val="8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Email: kamal1974amin@gmail.com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1481328"/>
            <a:ext cx="4800600" cy="502920"/>
          </a:xfrm>
          <a:prstGeom prst="rect">
            <a:avLst/>
          </a:prstGeom>
          <a:noFill/>
        </p:spPr>
        <p:txBody>
          <a:bodyPr wrap="square" lIns="164592" rIns="137160" tIns="109728" bIns="73152">
            <a:spAutoFit/>
          </a:bodyPr>
          <a:lstStyle/>
          <a:p>
            <a:pPr algn="ctr">
              <a:spcAft>
                <a:spcPts val="800"/>
              </a:spcAft>
              <a:defRPr sz="2500" b="1">
                <a:solidFill>
                  <a:srgbClr val="007080"/>
                </a:solidFill>
                <a:latin typeface="Noto Sans Bengali"/>
              </a:defRPr>
            </a:pPr>
            <a:r>
              <a:t>পাঠ পরিচিতি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2194560"/>
            <a:ext cx="4526280" cy="2743200"/>
          </a:xfrm>
          <a:prstGeom prst="rect">
            <a:avLst/>
          </a:prstGeom>
          <a:noFill/>
        </p:spPr>
        <p:txBody>
          <a:bodyPr wrap="square" lIns="164592" rIns="137160" tIns="109728" bIns="73152">
            <a:spAutoFit/>
          </a:bodyPr>
          <a:lstStyle/>
          <a:p>
            <a:pPr algn="ctr">
              <a:spcAft>
                <a:spcPts val="800"/>
              </a:spcAft>
              <a:defRPr sz="2200" b="0">
                <a:solidFill>
                  <a:srgbClr val="0E3A5C"/>
                </a:solidFill>
                <a:latin typeface="Noto Sans Bengali"/>
              </a:defRPr>
            </a:pPr>
            <a:r>
              <a:t>বিষয়</a:t>
            </a:r>
          </a:p>
          <a:p>
            <a:pPr algn="ctr">
              <a:spcAft>
                <a:spcPts val="800"/>
              </a:spcAft>
              <a:defRPr sz="2200" b="0">
                <a:solidFill>
                  <a:srgbClr val="0E3A5C"/>
                </a:solidFill>
                <a:latin typeface="Noto Sans Bengali"/>
              </a:defRPr>
            </a:pPr>
            <a:r>
              <a:t>বাংলাদেশ ও বিশ্বপরিচয়</a:t>
            </a:r>
          </a:p>
          <a:p>
            <a:pPr algn="ctr">
              <a:spcAft>
                <a:spcPts val="800"/>
              </a:spcAft>
              <a:defRPr sz="2200" b="0">
                <a:solidFill>
                  <a:srgbClr val="0E3A5C"/>
                </a:solidFill>
                <a:latin typeface="Noto Sans Bengali"/>
              </a:defRPr>
            </a:pPr>
          </a:p>
          <a:p>
            <a:pPr algn="ctr">
              <a:spcAft>
                <a:spcPts val="800"/>
              </a:spcAft>
              <a:defRPr sz="2200" b="0">
                <a:solidFill>
                  <a:srgbClr val="0E3A5C"/>
                </a:solidFill>
                <a:latin typeface="Noto Sans Bengali"/>
              </a:defRPr>
            </a:pPr>
            <a:r>
              <a:t>শ্রেণি: অষ্টম</a:t>
            </a:r>
          </a:p>
          <a:p>
            <a:pPr algn="ctr">
              <a:spcAft>
                <a:spcPts val="800"/>
              </a:spcAft>
              <a:defRPr sz="2200" b="0">
                <a:solidFill>
                  <a:srgbClr val="0E3A5C"/>
                </a:solidFill>
                <a:latin typeface="Noto Sans Bengali"/>
              </a:defRPr>
            </a:pPr>
            <a:r>
              <a:t>অধ্যায়: ষষ্ঠ</a:t>
            </a:r>
          </a:p>
          <a:p>
            <a:pPr algn="ctr">
              <a:spcAft>
                <a:spcPts val="800"/>
              </a:spcAft>
              <a:defRPr sz="2200" b="0">
                <a:solidFill>
                  <a:srgbClr val="0E3A5C"/>
                </a:solidFill>
                <a:latin typeface="Noto Sans Bengali"/>
              </a:defRPr>
            </a:pPr>
            <a:r>
              <a:t>পাঠ: ১, ২ ও 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5166360"/>
            <a:ext cx="4343400" cy="502920"/>
          </a:xfrm>
          <a:prstGeom prst="rect">
            <a:avLst/>
          </a:prstGeom>
          <a:noFill/>
        </p:spPr>
        <p:txBody>
          <a:bodyPr wrap="square" lIns="164592" rIns="137160" tIns="109728" bIns="73152">
            <a:sp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7E4E"/>
                </a:solidFill>
                <a:latin typeface="Noto Sans Bengali"/>
              </a:defRPr>
            </a:pPr>
            <a:r>
              <a:t>শিখি • বুঝি • সংস্কৃতিকে ভালোবাসি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বাংলাদেশের সাংস্কৃতিক পরিবর্তন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3</a:t>
            </a:r>
          </a:p>
        </p:txBody>
      </p:sp>
      <p:pic>
        <p:nvPicPr>
          <p:cNvPr id="6" name="Picture 5" descr="culture_visual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188720"/>
            <a:ext cx="6858000" cy="5120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26679" y="1508760"/>
            <a:ext cx="3749039" cy="91440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1E7E4E"/>
                </a:solidFill>
                <a:latin typeface="Noto Sans Bengali"/>
              </a:defRPr>
            </a:pPr>
            <a:r>
              <a:t>আমাদের সংস্কৃতি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2560320"/>
            <a:ext cx="3657600" cy="310896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222F38"/>
                </a:solidFill>
                <a:latin typeface="Noto Sans Bengali"/>
              </a:defRPr>
            </a:pPr>
            <a:r>
              <a:t>ভাষা ও সাহিত্য</a:t>
            </a:r>
          </a:p>
          <a:p>
            <a:pPr>
              <a:spcAft>
                <a:spcPts val="700"/>
              </a:spcAft>
              <a:defRPr sz="2100" b="0">
                <a:solidFill>
                  <a:srgbClr val="222F38"/>
                </a:solidFill>
                <a:latin typeface="Noto Sans Bengali"/>
              </a:defRPr>
            </a:pPr>
            <a:r>
              <a:t>লোকসংগীত ও নৃত্য</a:t>
            </a:r>
          </a:p>
          <a:p>
            <a:pPr>
              <a:spcAft>
                <a:spcPts val="700"/>
              </a:spcAft>
              <a:defRPr sz="2100" b="0">
                <a:solidFill>
                  <a:srgbClr val="222F38"/>
                </a:solidFill>
                <a:latin typeface="Noto Sans Bengali"/>
              </a:defRPr>
            </a:pPr>
            <a:r>
              <a:t>পোশাক ও খাদ্যাভ্যাস</a:t>
            </a:r>
          </a:p>
          <a:p>
            <a:pPr>
              <a:spcAft>
                <a:spcPts val="700"/>
              </a:spcAft>
              <a:defRPr sz="2100" b="0">
                <a:solidFill>
                  <a:srgbClr val="222F38"/>
                </a:solidFill>
                <a:latin typeface="Noto Sans Bengali"/>
              </a:defRPr>
            </a:pPr>
            <a:r>
              <a:t>উৎসব ও সামাজিক রীতি</a:t>
            </a:r>
          </a:p>
          <a:p>
            <a:pPr>
              <a:spcAft>
                <a:spcPts val="700"/>
              </a:spcAft>
              <a:defRPr sz="2100" b="0">
                <a:solidFill>
                  <a:srgbClr val="222F38"/>
                </a:solidFill>
                <a:latin typeface="Noto Sans Bengali"/>
              </a:defRPr>
            </a:pPr>
            <a:r>
              <a:t>স্থাপত্য, শিল্প ও কারুশিল্প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শিখন ফল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4</a:t>
            </a:r>
          </a:p>
        </p:txBody>
      </p:sp>
      <p:pic>
        <p:nvPicPr>
          <p:cNvPr id="6" name="Picture 5" descr="culture_visual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417320"/>
            <a:ext cx="310896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1325880"/>
            <a:ext cx="7223760" cy="45720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300" b="1">
                <a:solidFill>
                  <a:srgbClr val="1E7E4E"/>
                </a:solidFill>
                <a:latin typeface="Noto Sans Bengali"/>
              </a:defRPr>
            </a:pPr>
            <a:r>
              <a:t>এই পাঠ শেষে শিক্ষার্থীরা—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7315200" cy="438912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বাংলাদেশের সংস্কৃতি ও সাংস্কৃতিক পরিবর্তনের ধারণা ব্যাখ্যা করতে পারবে।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বাংলাদেশের সংস্কৃতির প্রধান উপাদান ও বৈচিত্র্য চিহ্নিত করতে পারবে।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সাংস্কৃতিক পরিবর্তনের কয়েকটি কারণ উদাহরণসহ বলতে পারবে।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পরিবর্তনের ইতিবাচক ও নেতিবাচক প্রভাব বিশ্লেষণ করতে পারবে।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শিখন ফল ১: সংস্কৃতি ও সাংস্কৃতিক পরিবর্তন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5</a:t>
            </a:r>
          </a:p>
        </p:txBody>
      </p:sp>
      <p:pic>
        <p:nvPicPr>
          <p:cNvPr id="6" name="Picture 5" descr="culture_visual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325880"/>
            <a:ext cx="3657600" cy="4526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417320"/>
            <a:ext cx="6858000" cy="484632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•  সংস্কৃতি হলো মানুষের জীবনযাপন, বিশ্বাস, মূল্যবোধ, ভাষা, শিল্প, খাদ্য ও সামাজিক আচরণের সমষ্টি।</a:t>
            </a:r>
          </a:p>
          <a:p>
            <a:pPr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•  সময়ের সঙ্গে মানুষের অভ্যাস, রুচি, প্রযুক্তি ও সামাজিক আচরণে পরিবর্তন এলে তাকে সাংস্কৃতিক পরিবর্তন বলে।</a:t>
            </a:r>
          </a:p>
          <a:p>
            <a:pPr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•  উদাহরণ: চিঠির বদলে মোবাইল বার্তা, ঐতিহ্যবাহী গানের পাশাপাশি অনলাইন সংগীত শোনা।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শিখন ফল ২: বাংলাদেশের সংস্কৃতির উপাদান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6</a:t>
            </a:r>
          </a:p>
        </p:txBody>
      </p:sp>
      <p:pic>
        <p:nvPicPr>
          <p:cNvPr id="6" name="Picture 5" descr="culture_visual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325880"/>
            <a:ext cx="3566160" cy="4480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280160"/>
            <a:ext cx="7040880" cy="530352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 ভাষা ও সাহিত্য: বাংলা ভাষা, কবিতা, গল্প ও লোককথা।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 সংগীত ও নৃত্য: লোকগান, বাউল, ভাওয়াইয়া, জারি-সারি ও বিভিন্ন নৃত্য।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 পোশাক ও খাদ্য: শাড়ি, লুঙ্গি, পাঞ্জাবি, ভাত-মাছ ও আঞ্চলিক খাবার।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 উৎসব ও ঐতিহ্য: পহেলা বৈশাখ, নবান্ন, ঈদ, দুর্গাপূজা ও একুশে ফেব্রুয়ারি।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 শিল্প ও কারুশিল্প: নকশিকাঁথা, মৃৎশিল্প, জামদানি ও বাঁশ-বেতের কাজ।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বাংলাদেশের সংস্কৃতির বৈচিত্র্য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7</a:t>
            </a:r>
          </a:p>
        </p:txBody>
      </p:sp>
      <p:pic>
        <p:nvPicPr>
          <p:cNvPr id="6" name="Picture 5" descr="culture_visual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25880"/>
            <a:ext cx="4206240" cy="4526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66360" y="1417320"/>
            <a:ext cx="6309360" cy="448056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বাংলাদেশে অঞ্চলভেদে ভাষার টান, খাবার, পোশাক ও লোকসংগীতে পার্থক্য দেখা যায়।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বিভিন্ন ক্ষুদ্র নৃগোষ্ঠীর নিজস্ব ভাষা, উৎসব, পোশাক ও জীবনধারা রয়েছে।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বৈচিত্র্য আমাদের সংস্কৃতিকে সমৃদ্ধ করে; সবার ঐতিহ্যের প্রতি সম্মান দেখানো জরুরি।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শিখন ফল ৩: সাংস্কৃতিক পরিবর্তনের কারণ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8</a:t>
            </a:r>
          </a:p>
        </p:txBody>
      </p:sp>
      <p:pic>
        <p:nvPicPr>
          <p:cNvPr id="6" name="Picture 5" descr="culture_visual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325880"/>
            <a:ext cx="342900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1417320"/>
            <a:ext cx="6858000" cy="46634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শিক্ষা ও জ্ঞানের বিস্তার।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বিজ্ঞান, প্রযুক্তি ও ইন্টারনেটের ব্যবহার।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শহরায়ণ, কর্মসংস্থান ও মানুষের স্থানান্তর।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গণমাধ্যম, সামাজিক যোগাযোগমাধ্যম ও বিশ্বায়ন।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•  দেশ-বিদেশের মানুষের যোগাযোগ ও সাংস্কৃতিক বিনিময়।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বর্তমান যুগে সাংস্কৃতিক পরিবর্তনের উদাহরণ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9</a:t>
            </a:r>
          </a:p>
        </p:txBody>
      </p:sp>
      <p:pic>
        <p:nvPicPr>
          <p:cNvPr id="6" name="Picture 5" descr="culture_visual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4114800" cy="4526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83480" y="1417320"/>
            <a:ext cx="6400800" cy="46634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•  অনলাইনে পড়াশোনা, কেনাকাটা ও যোগাযোগ বৃদ্ধি পেয়েছে।</a:t>
            </a:r>
          </a:p>
          <a:p>
            <a:pPr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•  ঐতিহ্যবাহী পোশাকের পাশাপাশি নানা আধুনিক পোশাক জনপ্রিয় হয়েছে।</a:t>
            </a:r>
          </a:p>
          <a:p>
            <a:pPr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•  দেশীয় খাবার ও উৎসবের সঙ্গে আন্তর্জাতিক খাবার ও বিনোদনের পরিচয় বাড়ছে।</a:t>
            </a:r>
          </a:p>
          <a:p>
            <a:pPr>
              <a:spcAft>
                <a:spcPts val="700"/>
              </a:spcAft>
              <a:defRPr sz="1900" b="0">
                <a:solidFill>
                  <a:srgbClr val="222F38"/>
                </a:solidFill>
                <a:latin typeface="Noto Sans Bengali"/>
              </a:defRPr>
            </a:pPr>
            <a:r>
              <a:t>•  অনেক লোকসংগীত ও ঐতিহ্য ডিজিটাল মাধ্যমে নতুন দর্শকের কাছে পৌঁছাচ্ছে।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শিখন ফল ৪: সাংস্কৃতিক পরিবর্তনের প্রভাব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10</a:t>
            </a:r>
          </a:p>
        </p:txBody>
      </p:sp>
      <p:pic>
        <p:nvPicPr>
          <p:cNvPr id="6" name="Picture 5" descr="culture_visual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417320"/>
            <a:ext cx="3383280" cy="434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1325880"/>
            <a:ext cx="3246120" cy="41148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1E7E4E"/>
                </a:solidFill>
                <a:latin typeface="Noto Sans Bengali"/>
              </a:defRPr>
            </a:pPr>
            <a:r>
              <a:t>ইতিবাচক প্রভাব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74519"/>
            <a:ext cx="3383280" cy="42062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নতুন জ্ঞান ও দক্ষতা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সৃজনশীলতার বিকাশ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দেশীয় সংস্কৃতির প্রচার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নারী-পুরুষের অংশগ্রহণ বৃদ্ধি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325880"/>
            <a:ext cx="3246120" cy="41148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BF3430"/>
                </a:solidFill>
                <a:latin typeface="Noto Sans Bengali"/>
              </a:defRPr>
            </a:pPr>
            <a:r>
              <a:t>সতর্কতার দিক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0520" y="1874519"/>
            <a:ext cx="3474720" cy="42062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স্থানীয় ঐতিহ্য ভুলে যাওয়ার ঝুঁকি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ভাষা ও লোকশিল্পের চর্চা কমে যাওয়া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অন্ধ অনুকরণ ও অপচয়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অনলাইনে ভুল তথ্যের প্রভাব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মূল্যায়ন: শিখেছি কি?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11</a:t>
            </a:r>
          </a:p>
        </p:txBody>
      </p:sp>
      <p:pic>
        <p:nvPicPr>
          <p:cNvPr id="6" name="Picture 5" descr="culture_visual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417320"/>
            <a:ext cx="3108960" cy="4251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1280160"/>
            <a:ext cx="7223760" cy="45720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300" b="1">
                <a:solidFill>
                  <a:srgbClr val="1E7E4E"/>
                </a:solidFill>
                <a:latin typeface="Noto Sans Bengali"/>
              </a:defRPr>
            </a:pPr>
            <a:r>
              <a:t>প্রশ্ন ও নমুনা উত্তর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28800"/>
            <a:ext cx="7315200" cy="448056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১. সংস্কৃতি কী?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উত্তর: মানুষের জীবনযাপন, বিশ্বাস, ভাষা, শিল্প ও আচরণের সমষ্টি।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২. সাংস্কৃতিক পরিবর্তনের দুটি কারণ লেখো।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উত্তর: প্রযুক্তির বিস্তার ও মানুষের পারস্পরিক যোগাযোগ।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৩. একটি ইতিবাচক প্রভাব লেখো।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উত্তর: দেশীয় সংস্কৃতি নতুন মাধ্যমে ছড়িয়ে পড়ে।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একক কাজ (৩ মিনিট)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12</a:t>
            </a:r>
          </a:p>
        </p:txBody>
      </p:sp>
      <p:pic>
        <p:nvPicPr>
          <p:cNvPr id="6" name="Picture 5" descr="culture_visual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17320"/>
            <a:ext cx="3200400" cy="4251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1371600"/>
            <a:ext cx="7132320" cy="5486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300" b="1">
                <a:solidFill>
                  <a:srgbClr val="1E7E4E"/>
                </a:solidFill>
                <a:latin typeface="Noto Sans Bengali"/>
              </a:defRPr>
            </a:pPr>
            <a:r>
              <a:t>নিজে লিখো—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057400"/>
            <a:ext cx="6949440" cy="356616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১. বাংলাদেশের দুটি সাংস্কৃতিক উপাদানের নাম লেখো।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২. সাংস্কৃতিক পরিবর্তনের একটি উদাহরণ দাও।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৩. একটি দেশীয় ঐতিহ্য রক্ষার উপায় লেখো।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নমুনা উত্তর: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১. বাংলা ভাষা ও নকশিকাঁথা।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২. চিঠির বদলে মোবাইল বার্তা।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৩. লোকগান শেখা ও স্থানীয় উৎসবে অংশ নেওয়া।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জোড়ায় কাজ (৫ মিনিট)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13</a:t>
            </a:r>
          </a:p>
        </p:txBody>
      </p:sp>
      <p:pic>
        <p:nvPicPr>
          <p:cNvPr id="6" name="Picture 5" descr="culture_visual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17320"/>
            <a:ext cx="3200400" cy="4251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1371600"/>
            <a:ext cx="7132320" cy="5486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1E7E4E"/>
                </a:solidFill>
                <a:latin typeface="Noto Sans Bengali"/>
              </a:defRPr>
            </a:pPr>
            <a:r>
              <a:t>দুজন মিলে আলোচনা করো—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011680"/>
            <a:ext cx="7040880" cy="411480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প্রশ্ন: আগের দিনের জীবন ও বর্তমান জীবনের সাংস্কৃতিক পরিবর্তনের ৩টি উদাহরণ লেখো।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নমুনা উত্তর: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চিঠি → মোবাইল/ভিডিও কল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ক্যাসেট/রেডিও → অনলাইন গান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হাতে লেখা আমন্ত্রণপত্র → ডিজিটাল আমন্ত্রণ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আলোচনায় উভয়ের মতামত শোনো।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দলীয় কাজ: ঐতিহ্য ও পরিবর্তন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14</a:t>
            </a:r>
          </a:p>
        </p:txBody>
      </p:sp>
      <p:pic>
        <p:nvPicPr>
          <p:cNvPr id="6" name="Picture 5" descr="culture_visual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417320"/>
            <a:ext cx="32461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1371600"/>
            <a:ext cx="7132320" cy="5486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1E7E4E"/>
                </a:solidFill>
                <a:latin typeface="Noto Sans Bengali"/>
              </a:defRPr>
            </a:pPr>
            <a:r>
              <a:t>৪–৫ জনের দল তৈরি করো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011680"/>
            <a:ext cx="6949440" cy="42062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কাজ: “আমাদের সংস্কৃতি—আমাদের গর্ব” শিরোনামে পোস্টার বানাও।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পোস্টারে রাখবে: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একটি দেশীয় উৎসব বা লোকশিল্পের ছবি/নাম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সাংস্কৃতিক পরিবর্তনের দুটি উদাহরণ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• ঐতিহ্য রক্ষার দুটি উপায়</a:t>
            </a: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</a:p>
          <a:p>
            <a:pPr>
              <a:spcAft>
                <a:spcPts val="700"/>
              </a:spcAft>
              <a:defRPr sz="1800" b="0">
                <a:solidFill>
                  <a:srgbClr val="222F38"/>
                </a:solidFill>
                <a:latin typeface="Noto Sans Bengali"/>
              </a:defRPr>
            </a:pPr>
            <a:r>
              <a:t>নমুনা উত্তর: স্থানীয় লোকগান চর্চা, ঐতিহ্যবাহী মেলা ও কারুশিল্পকে সমর্থন করা।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" y="228600"/>
            <a:ext cx="11548872" cy="658368"/>
          </a:xfrm>
          <a:prstGeom prst="roundRect">
            <a:avLst/>
          </a:prstGeom>
          <a:solidFill>
            <a:srgbClr val="0E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83464"/>
            <a:ext cx="10881360" cy="47548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বাড়ির কাজ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73952"/>
            <a:ext cx="457200" cy="201168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007080"/>
                </a:solidFill>
                <a:latin typeface="Noto Sans Bengali"/>
              </a:defRPr>
            </a:pPr>
            <a:r>
              <a:rPr sz="1000">
                <a:solidFill>
                  <a:srgbClr val="007080"/>
                </a:solidFill>
                <a:latin typeface="Aptos"/>
              </a:rPr>
              <a:t>15</a:t>
            </a:r>
          </a:p>
        </p:txBody>
      </p:sp>
      <p:pic>
        <p:nvPicPr>
          <p:cNvPr id="6" name="Picture 5" descr="culture_visual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371600"/>
            <a:ext cx="3337560" cy="434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1508760"/>
            <a:ext cx="6949440" cy="5486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400" b="1">
                <a:solidFill>
                  <a:srgbClr val="1E7E4E"/>
                </a:solidFill>
                <a:latin typeface="Noto Sans Bengali"/>
              </a:defRPr>
            </a:pPr>
            <a:r>
              <a:t>সহজ কাজ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766560" cy="356616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১. তোমার এলাকার একটি সাংস্কৃতিক ঐতিহ্যের নাম লেখো।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২. সেটির গুরুত্ব ৩–৫টি বাক্যে লেখো।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৩. ঐতিহ্যটি রক্ষার একটি উপায় উল্লেখ করো।</a:t>
            </a: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</a:p>
          <a:p>
            <a:pPr>
              <a:spcAft>
                <a:spcPts val="700"/>
              </a:spcAft>
              <a:defRPr sz="2000" b="0">
                <a:solidFill>
                  <a:srgbClr val="222F38"/>
                </a:solidFill>
                <a:latin typeface="Noto Sans Bengali"/>
              </a:defRPr>
            </a:pPr>
            <a:r>
              <a:t>পরের ক্লাসে খাতায় লিখে জমা দেবে।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932688"/>
            <a:ext cx="1143000" cy="41148"/>
          </a:xfrm>
          <a:prstGeom prst="rect">
            <a:avLst/>
          </a:prstGeom>
          <a:solidFill>
            <a:srgbClr val="E6A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1F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ulture_visual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02920"/>
            <a:ext cx="4114800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92040" y="1280160"/>
            <a:ext cx="6675120" cy="91440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3000" b="1">
                <a:solidFill>
                  <a:srgbClr val="0E3A5C"/>
                </a:solidFill>
                <a:latin typeface="Noto Sans Bengali"/>
              </a:defRPr>
            </a:pPr>
            <a:r>
              <a:t>সকল শিক্ষার্থীকে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92040" y="2240280"/>
            <a:ext cx="6675120" cy="100584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4200" b="1">
                <a:solidFill>
                  <a:srgbClr val="1E7E4E"/>
                </a:solidFill>
                <a:latin typeface="Noto Sans Bengali"/>
              </a:defRPr>
            </a:pPr>
            <a:r>
              <a:t>ধন্যবাদ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4920" y="3749039"/>
            <a:ext cx="6309360" cy="1097280"/>
          </a:xfrm>
          <a:prstGeom prst="rect">
            <a:avLst/>
          </a:prstGeom>
          <a:noFill/>
        </p:spPr>
        <p:txBody>
          <a:bodyPr wrap="square" lIns="73152" rIns="73152" tIns="36576" bIns="27432">
            <a:spAutoFit/>
          </a:bodyPr>
          <a:lstStyle/>
          <a:p>
            <a:pPr algn="ctr">
              <a:spcAft>
                <a:spcPts val="700"/>
              </a:spcAft>
              <a:defRPr sz="2300" b="0">
                <a:solidFill>
                  <a:srgbClr val="222F38"/>
                </a:solidFill>
                <a:latin typeface="Noto Sans Bengali"/>
              </a:defRPr>
            </a:pPr>
            <a:r>
              <a:t>নিজের সংস্কৃতিকে জানি,</a:t>
            </a:r>
          </a:p>
          <a:p>
            <a:pPr algn="ctr">
              <a:spcAft>
                <a:spcPts val="700"/>
              </a:spcAft>
              <a:defRPr sz="2300" b="0">
                <a:solidFill>
                  <a:srgbClr val="222F38"/>
                </a:solidFill>
                <a:latin typeface="Noto Sans Bengali"/>
              </a:defRPr>
            </a:pPr>
            <a:r>
              <a:t>সম্মান করি ও সংরক্ষণ করি।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