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সবাইকে শুভেচ্ছা জানিয়ে ক্লাস শুরু করুন।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শিক্ষক নিজের পরিচয় দেবেন।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প্রশ্ন: ছবিতে কী দেখছ?</a:t>
            </a:r>
          </a:p>
          <a:p>
            <a:r>
              <a:t>সম্ভাব্য উত্তর: প্রোগ্রামের পুরো কাগজের স্তূপ একসাথে কনভেয়র বেল্টে চড়ে "COMPILER" মেশিনে ঢুকছে, আর অন্য পাশ দিয়ে চালানোর উপযোগী .exe ফাইল বের হচ্ছে।</a:t>
            </a:r>
          </a:p>
          <a:p>
            <a:r>
              <a:t>পুরো প্রোগ্রাম একসাথে অনুবাদ করার এই অনুবাদকই — আজকের পাঠ: কম্পাইলার।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পাঠ পরিচিতি পড়ে শোনান।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শিখনফলগুলো পড়ে শোনান।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কম্পাইলার: যে অনুবাদক প্রোগ্রাম উচ্চস্তরের ভাষার সম্পূর্ণ সোর্স প্রোগ্রামকে একবারে পড়ে মেশিন ভাষার অবজেক্ট প্রোগ্রামে রূপান্তর করে। উদাহরণ: GCC, Turbo C কম্পাইলার।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কম্পাইলার পুরো সোর্স কোড পড়ে; সিনট্যাক্স ভুল থাকলে সবগুলোর তালিকা দেখায়; ভুল সংশোধনের পর অবজেক্ট কোড তৈরি করে; লিংকার যুক্ত করে চালানোর উপযোগী .exe ফাইল তৈরি হয়।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gcc হলো জনপ্রিয় C কম্পাইলার। gcc hello.c -o hello কমান্ডে পুরো প্রোগ্রাম অনুবাদ হয়ে hello.exe তৈরি হয়। এরপর hello লিখলেই প্রোগ্রাম চলে — আর অনুবাদ লাগে না।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কম্পাইলার সম্পূর্ণ প্রোগ্রাম একবারে অনুবাদ করে, অবজেক্ট প্রোগ্রাম সংরক্ষণ করে রাখে (পরে আর অনুবাদ লাগে না), তাই নির্বাহ দ্রুত। সব ভুল অনুবাদের শেষে একসাথে তালিকা আকারে দেখায়।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সুবিধা: নির্বাহ দ্রুত, অবজেক্ট ফাইল সংরক্ষণ ও বারবার চালানো যায়, সোর্স কোড গোপন রাখা যায়। অসুবিধা: পুরো প্রোগ্রাম অনুবাদে সময় বেশি, বেশি মেমোরি লাগে, ভুল সংশোধন তুলনামূলক কঠিন।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সোর্স কোড → কম্পাইলার → (ভুল? হ্যাঁ → সংশোধন করে আবার) → অবজেক্ট কোড → লিংকার → .exe → চালানো।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সুবিধা: দ্রুত নির্বাহ, অবজেক্ট প্রোগ্রাম সংরক্ষণ। অসুবিধা: অনুবাদে বেশি সময়, বেশি মেমোরি।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উত্তর:</a:t>
            </a:r>
          </a:p>
          <a:p>
            <a:r>
              <a:t>১. সম্পূর্ণ প্রোগ্রাম।</a:t>
            </a:r>
          </a:p>
          <a:p>
            <a:r>
              <a:t>২. অবজেক্ট প্রোগ্রাম।</a:t>
            </a:r>
          </a:p>
          <a:p>
            <a:r>
              <a:t>৩. কম্পাইলার।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C, C++, Java (বাইটকোডে), Pascal, FORTRAN, COBOL, Go।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সবাইকে ধন্যবাদ জানিয়ে ক্লাস শেষ করুন।</a:t>
            </a:r>
          </a:p>
          <a:p>
            <a:endParaRPr/>
          </a:p>
          <a:p>
            <a:r>
              <a:t>ছবি: Unsplash (ফ্রি লাইসেন্স)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Rounded Rectangle 2"/>
          <p:cNvSpPr/>
          <p:nvPr/>
        </p:nvSpPr>
        <p:spPr>
          <a:xfrm rot="19500000">
            <a:off x="-2011680" y="-548640"/>
            <a:ext cx="4754880" cy="347472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Rounded Rectangle 3"/>
          <p:cNvSpPr/>
          <p:nvPr/>
        </p:nvSpPr>
        <p:spPr>
          <a:xfrm rot="19500000">
            <a:off x="9418320" y="6400800"/>
            <a:ext cx="4754880" cy="347472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 rot="19500000">
            <a:off x="-1508760" y="-45719"/>
            <a:ext cx="4754880" cy="347472"/>
          </a:xfrm>
          <a:prstGeom prst="roundRect">
            <a:avLst>
              <a:gd name="adj" fmla="val 5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 rot="19500000">
            <a:off x="8915400" y="5897880"/>
            <a:ext cx="4754880" cy="347472"/>
          </a:xfrm>
          <a:prstGeom prst="roundRect">
            <a:avLst>
              <a:gd name="adj" fmla="val 5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Rounded Rectangle 6"/>
          <p:cNvSpPr/>
          <p:nvPr/>
        </p:nvSpPr>
        <p:spPr>
          <a:xfrm rot="19500000">
            <a:off x="-1005840" y="457200"/>
            <a:ext cx="4754880" cy="347472"/>
          </a:xfrm>
          <a:prstGeom prst="roundRect">
            <a:avLst>
              <a:gd name="adj" fmla="val 50000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Rounded Rectangle 7"/>
          <p:cNvSpPr/>
          <p:nvPr/>
        </p:nvSpPr>
        <p:spPr>
          <a:xfrm rot="19500000">
            <a:off x="8412480" y="5394960"/>
            <a:ext cx="4754880" cy="347472"/>
          </a:xfrm>
          <a:prstGeom prst="roundRect">
            <a:avLst>
              <a:gd name="adj" fmla="val 50000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3355848" y="685800"/>
            <a:ext cx="5486400" cy="5486400"/>
          </a:xfrm>
          <a:prstGeom prst="ellipse">
            <a:avLst/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3081528" y="411480"/>
            <a:ext cx="6035040" cy="6035040"/>
          </a:xfrm>
          <a:prstGeom prst="ellipse">
            <a:avLst/>
          </a:prstGeom>
          <a:noFill/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9966960" y="1097280"/>
            <a:ext cx="320040" cy="32004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1828800" y="5394960"/>
            <a:ext cx="274320" cy="274320"/>
          </a:xfrm>
          <a:prstGeom prst="ellipse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607040" y="1828800"/>
            <a:ext cx="182880" cy="18288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1280160" y="4846320"/>
            <a:ext cx="164592" cy="164592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5" name="Picture 14" descr="t_5fcba9be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180" y="2377440"/>
            <a:ext cx="7110591" cy="2011680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"/>
                            </p:stCondLst>
                            <p:childTnLst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"/>
                            </p:stCondLst>
                            <p:childTnLst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"/>
                            </p:stCondLst>
                            <p:childTnLst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"/>
                            </p:stCondLst>
                            <p:childTnLst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960120" y="914400"/>
            <a:ext cx="2834640" cy="283464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5" name="Picture 4" descr="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1033271"/>
            <a:ext cx="2596896" cy="2596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4023360"/>
            <a:ext cx="4206240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মোছাঃ তাছলিমা জাহান লাকী</a:t>
            </a:r>
          </a:p>
        </p:txBody>
      </p:sp>
      <p:pic>
        <p:nvPicPr>
          <p:cNvPr id="7" name="Picture 6" descr="t_2d23d34bc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60" y="640080"/>
            <a:ext cx="5150031" cy="8686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394960" y="1965960"/>
            <a:ext cx="6217920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394960" y="1965960"/>
            <a:ext cx="6217920" cy="384048"/>
          </a:xfrm>
          <a:prstGeom prst="roundRect">
            <a:avLst>
              <a:gd name="adj" fmla="val 42857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77840" y="1965960"/>
            <a:ext cx="5852160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পদবী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7840" y="2350008"/>
            <a:ext cx="5852160" cy="80467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প্রভাষক (আইসিটি)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94960" y="3429000"/>
            <a:ext cx="6217920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394960" y="3429000"/>
            <a:ext cx="6217920" cy="384048"/>
          </a:xfrm>
          <a:prstGeom prst="roundRect">
            <a:avLst>
              <a:gd name="adj" fmla="val 42857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577840" y="3429000"/>
            <a:ext cx="5852160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কলেজ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3813048"/>
            <a:ext cx="5852160" cy="80467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সুফিয়া মতিন মহিলা কলেজ, বানিয়াচং, হবিগঞ্জ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94960" y="4892040"/>
            <a:ext cx="6217920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394960" y="4892040"/>
            <a:ext cx="6217920" cy="384048"/>
          </a:xfrm>
          <a:prstGeom prst="roundRect">
            <a:avLst>
              <a:gd name="adj" fmla="val 42857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77840" y="4892040"/>
            <a:ext cx="5852160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ইমেইল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5276088"/>
            <a:ext cx="5852160" cy="80467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1D2A1E"/>
                </a:solidFill>
                <a:latin typeface="Segoe UI"/>
                <a:ea typeface="Segoe UI"/>
                <a:cs typeface="Segoe UI"/>
              </a:rPr>
              <a:t>tjahan.ict@gmail.com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"/>
                            </p:stCondLst>
                            <p:childTnLst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"/>
                            </p:stCondLst>
                            <p:childTnLst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5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50"/>
                            </p:stCondLst>
                            <p:childTnLst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50"/>
                            </p:stCondLst>
                            <p:childTnLst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"/>
                            </p:stCondLst>
                            <p:childTnLst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4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"/>
                            </p:stCondLst>
                            <p:childTnLst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400"/>
                            </p:stCondLst>
                            <p:childTnLst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400"/>
                            </p:stCondLst>
                            <p:childTnLst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759271060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896" y="274320"/>
            <a:ext cx="6995159" cy="777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0080" y="1325880"/>
            <a:ext cx="10908792" cy="512064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4754880"/>
            <a:ext cx="10332720" cy="320040"/>
          </a:xfrm>
          <a:prstGeom prst="roundRect">
            <a:avLst>
              <a:gd name="adj" fmla="val 48571"/>
            </a:avLst>
          </a:prstGeom>
          <a:solidFill>
            <a:srgbClr val="5F6B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Oval 5"/>
          <p:cNvSpPr/>
          <p:nvPr/>
        </p:nvSpPr>
        <p:spPr>
          <a:xfrm>
            <a:off x="1143000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2304288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Oval 7"/>
          <p:cNvSpPr/>
          <p:nvPr/>
        </p:nvSpPr>
        <p:spPr>
          <a:xfrm>
            <a:off x="3465576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4626864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5788152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6949440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8110728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9272016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433304" y="5029200"/>
            <a:ext cx="320040" cy="320040"/>
          </a:xfrm>
          <a:prstGeom prst="ellipse">
            <a:avLst/>
          </a:prstGeom>
          <a:solidFill>
            <a:srgbClr val="3C4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188720" y="3977639"/>
            <a:ext cx="2103120" cy="6858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261872" y="3813048"/>
            <a:ext cx="2103120" cy="6858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335024" y="3648456"/>
            <a:ext cx="2103120" cy="6858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408176" y="3483863"/>
            <a:ext cx="2103120" cy="6858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481328" y="3319272"/>
            <a:ext cx="2103120" cy="6858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81328" y="3310128"/>
            <a:ext cx="210312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Consolas"/>
                <a:ea typeface="Consolas"/>
                <a:cs typeface="Consolas"/>
              </a:rPr>
              <a:t>main() {...}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1828800"/>
            <a:ext cx="2926080" cy="12801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পুরো প্রোগ্রাম
(১০০ লাইন)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2148840"/>
            <a:ext cx="3474720" cy="2606040"/>
          </a:xfrm>
          <a:prstGeom prst="roundRect">
            <a:avLst>
              <a:gd name="adj" fmla="val 10526"/>
            </a:avLst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343400" y="2331720"/>
            <a:ext cx="347472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8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COMPILER</a:t>
            </a:r>
          </a:p>
        </p:txBody>
      </p:sp>
      <p:sp>
        <p:nvSpPr>
          <p:cNvPr id="24" name="Oval 23"/>
          <p:cNvSpPr/>
          <p:nvPr/>
        </p:nvSpPr>
        <p:spPr>
          <a:xfrm>
            <a:off x="5120640" y="3246120"/>
            <a:ext cx="365760" cy="365760"/>
          </a:xfrm>
          <a:prstGeom prst="ellipse">
            <a:avLst/>
          </a:prstGeom>
          <a:solidFill>
            <a:srgbClr val="FFD5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Oval 24"/>
          <p:cNvSpPr/>
          <p:nvPr/>
        </p:nvSpPr>
        <p:spPr>
          <a:xfrm>
            <a:off x="5806440" y="3246120"/>
            <a:ext cx="365760" cy="365760"/>
          </a:xfrm>
          <a:prstGeom prst="ellipse">
            <a:avLst/>
          </a:prstGeom>
          <a:solidFill>
            <a:srgbClr val="FF70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92240" y="3246120"/>
            <a:ext cx="365760" cy="365760"/>
          </a:xfrm>
          <a:prstGeom prst="ellipse">
            <a:avLst/>
          </a:prstGeom>
          <a:solidFill>
            <a:srgbClr val="81C7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4983480" y="384048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FFFFFF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4160520" y="4069080"/>
            <a:ext cx="365760" cy="640080"/>
          </a:xfrm>
          <a:prstGeom prst="roundRect">
            <a:avLst>
              <a:gd name="adj" fmla="val 125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635240" y="4069080"/>
            <a:ext cx="365760" cy="640080"/>
          </a:xfrm>
          <a:prstGeom prst="roundRect">
            <a:avLst>
              <a:gd name="adj" fmla="val 125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Folded Corner 29"/>
          <p:cNvSpPr/>
          <p:nvPr/>
        </p:nvSpPr>
        <p:spPr>
          <a:xfrm>
            <a:off x="8778240" y="2468880"/>
            <a:ext cx="1737360" cy="2194560"/>
          </a:xfrm>
          <a:prstGeom prst="foldedCorner">
            <a:avLst/>
          </a:prstGeom>
          <a:solidFill>
            <a:srgbClr val="FFFFFF"/>
          </a:solidFill>
          <a:ln w="38100">
            <a:solidFill>
              <a:srgbClr val="8E2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778240" y="2468880"/>
            <a:ext cx="1737360" cy="21945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8E24AA"/>
                </a:solidFill>
                <a:latin typeface="Segoe UI"/>
                <a:ea typeface="Segoe UI"/>
                <a:cs typeface="Segoe UI"/>
              </a:rPr>
              <a:t>.exe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611880" y="1828800"/>
            <a:ext cx="640080" cy="457200"/>
          </a:xfrm>
          <a:prstGeom prst="rightArrow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Right Arrow 32"/>
          <p:cNvSpPr/>
          <p:nvPr/>
        </p:nvSpPr>
        <p:spPr>
          <a:xfrm>
            <a:off x="8092440" y="1828800"/>
            <a:ext cx="640080" cy="457200"/>
          </a:xfrm>
          <a:prstGeom prst="rightArrow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229600" y="1691640"/>
            <a:ext cx="292608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>
                <a:solidFill>
                  <a:srgbClr val="8E24AA"/>
                </a:solidFill>
                <a:latin typeface="Nirmala UI"/>
                <a:ea typeface="Nirmala UI"/>
                <a:cs typeface="Nirmala UI"/>
              </a:rPr>
              <a:t>চালানোর ফাইল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"/>
                            </p:stCondLst>
                            <p:childTnLst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"/>
                            </p:stCondLst>
                            <p:childTnLst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"/>
                            </p:stCondLst>
                            <p:childTnLst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"/>
                            </p:stCondLst>
                            <p:childTnLst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8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80"/>
                            </p:stCondLst>
                            <p:childTnLst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80"/>
                            </p:stCondLst>
                            <p:childTnLst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80"/>
                            </p:stCondLst>
                            <p:childTnLst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80"/>
                            </p:stCondLst>
                            <p:childTnLst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4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80"/>
                            </p:stCondLst>
                            <p:childTnLst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80"/>
                            </p:stCondLst>
                            <p:childTnLst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8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0"/>
                            </p:stCondLst>
                            <p:childTnLst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80"/>
                            </p:stCondLst>
                            <p:childTnLst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80"/>
                            </p:stCondLst>
                            <p:childTnLst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80"/>
                            </p:stCondLst>
                            <p:childTnLst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80"/>
                            </p:stCondLst>
                            <p:childTnLst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80"/>
                            </p:stCondLst>
                            <p:childTnLst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8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80"/>
                            </p:stCondLst>
                            <p:childTnLst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8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3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30"/>
                            </p:stCondLst>
                            <p:childTnLst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0cab78f3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48640"/>
            <a:ext cx="4312800" cy="9144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77240" y="1600200"/>
            <a:ext cx="2011680" cy="91440"/>
          </a:xfrm>
          <a:prstGeom prst="roundRect">
            <a:avLst>
              <a:gd name="adj" fmla="val 5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2194560"/>
            <a:ext cx="2560320" cy="402336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Oval 5"/>
          <p:cNvSpPr/>
          <p:nvPr/>
        </p:nvSpPr>
        <p:spPr>
          <a:xfrm>
            <a:off x="1417320" y="2514600"/>
            <a:ext cx="1188720" cy="118872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17320" y="2514600"/>
            <a:ext cx="118872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886200"/>
            <a:ext cx="256032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বিষয়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434840"/>
            <a:ext cx="2194560" cy="1554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তথ্য ও যোগাযোগ প্রযুক্তি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56432" y="2194560"/>
            <a:ext cx="2560320" cy="402336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4142231" y="2514600"/>
            <a:ext cx="1188720" cy="118872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42231" y="2514600"/>
            <a:ext cx="118872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6432" y="3886200"/>
            <a:ext cx="256032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>
                <a:solidFill>
                  <a:srgbClr val="E3A008"/>
                </a:solidFill>
                <a:latin typeface="Nirmala UI"/>
                <a:ea typeface="Nirmala UI"/>
                <a:cs typeface="Nirmala UI"/>
              </a:rPr>
              <a:t>শ্রেণি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4434840"/>
            <a:ext cx="2194560" cy="1554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একাদশ-দ্বাদশ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2194560"/>
            <a:ext cx="2560320" cy="402336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Oval 15"/>
          <p:cNvSpPr/>
          <p:nvPr/>
        </p:nvSpPr>
        <p:spPr>
          <a:xfrm>
            <a:off x="6867144" y="2514600"/>
            <a:ext cx="1188720" cy="1188720"/>
          </a:xfrm>
          <a:prstGeom prst="ellipse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67144" y="2514600"/>
            <a:ext cx="118872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1344" y="3886200"/>
            <a:ext cx="256032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>
                <a:solidFill>
                  <a:srgbClr val="8E24AA"/>
                </a:solidFill>
                <a:latin typeface="Nirmala UI"/>
                <a:ea typeface="Nirmala UI"/>
                <a:cs typeface="Nirmala UI"/>
              </a:rPr>
              <a:t>অধ্যায়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4224" y="4434840"/>
            <a:ext cx="2194560" cy="1554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পঞ্চম — প্রোগ্রামিং ভাষা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06256" y="2194560"/>
            <a:ext cx="2560320" cy="402336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20"/>
          <p:cNvSpPr/>
          <p:nvPr/>
        </p:nvSpPr>
        <p:spPr>
          <a:xfrm>
            <a:off x="9592056" y="2514600"/>
            <a:ext cx="1188720" cy="118872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592056" y="2514600"/>
            <a:ext cx="118872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06256" y="3886200"/>
            <a:ext cx="2560320" cy="5029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পাঠ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89136" y="4434840"/>
            <a:ext cx="2194560" cy="1554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5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কম্পাইলার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"/>
                            </p:stCondLst>
                            <p:childTnLst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"/>
                            </p:stCondLst>
                            <p:childTnLst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00"/>
                            </p:stCondLst>
                            <p:childTnLst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"/>
                            </p:stCondLst>
                            <p:childTnLst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"/>
                            </p:stCondLst>
                            <p:childTnLst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00"/>
                            </p:stCondLst>
                            <p:childTnLst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0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00"/>
                            </p:stCondLst>
                            <p:childTnLst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700"/>
                            </p:stCondLst>
                            <p:childTnLst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00"/>
                            </p:stCondLst>
                            <p:childTnLst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"/>
                            </p:stCondLst>
                            <p:childTnLst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73736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t_7ce0a1483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11480"/>
            <a:ext cx="3004457" cy="91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0" y="548640"/>
            <a:ext cx="594360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এই পাঠ শেষে শিক্ষার্থীরা—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011680"/>
            <a:ext cx="1371600" cy="13716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72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2148840"/>
            <a:ext cx="9326880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7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 কী তা বলতে পারবে</a:t>
            </a:r>
          </a:p>
        </p:txBody>
      </p:sp>
      <p:sp>
        <p:nvSpPr>
          <p:cNvPr id="8" name="Rectangle 7"/>
          <p:cNvSpPr/>
          <p:nvPr/>
        </p:nvSpPr>
        <p:spPr>
          <a:xfrm>
            <a:off x="2103120" y="3410712"/>
            <a:ext cx="9326880" cy="27432"/>
          </a:xfrm>
          <a:prstGeom prst="rect">
            <a:avLst/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1371600" cy="13716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7200" b="1">
                <a:solidFill>
                  <a:srgbClr val="E3A008"/>
                </a:solidFill>
                <a:latin typeface="Nirmala UI"/>
                <a:ea typeface="Nirmala UI"/>
                <a:cs typeface="Nirmala UI"/>
              </a:rPr>
              <a:t>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3657600"/>
            <a:ext cx="9326880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7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কম্পাইলারের কাজের ধাপ ব্যাখ্যা করতে পারবে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03120" y="4919472"/>
            <a:ext cx="9326880" cy="27432"/>
          </a:xfrm>
          <a:prstGeom prst="rect">
            <a:avLst/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5029200"/>
            <a:ext cx="1371600" cy="13716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7200" b="1">
                <a:solidFill>
                  <a:srgbClr val="8E24AA"/>
                </a:solidFill>
                <a:latin typeface="Nirmala UI"/>
                <a:ea typeface="Nirmala UI"/>
                <a:cs typeface="Nirmala UI"/>
              </a:rPr>
              <a:t>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5166360"/>
            <a:ext cx="9326880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700" b="1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কম্পাইলারের সুবিধা ও অসুবিধা লিখতে পারবে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"/>
                            </p:stCondLst>
                            <p:childTnLst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-182880" y="4206240"/>
            <a:ext cx="201168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0" b="1">
                <a:solidFill>
                  <a:srgbClr val="DCEFD9"/>
                </a:solidFill>
                <a:latin typeface="Consolas"/>
                <a:ea typeface="Consolas"/>
                <a:cs typeface="Consolas"/>
              </a:rPr>
              <a:t>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-457200"/>
            <a:ext cx="201168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0" b="1">
                <a:solidFill>
                  <a:srgbClr val="DCEFD9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4480560"/>
            <a:ext cx="201168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0" b="1">
                <a:solidFill>
                  <a:srgbClr val="DCEFD9"/>
                </a:solidFill>
                <a:latin typeface="Consolas"/>
                <a:ea typeface="Consolas"/>
                <a:cs typeface="Consolas"/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-548640"/>
            <a:ext cx="201168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0000" b="1">
                <a:solidFill>
                  <a:srgbClr val="DCEFD9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pic>
        <p:nvPicPr>
          <p:cNvPr id="7" name="Picture 6" descr="t_ac407a19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054" y="548640"/>
            <a:ext cx="4820842" cy="8686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280160" y="1783080"/>
            <a:ext cx="9628632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280160" y="1783080"/>
            <a:ext cx="9628632" cy="146304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737360" y="1965960"/>
            <a:ext cx="8714232" cy="2011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উচ্চস্তরের ভাষায় লেখা </a:t>
            </a:r>
            <a:r>
              <a:rPr sz="27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পুরো প্রোগ্রামকে একসাথে</a:t>
            </a: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মেশিন ভাষায় অনুবাদ করে যে অনুবাদক প্রোগ্রাম, তাকে </a:t>
            </a:r>
            <a:r>
              <a:rPr sz="27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কম্পাইলার</a:t>
            </a: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বলে।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80160" y="4434840"/>
            <a:ext cx="3026664" cy="1463040"/>
          </a:xfrm>
          <a:prstGeom prst="roundRect">
            <a:avLst>
              <a:gd name="adj" fmla="val 12500"/>
            </a:avLst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17319" y="4434840"/>
            <a:ext cx="2752344" cy="14630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এক অনুবাদেই পুরো প্রোগ্রাম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81144" y="4434840"/>
            <a:ext cx="3026664" cy="1463040"/>
          </a:xfrm>
          <a:prstGeom prst="roundRect">
            <a:avLst>
              <a:gd name="adj" fmla="val 12500"/>
            </a:avLst>
          </a:prstGeom>
          <a:solidFill>
            <a:srgbClr val="E3A0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18304" y="4434840"/>
            <a:ext cx="2752344" cy="14630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তৈরি হয় অবজেক্ট প্রোগ্রাম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82127" y="4434840"/>
            <a:ext cx="3026664" cy="1463040"/>
          </a:xfrm>
          <a:prstGeom prst="roundRect">
            <a:avLst>
              <a:gd name="adj" fmla="val 12500"/>
            </a:avLst>
          </a:prstGeom>
          <a:solidFill>
            <a:srgbClr val="8E2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19288" y="4434840"/>
            <a:ext cx="2752344" cy="14630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উদাহরণ: C, C++ কম্পাইলার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"/>
                            </p:stCondLst>
                            <p:childTnLst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4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"/>
                            </p:stCondLst>
                            <p:childTnLst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900"/>
                            </p:stCondLst>
                            <p:childTnLst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eedb4f42e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11480"/>
            <a:ext cx="6255781" cy="8229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74519" y="1463040"/>
            <a:ext cx="109728" cy="4937759"/>
          </a:xfrm>
          <a:prstGeom prst="roundRect">
            <a:avLst>
              <a:gd name="adj" fmla="val 50000"/>
            </a:avLst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377440" y="1463040"/>
            <a:ext cx="9052560" cy="859536"/>
          </a:xfrm>
          <a:prstGeom prst="roundRect">
            <a:avLst>
              <a:gd name="adj" fmla="val 19148"/>
            </a:avLst>
          </a:prstGeom>
          <a:solidFill>
            <a:srgbClr val="2E7D32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609344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09344"/>
            <a:ext cx="237744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ধাপ 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1463040"/>
            <a:ext cx="7772400" cy="85953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3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সোর্স কোড লেখা (hello.c)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77440" y="2487168"/>
            <a:ext cx="9052560" cy="859536"/>
          </a:xfrm>
          <a:prstGeom prst="roundRect">
            <a:avLst>
              <a:gd name="adj" fmla="val 19148"/>
            </a:avLst>
          </a:prstGeom>
          <a:solidFill>
            <a:srgbClr val="E3A008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31520" y="2633472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" y="2633472"/>
            <a:ext cx="237744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ধাপ 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2487168"/>
            <a:ext cx="7772400" cy="85953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3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 পুরো প্রোগ্রাম পড়ে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440" y="3511296"/>
            <a:ext cx="9052560" cy="859536"/>
          </a:xfrm>
          <a:prstGeom prst="roundRect">
            <a:avLst>
              <a:gd name="adj" fmla="val 19148"/>
            </a:avLst>
          </a:prstGeom>
          <a:solidFill>
            <a:srgbClr val="8E24AA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31520" y="3657600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1520" y="3657600"/>
            <a:ext cx="237744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ধাপ 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3511296"/>
            <a:ext cx="7772400" cy="85953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3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ভুল থাকলে সবগুলোর তালিকা দেখায়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77440" y="4535423"/>
            <a:ext cx="9052560" cy="859536"/>
          </a:xfrm>
          <a:prstGeom prst="roundRect">
            <a:avLst>
              <a:gd name="adj" fmla="val 19148"/>
            </a:avLst>
          </a:prstGeom>
          <a:solidFill>
            <a:srgbClr val="2E7D32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31520" y="4681727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4681727"/>
            <a:ext cx="237744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ধাপ 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9000" y="4535423"/>
            <a:ext cx="7772400" cy="85953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3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ভুল না থাকলে অবজেক্ট কোড (.obj) তৈরি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377440" y="5559551"/>
            <a:ext cx="9052560" cy="859536"/>
          </a:xfrm>
          <a:prstGeom prst="roundRect">
            <a:avLst>
              <a:gd name="adj" fmla="val 19148"/>
            </a:avLst>
          </a:prstGeom>
          <a:solidFill>
            <a:srgbClr val="E3A008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31520" y="5705855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31520" y="5705855"/>
            <a:ext cx="237744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ধাপ 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5559551"/>
            <a:ext cx="7772400" cy="859536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3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লিংকার যুক্ত করে চালানোর ফাইল (.exe)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"/>
                            </p:stCondLst>
                            <p:childTnLst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"/>
                            </p:stCondLst>
                            <p:childTnLst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"/>
                            </p:stCondLst>
                            <p:childTnLst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"/>
                            </p:stCondLst>
                            <p:childTnLst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00"/>
                            </p:stCondLst>
                            <p:childTnLst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100"/>
                            </p:stCondLst>
                            <p:childTnLst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00"/>
                            </p:stCondLst>
                            <p:childTnLst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100"/>
                            </p:stCondLst>
                            <p:childTnLst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d151a57d1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11480"/>
            <a:ext cx="9388074" cy="8229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1691640"/>
            <a:ext cx="685800" cy="685800"/>
          </a:xfrm>
          <a:prstGeom prst="roundRect">
            <a:avLst>
              <a:gd name="adj" fmla="val 26666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68580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1600200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1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gcc</a:t>
            </a:r>
            <a:r>
              <a:rPr sz="21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দিয়ে hello.c কম্পাইল করা হলো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063240"/>
            <a:ext cx="685800" cy="685800"/>
          </a:xfrm>
          <a:prstGeom prst="roundRect">
            <a:avLst>
              <a:gd name="adj" fmla="val 26666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3063240"/>
            <a:ext cx="68580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971800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1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ভুল না থাকায় </a:t>
            </a:r>
            <a:r>
              <a:rPr sz="21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hello.exe</a:t>
            </a:r>
            <a:r>
              <a:rPr sz="21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তৈরি হলো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434840"/>
            <a:ext cx="685800" cy="685800"/>
          </a:xfrm>
          <a:prstGeom prst="roundRect">
            <a:avLst>
              <a:gd name="adj" fmla="val 26666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" y="4434840"/>
            <a:ext cx="68580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343400"/>
            <a:ext cx="356616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1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এখন অনুবাদ ছাড়াই </a:t>
            </a:r>
            <a:r>
              <a:rPr sz="21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বারবার</a:t>
            </a:r>
            <a:r>
              <a:rPr sz="21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চালানো যায়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0" y="1508760"/>
            <a:ext cx="6035040" cy="4480560"/>
          </a:xfrm>
          <a:prstGeom prst="roundRect">
            <a:avLst>
              <a:gd name="adj" fmla="val 408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486400" y="1508760"/>
            <a:ext cx="6035040" cy="548640"/>
          </a:xfrm>
          <a:prstGeom prst="roundRect">
            <a:avLst>
              <a:gd name="adj" fmla="val 33333"/>
            </a:avLst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5760720" y="1691639"/>
            <a:ext cx="182880" cy="18288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Oval 15"/>
          <p:cNvSpPr/>
          <p:nvPr/>
        </p:nvSpPr>
        <p:spPr>
          <a:xfrm>
            <a:off x="6053328" y="1691639"/>
            <a:ext cx="182880" cy="18288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6345936" y="1691639"/>
            <a:ext cx="182880" cy="18288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66560" y="1508760"/>
            <a:ext cx="45720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1D2A1E"/>
                </a:solidFill>
                <a:latin typeface="Consolas"/>
                <a:ea typeface="Consolas"/>
                <a:cs typeface="Consolas"/>
              </a:rPr>
              <a:t>Command Prompt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06440" y="2240280"/>
            <a:ext cx="5486400" cy="3566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2E7D32"/>
                </a:solidFill>
                <a:latin typeface="Consolas"/>
                <a:ea typeface="Consolas"/>
                <a:cs typeface="Consolas"/>
              </a:rPr>
              <a:t>&gt; gcc</a:t>
            </a:r>
            <a:r>
              <a:rPr sz="2100" b="0">
                <a:solidFill>
                  <a:srgbClr val="1D2A1E"/>
                </a:solidFill>
                <a:latin typeface="Consolas"/>
                <a:ea typeface="Consolas"/>
                <a:cs typeface="Consolas"/>
              </a:rPr>
              <a:t> hello.c -o hello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0">
                <a:solidFill>
                  <a:srgbClr val="8A8AA0"/>
                </a:solidFill>
                <a:latin typeface="Consolas"/>
                <a:ea typeface="Consolas"/>
                <a:cs typeface="Consolas"/>
              </a:rPr>
              <a:t>  (কোনো ভুল নেই)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2E7D32"/>
                </a:solidFill>
                <a:latin typeface="Consolas"/>
                <a:ea typeface="Consolas"/>
                <a:cs typeface="Consolas"/>
              </a:rPr>
              <a:t>&gt; hello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6794A"/>
                </a:solidFill>
                <a:latin typeface="Consolas"/>
                <a:ea typeface="Consolas"/>
                <a:cs typeface="Consolas"/>
              </a:rPr>
              <a:t>Hello, Bangladesh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2E7D32"/>
                </a:solidFill>
                <a:latin typeface="Consolas"/>
                <a:ea typeface="Consolas"/>
                <a:cs typeface="Consolas"/>
              </a:rPr>
              <a:t>&gt; hello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6794A"/>
                </a:solidFill>
                <a:latin typeface="Consolas"/>
                <a:ea typeface="Consolas"/>
                <a:cs typeface="Consolas"/>
              </a:rPr>
              <a:t>Hello, Bangladesh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806440"/>
            <a:ext cx="4480560" cy="594360"/>
          </a:xfrm>
          <a:prstGeom prst="roundRect">
            <a:avLst>
              <a:gd name="adj" fmla="val 50000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5806440"/>
            <a:ext cx="448056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একবার কম্পাইল, বারবার চালানো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"/>
                            </p:stCondLst>
                            <p:childTnLst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"/>
                            </p:stCondLst>
                            <p:childTnLst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"/>
                            </p:stCondLst>
                            <p:childTnLst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00"/>
                            </p:stCondLst>
                            <p:childTnLst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00"/>
                            </p:stCondLst>
                            <p:childTnLst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"/>
                            </p:stCondLst>
                            <p:childTnLst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3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00"/>
                            </p:stCondLst>
                            <p:childTnLst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bdeadcbfd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959" y="457200"/>
            <a:ext cx="6549032" cy="86868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57200" y="1737360"/>
            <a:ext cx="2148840" cy="2148840"/>
          </a:xfrm>
          <a:prstGeom prst="ellipse">
            <a:avLst/>
          </a:prstGeom>
          <a:solidFill>
            <a:srgbClr val="FFFFFF"/>
          </a:solidFill>
          <a:ln w="762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777240" y="2057400"/>
            <a:ext cx="1508760" cy="1508760"/>
          </a:xfrm>
          <a:prstGeom prst="ellipse">
            <a:avLst/>
          </a:prstGeom>
          <a:solidFill>
            <a:srgbClr val="2E7D32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1737360"/>
            <a:ext cx="2148840" cy="2148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54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4069080"/>
            <a:ext cx="25146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একবারে অনুবাদ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4709160"/>
            <a:ext cx="251460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পুরো প্রোগ্রাম একসাথে পড়ে</a:t>
            </a:r>
          </a:p>
        </p:txBody>
      </p:sp>
      <p:sp>
        <p:nvSpPr>
          <p:cNvPr id="9" name="Oval 8"/>
          <p:cNvSpPr/>
          <p:nvPr/>
        </p:nvSpPr>
        <p:spPr>
          <a:xfrm>
            <a:off x="3499104" y="1737360"/>
            <a:ext cx="2148840" cy="2148840"/>
          </a:xfrm>
          <a:prstGeom prst="ellipse">
            <a:avLst/>
          </a:prstGeom>
          <a:solidFill>
            <a:srgbClr val="FFFFFF"/>
          </a:solidFill>
          <a:ln w="76200">
            <a:solidFill>
              <a:srgbClr val="E3A0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3819144" y="2057400"/>
            <a:ext cx="1508760" cy="1508760"/>
          </a:xfrm>
          <a:prstGeom prst="ellipse">
            <a:avLst/>
          </a:prstGeom>
          <a:solidFill>
            <a:srgbClr val="E3A008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99104" y="1737360"/>
            <a:ext cx="2148840" cy="2148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5400" b="1">
                <a:solidFill>
                  <a:srgbClr val="E3A008"/>
                </a:solidFill>
                <a:latin typeface="Nirmala UI"/>
                <a:ea typeface="Nirmala UI"/>
                <a:cs typeface="Nirmala UI"/>
              </a:rPr>
              <a:t>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6224" y="4069080"/>
            <a:ext cx="25146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E3A008"/>
                </a:solidFill>
                <a:latin typeface="Nirmala UI"/>
                <a:ea typeface="Nirmala UI"/>
                <a:cs typeface="Nirmala UI"/>
              </a:rPr>
              <a:t>দ্রুত নির্বাহ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6224" y="4709160"/>
            <a:ext cx="251460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অনুবাদ একবার, চালানো বারবার</a:t>
            </a:r>
          </a:p>
        </p:txBody>
      </p:sp>
      <p:sp>
        <p:nvSpPr>
          <p:cNvPr id="14" name="Oval 13"/>
          <p:cNvSpPr/>
          <p:nvPr/>
        </p:nvSpPr>
        <p:spPr>
          <a:xfrm>
            <a:off x="6541008" y="1737360"/>
            <a:ext cx="2148840" cy="2148840"/>
          </a:xfrm>
          <a:prstGeom prst="ellipse">
            <a:avLst/>
          </a:prstGeom>
          <a:solidFill>
            <a:srgbClr val="FFFFFF"/>
          </a:solidFill>
          <a:ln w="76200">
            <a:solidFill>
              <a:srgbClr val="8E2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6861048" y="2057400"/>
            <a:ext cx="1508760" cy="1508760"/>
          </a:xfrm>
          <a:prstGeom prst="ellipse">
            <a:avLst/>
          </a:prstGeom>
          <a:solidFill>
            <a:srgbClr val="8E24A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41008" y="1737360"/>
            <a:ext cx="2148840" cy="2148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5400" b="1">
                <a:solidFill>
                  <a:srgbClr val="8E24AA"/>
                </a:solidFill>
                <a:latin typeface="Nirmala UI"/>
                <a:ea typeface="Nirmala UI"/>
                <a:cs typeface="Nirmala UI"/>
              </a:rPr>
              <a:t>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8128" y="4069080"/>
            <a:ext cx="25146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8E24AA"/>
                </a:solidFill>
                <a:latin typeface="Nirmala UI"/>
                <a:ea typeface="Nirmala UI"/>
                <a:cs typeface="Nirmala UI"/>
              </a:rPr>
              <a:t>ভুলের তালিকা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8128" y="4709160"/>
            <a:ext cx="251460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সব ভুল একসাথে দেখায়</a:t>
            </a:r>
          </a:p>
        </p:txBody>
      </p:sp>
      <p:sp>
        <p:nvSpPr>
          <p:cNvPr id="19" name="Oval 18"/>
          <p:cNvSpPr/>
          <p:nvPr/>
        </p:nvSpPr>
        <p:spPr>
          <a:xfrm>
            <a:off x="9582912" y="1737360"/>
            <a:ext cx="2148840" cy="2148840"/>
          </a:xfrm>
          <a:prstGeom prst="ellipse">
            <a:avLst/>
          </a:prstGeom>
          <a:solidFill>
            <a:srgbClr val="FFFFFF"/>
          </a:solidFill>
          <a:ln w="762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Oval 19"/>
          <p:cNvSpPr/>
          <p:nvPr/>
        </p:nvSpPr>
        <p:spPr>
          <a:xfrm>
            <a:off x="9902952" y="2057400"/>
            <a:ext cx="1508760" cy="1508760"/>
          </a:xfrm>
          <a:prstGeom prst="ellipse">
            <a:avLst/>
          </a:prstGeom>
          <a:solidFill>
            <a:srgbClr val="2E7D32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582912" y="1737360"/>
            <a:ext cx="2148840" cy="2148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54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00032" y="4069080"/>
            <a:ext cx="25146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4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অবজেক্ট ফাইল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00032" y="4709160"/>
            <a:ext cx="2514600" cy="11887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সংরক্ষণ করে রাখা যায়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"/>
                            </p:stCondLst>
                            <p:childTnLst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"/>
                            </p:stCondLst>
                            <p:childTnLst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"/>
                            </p:stCondLst>
                            <p:childTnLst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"/>
                            </p:stCondLst>
                            <p:childTnLst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00"/>
                            </p:stCondLst>
                            <p:childTnLst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"/>
                            </p:stCondLst>
                            <p:childTnLst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"/>
                            </p:stCondLst>
                            <p:childTnLst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00"/>
                            </p:stCondLst>
                            <p:childTnLst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00"/>
                            </p:stCondLst>
                            <p:childTnLst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700"/>
                            </p:stCondLst>
                            <p:childTnLst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00"/>
                            </p:stCondLst>
                            <p:childTnLst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28e447a4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825" y="457200"/>
            <a:ext cx="7345301" cy="8229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1554480"/>
            <a:ext cx="5239512" cy="4846320"/>
          </a:xfrm>
          <a:prstGeom prst="roundRect">
            <a:avLst>
              <a:gd name="adj" fmla="val 41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39512" cy="868680"/>
          </a:xfrm>
          <a:prstGeom prst="roundRect">
            <a:avLst>
              <a:gd name="adj" fmla="val 23157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5239512" cy="320040"/>
          </a:xfrm>
          <a:prstGeom prst="rect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5239512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সুবিধা</a:t>
            </a:r>
          </a:p>
        </p:txBody>
      </p:sp>
      <p:sp>
        <p:nvSpPr>
          <p:cNvPr id="8" name="Oval 7"/>
          <p:cNvSpPr/>
          <p:nvPr/>
        </p:nvSpPr>
        <p:spPr>
          <a:xfrm>
            <a:off x="1051560" y="2852928"/>
            <a:ext cx="457200" cy="45720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2852928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697480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প্রোগ্রাম চলে দ্রুত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3749040"/>
            <a:ext cx="457200" cy="45720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749040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93592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অবজেক্ট প্রোগ্রাম সংরক্ষণ করা যায়</a:t>
            </a:r>
          </a:p>
        </p:txBody>
      </p:sp>
      <p:sp>
        <p:nvSpPr>
          <p:cNvPr id="14" name="Oval 13"/>
          <p:cNvSpPr/>
          <p:nvPr/>
        </p:nvSpPr>
        <p:spPr>
          <a:xfrm>
            <a:off x="1051560" y="4645152"/>
            <a:ext cx="457200" cy="45720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4645152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489704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বারবার অনুবাদ লাগে না</a:t>
            </a:r>
          </a:p>
        </p:txBody>
      </p:sp>
      <p:sp>
        <p:nvSpPr>
          <p:cNvPr id="17" name="Oval 16"/>
          <p:cNvSpPr/>
          <p:nvPr/>
        </p:nvSpPr>
        <p:spPr>
          <a:xfrm>
            <a:off x="1051560" y="5541264"/>
            <a:ext cx="457200" cy="45720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51560" y="5541264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385816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সোর্স কোড গোপন রাখা যায়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1554480"/>
            <a:ext cx="5239512" cy="4846320"/>
          </a:xfrm>
          <a:prstGeom prst="roundRect">
            <a:avLst>
              <a:gd name="adj" fmla="val 415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17920" y="1554480"/>
            <a:ext cx="5239512" cy="868680"/>
          </a:xfrm>
          <a:prstGeom prst="roundRect">
            <a:avLst>
              <a:gd name="adj" fmla="val 23157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2103120"/>
            <a:ext cx="5239512" cy="32004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17920" y="1554480"/>
            <a:ext cx="5239512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অসুবিধা</a:t>
            </a:r>
          </a:p>
        </p:txBody>
      </p:sp>
      <p:sp>
        <p:nvSpPr>
          <p:cNvPr id="24" name="Oval 23"/>
          <p:cNvSpPr/>
          <p:nvPr/>
        </p:nvSpPr>
        <p:spPr>
          <a:xfrm>
            <a:off x="6537959" y="2852928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7959" y="2852928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78040" y="2697480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অনুবাদে বেশি সময় লাগে</a:t>
            </a:r>
          </a:p>
        </p:txBody>
      </p:sp>
      <p:sp>
        <p:nvSpPr>
          <p:cNvPr id="27" name="Oval 26"/>
          <p:cNvSpPr/>
          <p:nvPr/>
        </p:nvSpPr>
        <p:spPr>
          <a:xfrm>
            <a:off x="6537959" y="3749040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37959" y="3749040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3593592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বেশি মেমোরি লাগে</a:t>
            </a:r>
          </a:p>
        </p:txBody>
      </p:sp>
      <p:sp>
        <p:nvSpPr>
          <p:cNvPr id="30" name="Oval 29"/>
          <p:cNvSpPr/>
          <p:nvPr/>
        </p:nvSpPr>
        <p:spPr>
          <a:xfrm>
            <a:off x="6537959" y="4645152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37959" y="4645152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78040" y="4489704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ভুল খোঁজা তুলনামূলক কঠিন</a:t>
            </a:r>
          </a:p>
        </p:txBody>
      </p:sp>
      <p:sp>
        <p:nvSpPr>
          <p:cNvPr id="33" name="Oval 32"/>
          <p:cNvSpPr/>
          <p:nvPr/>
        </p:nvSpPr>
        <p:spPr>
          <a:xfrm>
            <a:off x="6537959" y="5541264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37959" y="5541264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rPr>
              <a:t>✖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78040" y="5385816"/>
            <a:ext cx="41148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2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ছোট পরিবর্তনেও পুরোটা আবার কম্পাইল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"/>
                            </p:stCondLst>
                            <p:childTnLst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"/>
                            </p:stCondLst>
                            <p:childTnLst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400"/>
                            </p:stCondLst>
                            <p:childTnLst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400"/>
                            </p:stCondLst>
                            <p:childTnLst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700"/>
                            </p:stCondLst>
                            <p:childTnLst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100"/>
                            </p:stCondLst>
                            <p:childTnLst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"/>
                            </p:stCondLst>
                            <p:childTnLst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500"/>
                            </p:stCondLst>
                            <p:childTnLst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500"/>
                            </p:stCondLst>
                            <p:childTnLst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9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900"/>
                            </p:stCondLst>
                            <p:childTnLst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900"/>
                            </p:stCondLst>
                            <p:childTnLst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Oval 2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E3A008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9875520" y="4389120"/>
            <a:ext cx="3291840" cy="3291840"/>
          </a:xfrm>
          <a:prstGeom prst="ellipse">
            <a:avLst/>
          </a:prstGeom>
          <a:solidFill>
            <a:srgbClr val="8E24A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463040" y="1234440"/>
            <a:ext cx="9262872" cy="3749039"/>
          </a:xfrm>
          <a:prstGeom prst="roundRect">
            <a:avLst>
              <a:gd name="adj" fmla="val 8536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270248" y="777240"/>
            <a:ext cx="3657600" cy="914400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Picture 6" descr="t_da28f851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120" y="822960"/>
            <a:ext cx="2749855" cy="77724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9692640" y="914400"/>
            <a:ext cx="1371600" cy="1371600"/>
          </a:xfrm>
          <a:prstGeom prst="ellipse">
            <a:avLst/>
          </a:prstGeom>
          <a:solidFill>
            <a:srgbClr val="8E2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92640" y="914400"/>
            <a:ext cx="1371600" cy="13716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৮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মিনিট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1920240"/>
            <a:ext cx="7955279" cy="2743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 কীভাবে কাজ করে তার একটি </a:t>
            </a:r>
            <a:r>
              <a:rPr sz="27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প্রবাহচিত্র</a:t>
            </a: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আঁকো: সোর্স কোড থেকে .exe পর্যন্ত।</a:t>
            </a:r>
          </a:p>
        </p:txBody>
      </p:sp>
      <p:sp>
        <p:nvSpPr>
          <p:cNvPr id="11" name="Oval 10"/>
          <p:cNvSpPr/>
          <p:nvPr/>
        </p:nvSpPr>
        <p:spPr>
          <a:xfrm>
            <a:off x="4074566" y="5422392"/>
            <a:ext cx="409651" cy="409651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840480" y="5905195"/>
            <a:ext cx="877824" cy="694944"/>
          </a:xfrm>
          <a:prstGeom prst="roundRect">
            <a:avLst>
              <a:gd name="adj" fmla="val 47368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5215737" y="5257800"/>
            <a:ext cx="486460" cy="48646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937760" y="5831128"/>
            <a:ext cx="1042415" cy="825246"/>
          </a:xfrm>
          <a:prstGeom prst="roundRect">
            <a:avLst>
              <a:gd name="adj" fmla="val 47368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6450177" y="5257800"/>
            <a:ext cx="486460" cy="486460"/>
          </a:xfrm>
          <a:prstGeom prst="ellipse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172200" y="5831128"/>
            <a:ext cx="1042415" cy="825246"/>
          </a:xfrm>
          <a:prstGeom prst="roundRect">
            <a:avLst>
              <a:gd name="adj" fmla="val 47368"/>
            </a:avLst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7640726" y="5422392"/>
            <a:ext cx="409651" cy="409651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406640" y="5905195"/>
            <a:ext cx="877824" cy="694944"/>
          </a:xfrm>
          <a:prstGeom prst="roundRect">
            <a:avLst>
              <a:gd name="adj" fmla="val 47368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"/>
                            </p:stCondLst>
                            <p:childTnLst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"/>
                            </p:stCondLst>
                            <p:childTnLst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00"/>
                            </p:stCondLst>
                            <p:childTnLst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"/>
                            </p:stCondLst>
                            <p:childTnLst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"/>
                            </p:stCondLst>
                            <p:childTnLst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00"/>
                            </p:stCondLst>
                            <p:childTnLst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00"/>
                            </p:stCondLst>
                            <p:childTnLst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c1dc761d3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57200"/>
            <a:ext cx="5335674" cy="9144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77240" y="1463040"/>
            <a:ext cx="2194560" cy="548640"/>
          </a:xfrm>
          <a:prstGeom prst="roundRect">
            <a:avLst>
              <a:gd name="adj" fmla="val 5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63040"/>
            <a:ext cx="219456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সময়: ৫ মিনিট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31520" y="2331720"/>
            <a:ext cx="6949440" cy="3291840"/>
          </a:xfrm>
          <a:prstGeom prst="wedgeRoundRectCallout">
            <a:avLst>
              <a:gd name="adj1" fmla="val 62000"/>
              <a:gd name="adj2" fmla="val 25000"/>
              <a:gd name="adj3" fmla="val 16667"/>
            </a:avLst>
          </a:prstGeom>
          <a:solidFill>
            <a:srgbClr val="FFFFFF"/>
          </a:solidFill>
          <a:ln w="381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514600"/>
            <a:ext cx="6217920" cy="2926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কম্পাইলারের </a:t>
            </a:r>
            <a:r>
              <a:rPr sz="27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দুটি সুবিধা</a:t>
            </a: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ও </a:t>
            </a:r>
            <a:r>
              <a:rPr sz="2700" b="1">
                <a:solidFill>
                  <a:srgbClr val="E3A008"/>
                </a:solidFill>
                <a:latin typeface="Nirmala UI"/>
                <a:ea typeface="Nirmala UI"/>
                <a:cs typeface="Nirmala UI"/>
              </a:rPr>
              <a:t>দুটি অসুবিধা</a:t>
            </a:r>
            <a:r>
              <a:rPr sz="27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লেখো।</a:t>
            </a:r>
          </a:p>
        </p:txBody>
      </p:sp>
      <p:sp>
        <p:nvSpPr>
          <p:cNvPr id="8" name="Oval 7"/>
          <p:cNvSpPr/>
          <p:nvPr/>
        </p:nvSpPr>
        <p:spPr>
          <a:xfrm>
            <a:off x="8138160" y="1371600"/>
            <a:ext cx="3566160" cy="3566160"/>
          </a:xfrm>
          <a:prstGeom prst="ellipse">
            <a:avLst/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9601200" y="2103120"/>
            <a:ext cx="640080" cy="64008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235440" y="2857500"/>
            <a:ext cx="1371600" cy="1085850"/>
          </a:xfrm>
          <a:prstGeom prst="roundRect">
            <a:avLst>
              <a:gd name="adj" fmla="val 47368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503920" y="3931920"/>
            <a:ext cx="2834640" cy="182880"/>
          </a:xfrm>
          <a:prstGeom prst="roundRect">
            <a:avLst>
              <a:gd name="adj" fmla="val 4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"/>
                            </p:stCondLst>
                            <p:childTnLst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0"/>
                            </p:stCondLst>
                            <p:childTnLst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"/>
                            </p:stCondLst>
                            <p:childTnLst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2bf36996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57200"/>
            <a:ext cx="2728912" cy="914400"/>
          </a:xfrm>
          <a:prstGeom prst="rect">
            <a:avLst/>
          </a:prstGeom>
        </p:spPr>
      </p:pic>
      <p:sp>
        <p:nvSpPr>
          <p:cNvPr id="4" name="Pentagon 3"/>
          <p:cNvSpPr/>
          <p:nvPr/>
        </p:nvSpPr>
        <p:spPr>
          <a:xfrm>
            <a:off x="731520" y="1691640"/>
            <a:ext cx="7680960" cy="1188720"/>
          </a:xfrm>
          <a:prstGeom prst="homePlate">
            <a:avLst/>
          </a:prstGeom>
          <a:solidFill>
            <a:srgbClr val="2E7D32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868680" y="1874520"/>
            <a:ext cx="822960" cy="82296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874520"/>
            <a:ext cx="822960" cy="8229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1691640"/>
            <a:ext cx="603504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4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 একবারে কতটুকু অনুবাদ করে?</a:t>
            </a:r>
          </a:p>
        </p:txBody>
      </p:sp>
      <p:sp>
        <p:nvSpPr>
          <p:cNvPr id="8" name="Pentagon 7"/>
          <p:cNvSpPr/>
          <p:nvPr/>
        </p:nvSpPr>
        <p:spPr>
          <a:xfrm>
            <a:off x="731520" y="3200400"/>
            <a:ext cx="7680960" cy="1188720"/>
          </a:xfrm>
          <a:prstGeom prst="homePlate">
            <a:avLst/>
          </a:prstGeom>
          <a:solidFill>
            <a:srgbClr val="E3A008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868680" y="3383280"/>
            <a:ext cx="822960" cy="82296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3383280"/>
            <a:ext cx="822960" cy="8229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3200400"/>
            <a:ext cx="603504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4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অনুবাদের পর কোন প্রোগ্রাম তৈরি হয়?</a:t>
            </a:r>
          </a:p>
        </p:txBody>
      </p:sp>
      <p:sp>
        <p:nvSpPr>
          <p:cNvPr id="12" name="Pentagon 11"/>
          <p:cNvSpPr/>
          <p:nvPr/>
        </p:nvSpPr>
        <p:spPr>
          <a:xfrm>
            <a:off x="731520" y="4709160"/>
            <a:ext cx="7680960" cy="1188720"/>
          </a:xfrm>
          <a:prstGeom prst="homePlate">
            <a:avLst/>
          </a:prstGeom>
          <a:solidFill>
            <a:srgbClr val="8E24A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4892040"/>
            <a:ext cx="822960" cy="822960"/>
          </a:xfrm>
          <a:prstGeom prst="ellipse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4892040"/>
            <a:ext cx="822960" cy="8229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Nirmala UI"/>
                <a:ea typeface="Nirmala UI"/>
                <a:cs typeface="Nirmala UI"/>
              </a:rPr>
              <a:t>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4709160"/>
            <a:ext cx="603504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4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C ভাষা কোন অনুবাদক ব্যবহার করে?</a:t>
            </a:r>
          </a:p>
        </p:txBody>
      </p:sp>
      <p:sp>
        <p:nvSpPr>
          <p:cNvPr id="16" name="Oval 15"/>
          <p:cNvSpPr/>
          <p:nvPr/>
        </p:nvSpPr>
        <p:spPr>
          <a:xfrm>
            <a:off x="8732520" y="1920240"/>
            <a:ext cx="2926080" cy="2926080"/>
          </a:xfrm>
          <a:prstGeom prst="ellipse">
            <a:avLst/>
          </a:prstGeom>
          <a:solidFill>
            <a:srgbClr val="E3A0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732520" y="1920240"/>
            <a:ext cx="2926080" cy="2926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30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?</a:t>
            </a:r>
          </a:p>
        </p:txBody>
      </p:sp>
      <p:sp>
        <p:nvSpPr>
          <p:cNvPr id="18" name="Oval 17"/>
          <p:cNvSpPr/>
          <p:nvPr/>
        </p:nvSpPr>
        <p:spPr>
          <a:xfrm>
            <a:off x="8595360" y="4937760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11338560" y="4663440"/>
            <a:ext cx="320040" cy="320040"/>
          </a:xfrm>
          <a:prstGeom prst="ellipse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Oval 19"/>
          <p:cNvSpPr/>
          <p:nvPr/>
        </p:nvSpPr>
        <p:spPr>
          <a:xfrm>
            <a:off x="11430000" y="1737360"/>
            <a:ext cx="274320" cy="27432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"/>
                            </p:stCondLst>
                            <p:childTnLst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00"/>
                            </p:stCondLst>
                            <p:childTnLst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00"/>
                            </p:stCondLst>
                            <p:childTnLst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00"/>
                            </p:stCondLst>
                            <p:childTnLst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"/>
                            </p:stCondLst>
                            <p:childTnLst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00"/>
                            </p:stCondLst>
                            <p:childTnLst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00"/>
                            </p:stCondLst>
                            <p:childTnLst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"/>
                            </p:stCondLst>
                            <p:childTnLst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t_3b655e57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57200"/>
            <a:ext cx="3670852" cy="9144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1737360"/>
            <a:ext cx="6309360" cy="438912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6309360" cy="685800"/>
          </a:xfrm>
          <a:prstGeom prst="roundRect">
            <a:avLst>
              <a:gd name="adj" fmla="val 2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234440" y="1508760"/>
            <a:ext cx="292608" cy="548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D2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468880" y="1508760"/>
            <a:ext cx="292608" cy="548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D2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703320" y="1508760"/>
            <a:ext cx="292608" cy="548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D2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937760" y="1508760"/>
            <a:ext cx="292608" cy="548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D2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172200" y="1508760"/>
            <a:ext cx="292608" cy="548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D2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2651760"/>
            <a:ext cx="5394960" cy="3200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lnSpc>
                <a:spcPct val="145000"/>
              </a:lnSpc>
              <a:spcAft>
                <a:spcPts val="600"/>
              </a:spcAft>
            </a:pPr>
            <a:r>
              <a:rPr sz="26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কম্পাইলার ব্যবহার করে এমন </a:t>
            </a:r>
            <a:r>
              <a:rPr sz="2600" b="1">
                <a:solidFill>
                  <a:srgbClr val="2E7D32"/>
                </a:solidFill>
                <a:latin typeface="Nirmala UI"/>
                <a:ea typeface="Nirmala UI"/>
                <a:cs typeface="Nirmala UI"/>
              </a:rPr>
              <a:t>পাঁচটি প্রোগ্রামিং ভাষার</a:t>
            </a:r>
            <a:r>
              <a:rPr sz="2600" b="0">
                <a:solidFill>
                  <a:srgbClr val="1D2A1E"/>
                </a:solidFill>
                <a:latin typeface="Nirmala UI"/>
                <a:ea typeface="Nirmala UI"/>
                <a:cs typeface="Nirmala UI"/>
              </a:rPr>
              <a:t> নাম লিখে আনবে।</a:t>
            </a:r>
          </a:p>
        </p:txBody>
      </p:sp>
      <p:sp>
        <p:nvSpPr>
          <p:cNvPr id="12" name="Oval 11"/>
          <p:cNvSpPr/>
          <p:nvPr/>
        </p:nvSpPr>
        <p:spPr>
          <a:xfrm>
            <a:off x="7498079" y="1737360"/>
            <a:ext cx="4114800" cy="4114800"/>
          </a:xfrm>
          <a:prstGeom prst="ellipse">
            <a:avLst/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7269480" y="1508760"/>
            <a:ext cx="4572000" cy="4572000"/>
          </a:xfrm>
          <a:prstGeom prst="ellipse">
            <a:avLst/>
          </a:prstGeom>
          <a:noFill/>
          <a:ln w="254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058400" y="2514600"/>
            <a:ext cx="411480" cy="731520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Isosceles Triangle 14"/>
          <p:cNvSpPr/>
          <p:nvPr/>
        </p:nvSpPr>
        <p:spPr>
          <a:xfrm>
            <a:off x="8183879" y="2514600"/>
            <a:ext cx="2743200" cy="1234440"/>
          </a:xfrm>
          <a:prstGeom prst="triangl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503920" y="3703320"/>
            <a:ext cx="2103120" cy="1600200"/>
          </a:xfrm>
          <a:prstGeom prst="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281160" y="4343400"/>
            <a:ext cx="548640" cy="960120"/>
          </a:xfrm>
          <a:prstGeom prst="roundRect">
            <a:avLst>
              <a:gd name="adj" fmla="val 10000"/>
            </a:avLst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86800" y="3931920"/>
            <a:ext cx="365760" cy="365760"/>
          </a:xfrm>
          <a:prstGeom prst="rect">
            <a:avLst/>
          </a:prstGeom>
          <a:solidFill>
            <a:srgbClr val="BFE3F7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058400" y="3931920"/>
            <a:ext cx="365760" cy="365760"/>
          </a:xfrm>
          <a:prstGeom prst="rect">
            <a:avLst/>
          </a:prstGeom>
          <a:solidFill>
            <a:srgbClr val="BFE3F7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38160" y="5303520"/>
            <a:ext cx="2834640" cy="109728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"/>
                            </p:stCondLst>
                            <p:childTnLst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"/>
                            </p:stCondLst>
                            <p:childTnLst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"/>
                            </p:stCondLst>
                            <p:childTnLst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"/>
                            </p:stCondLst>
                            <p:childTnLst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"/>
                            </p:stCondLst>
                            <p:childTnLst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"/>
                            </p:stCondLst>
                            <p:childTnLst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"/>
                            </p:stCondLst>
                            <p:childTnLst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CEF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Oval 2"/>
          <p:cNvSpPr/>
          <p:nvPr/>
        </p:nvSpPr>
        <p:spPr>
          <a:xfrm>
            <a:off x="-1097280" y="4572000"/>
            <a:ext cx="3108960" cy="3108960"/>
          </a:xfrm>
          <a:prstGeom prst="ellipse">
            <a:avLst/>
          </a:prstGeom>
          <a:solidFill>
            <a:srgbClr val="2E7D32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822960" y="-731520"/>
            <a:ext cx="1645920" cy="1645920"/>
          </a:xfrm>
          <a:prstGeom prst="ellipse">
            <a:avLst/>
          </a:prstGeom>
          <a:solidFill>
            <a:srgbClr val="E3A008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1463040" y="2926080"/>
            <a:ext cx="457200" cy="457200"/>
          </a:xfrm>
          <a:prstGeom prst="ellipse">
            <a:avLst/>
          </a:prstGeom>
          <a:solidFill>
            <a:srgbClr val="8E24AA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Oval 5"/>
          <p:cNvSpPr/>
          <p:nvPr/>
        </p:nvSpPr>
        <p:spPr>
          <a:xfrm>
            <a:off x="3355848" y="685800"/>
            <a:ext cx="5486400" cy="5486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Picture 6" descr="t_17a2d06f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377440"/>
            <a:ext cx="7616952" cy="19917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5733288" y="4572000"/>
            <a:ext cx="182880" cy="18288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6007607" y="4572000"/>
            <a:ext cx="182880" cy="182880"/>
          </a:xfrm>
          <a:prstGeom prst="ellipse">
            <a:avLst/>
          </a:prstGeom>
          <a:solidFill>
            <a:srgbClr val="E3A0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6281927" y="4572000"/>
            <a:ext cx="182880" cy="182880"/>
          </a:xfrm>
          <a:prstGeom prst="ellipse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"/>
                            </p:stCondLst>
                            <p:childTnLst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776</Words>
  <Application>Microsoft Office PowerPoint</Application>
  <PresentationFormat>Widescreen</PresentationFormat>
  <Paragraphs>156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Consolas</vt:lpstr>
      <vt:lpstr>Nirmala UI</vt:lpstr>
      <vt:lpstr>Segoe UI</vt:lpstr>
      <vt:lpstr>Segoe UI 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Taslima Jahan</cp:lastModifiedBy>
  <cp:revision>1</cp:revision>
  <dcterms:created xsi:type="dcterms:W3CDTF">2013-01-27T09:14:16Z</dcterms:created>
  <dcterms:modified xsi:type="dcterms:W3CDTF">2026-10-30T18:27:50Z</dcterms:modified>
  <cp:category/>
</cp:coreProperties>
</file>