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07" r:id="rId2"/>
  </p:sldMasterIdLst>
  <p:notesMasterIdLst>
    <p:notesMasterId r:id="rId19"/>
  </p:notesMasterIdLst>
  <p:sldIdLst>
    <p:sldId id="304" r:id="rId3"/>
    <p:sldId id="294" r:id="rId4"/>
    <p:sldId id="295" r:id="rId5"/>
    <p:sldId id="305" r:id="rId6"/>
    <p:sldId id="296" r:id="rId7"/>
    <p:sldId id="297" r:id="rId8"/>
    <p:sldId id="285" r:id="rId9"/>
    <p:sldId id="282" r:id="rId10"/>
    <p:sldId id="287" r:id="rId11"/>
    <p:sldId id="288" r:id="rId12"/>
    <p:sldId id="289" r:id="rId13"/>
    <p:sldId id="286" r:id="rId14"/>
    <p:sldId id="298" r:id="rId15"/>
    <p:sldId id="299" r:id="rId16"/>
    <p:sldId id="300" r:id="rId17"/>
    <p:sldId id="30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208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365 Pro Plus" initials="3PP" lastIdx="1" clrIdx="0">
    <p:extLst>
      <p:ext uri="{19B8F6BF-5375-455C-9EA6-DF929625EA0E}">
        <p15:presenceInfo xmlns="" xmlns:p15="http://schemas.microsoft.com/office/powerpoint/2012/main" userId="365 Pro Plu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2823F"/>
    <a:srgbClr val="3D734F"/>
    <a:srgbClr val="A3619B"/>
    <a:srgbClr val="3B8547"/>
    <a:srgbClr val="3B7947"/>
    <a:srgbClr val="33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69" d="100"/>
          <a:sy n="69" d="100"/>
        </p:scale>
        <p:origin x="-756" y="-90"/>
      </p:cViewPr>
      <p:guideLst>
        <p:guide orient="horz" pos="2208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4B00EE-3F3C-4694-AA03-809908AB2D60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CF6C6E-6825-46BF-98FA-71628EAC5F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39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CC82A7-2EB6-45D6-B7C2-B3F4B2D8BB7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3448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3092BA-C808-4F51-941B-397602C2A5CD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3092BA-C808-4F51-941B-397602C2A5CD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3092BA-C808-4F51-941B-397602C2A5CD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3092BA-C808-4F51-941B-397602C2A5CD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3092BA-C808-4F51-941B-397602C2A5CD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8B5E2FA-9E3F-4409-84CC-F487AC53DC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01CAB199-821A-4258-B64D-30F0D0314E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F7998B7A-51F8-423A-BAA8-D6B9C6FC7D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ACC0B2BB-E36A-439D-83D3-6316F8E77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EB11277E-D40E-4FFA-A6B9-687316E0F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052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8499F36-22EE-4D82-9DF6-974A825872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25BC703-2969-45D7-BBA4-D7F854619B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F2A6696F-C245-4812-BB3A-8057271F98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2122627A-A287-4ED7-A76C-811EB640A4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174F726D-3A63-4210-AB3B-0BC4E03C91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8640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683BF31-BDC1-460C-879D-4F8E6C17D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D193F7D8-9A4A-4569-A6FE-C5B2F83F14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6A1B6032-1E99-42DD-9521-CFC04B1C2E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C56ED07-C179-4AC8-97C0-E1811433C3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1AF3604-3B1D-4AB9-98A1-1BE5927281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4330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FCB2213-75E2-487D-8411-AFD6E6071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7D81393-1E7E-4EE4-A2F5-974342603F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A89CEC44-6A82-4A5B-8644-3757FB6E64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96BA134E-0F97-4349-89C4-477A5370F7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2423F830-F0F6-4231-8D92-858AFCF669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11E9E188-E399-4A1C-A7FD-86E4D954A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4982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BDD236E-F7A7-4085-8A51-CB84452B4F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07AE195B-9E39-444C-9FE4-E9047289B5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F6B0A2F9-394C-46C4-8A80-0601A9E433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617A2693-6411-4EC7-AF08-79E1A8EE81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233B2335-AE15-4E18-AD88-E085CF82EA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FBDF6A26-07BB-4F08-81A4-60B703A96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20DD9CBD-224A-4A9B-B95F-96F87228C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EEC94571-566C-4D44-9ED4-E6B447380F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337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43CBEBE-A38A-40A4-AC12-265EE1556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DBE87E56-56CA-43FE-B948-285AA0A88B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979B0B07-7E33-4FD9-B9F1-97E1C6858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814BB8A9-2345-4017-936C-057FA7FF8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3441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D32F244D-7D71-4970-AB12-58624FA982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90B017F8-BBDD-451C-99C9-D790E0298F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39CABEC2-5DF4-4DB0-9AAC-6513BD156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4370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EBF81B2-41F3-4DD8-B9DF-33B1FD3F8A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5162C0B4-D95C-43F0-9B72-0028B1CE57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97B417F9-A2DD-4E16-A4FC-9C379EA1AC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3645BFFE-BA58-4793-A966-73C3CE0B3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0E29399E-4190-41D7-BE73-86028CEE5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798146AE-37F5-4F5F-A344-BBBFBDDBE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8433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884C71B-D24F-48F7-BEA9-D6C4B3D82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D1A2C7FB-988E-4CB4-9DAC-799F28747B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E06F5F63-3F61-4DA9-878D-D2D9A2CFF9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85314B2A-A3A1-4B0C-81A5-F9E8B8DA0D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8EA575EC-50ED-45F2-BD35-DD4BBF70D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865B2F01-337A-4EEC-990D-8A5C837F79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5762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345D7CA-2013-4960-A10A-1E292C5DE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1DDAF145-ED7C-4F99-8F77-6EA622590A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960C6FE4-BC11-4154-832F-89A52C33B1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4178848-6B1B-49BB-AF37-E69D3C7F39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56A40AB-BB0D-4732-B0F1-757972BEB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7671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009B5EB5-B147-46FA-853E-50ECC52BFAA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47EC946C-A97C-4342-96EC-DE1E670FD7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B9A355A7-7ED1-4143-86C1-BFC2D5FD0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478BF1C8-CE09-488F-AA60-C5BBCDC49E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DAE0F647-4071-4CAF-A56B-7054834C9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3344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910A7434-3C0D-49E6-9E22-75EDC6C37EFE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9443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0472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4110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4924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77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5290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196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7648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910A7434-3C0D-49E6-9E22-75EDC6C37EFE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4622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39049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A7434-3C0D-49E6-9E22-75EDC6C37EFE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893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1664A936-367D-48E6-A93F-7A6C41A107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E90A53FF-48DD-4C68-9E56-5F4D6C85D3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8AA37C2B-9378-4BC9-AB7E-15210681A3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0A7434-3C0D-49E6-9E22-75EDC6C37EFE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A9E84B4C-A9BF-48F0-B6FA-B08C65DCE7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4A499C90-F298-485F-B15D-F23D5E8E6E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036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910A7434-3C0D-49E6-9E22-75EDC6C37EFE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6045DA5F-8C98-4A45-9BEF-F7217E0701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639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2281" y="618564"/>
            <a:ext cx="8283389" cy="4383741"/>
          </a:xfrm>
          <a:prstGeom prst="rect">
            <a:avLst/>
          </a:prstGeom>
        </p:spPr>
      </p:pic>
      <p:sp>
        <p:nvSpPr>
          <p:cNvPr id="11" name="Horizontal Scroll 10"/>
          <p:cNvSpPr/>
          <p:nvPr/>
        </p:nvSpPr>
        <p:spPr>
          <a:xfrm>
            <a:off x="1452279" y="4840940"/>
            <a:ext cx="8283389" cy="1773204"/>
          </a:xfrm>
          <a:prstGeom prst="horizontalScroll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4000" b="1" dirty="0" err="1" smtClean="0">
                <a:solidFill>
                  <a:schemeClr val="tx1"/>
                </a:solidFill>
              </a:rPr>
              <a:t>রসায়ন</a:t>
            </a:r>
            <a:r>
              <a:rPr lang="en-US" sz="4000" b="1" dirty="0" smtClean="0">
                <a:solidFill>
                  <a:schemeClr val="tx1"/>
                </a:solidFill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</a:rPr>
              <a:t>ক্লাসে</a:t>
            </a:r>
            <a:r>
              <a:rPr lang="en-US" sz="4000" b="1" dirty="0" smtClean="0">
                <a:solidFill>
                  <a:schemeClr val="tx1"/>
                </a:solidFill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</a:rPr>
              <a:t>সবাইকে</a:t>
            </a:r>
            <a:r>
              <a:rPr lang="en-US" sz="4000" b="1" dirty="0" smtClean="0">
                <a:solidFill>
                  <a:schemeClr val="tx1"/>
                </a:solidFill>
              </a:rPr>
              <a:t>  </a:t>
            </a:r>
            <a:r>
              <a:rPr lang="bn-IN" sz="4000" b="1" dirty="0" smtClean="0">
                <a:solidFill>
                  <a:schemeClr val="tx1"/>
                </a:solidFill>
              </a:rPr>
              <a:t>স্বাগতম</a:t>
            </a:r>
            <a:endParaRPr lang="en-US" sz="4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6497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4558473" y="616528"/>
            <a:ext cx="3001901" cy="86177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76197" tIns="38098" rIns="76197" bIns="38098">
            <a:spAutoFit/>
          </a:bodyPr>
          <a:lstStyle/>
          <a:p>
            <a:r>
              <a:rPr lang="bn-BD" sz="51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</a:t>
            </a:r>
            <a:r>
              <a:rPr lang="bn-IN" sz="51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চিতি</a:t>
            </a:r>
            <a:endParaRPr lang="en-US" sz="51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4528" y="2507673"/>
            <a:ext cx="578572" cy="326967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5145" y="2707300"/>
            <a:ext cx="3118163" cy="3070045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249383" y="2216727"/>
            <a:ext cx="5643418" cy="4116580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76197" tIns="38098" rIns="76197" bIns="38098" rtlCol="0" anchor="ctr"/>
          <a:lstStyle/>
          <a:p>
            <a:pPr>
              <a:buNone/>
            </a:pP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মোঃ</a:t>
            </a:r>
            <a:r>
              <a:rPr lang="as-IN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</a:t>
            </a:r>
            <a:r>
              <a:rPr lang="as-IN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ু</a:t>
            </a:r>
            <a:r>
              <a:rPr lang="as-IN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ই</a:t>
            </a: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সলাম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মোল্লা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                                   </a:t>
            </a:r>
            <a:r>
              <a:rPr lang="bn-BD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প্রভাষক,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বিভাগীয়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প্রধান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,</a:t>
            </a:r>
            <a:r>
              <a:rPr lang="bn-BD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রসায়ন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বিভাগ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BD" sz="2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বদিউল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আল</a:t>
            </a:r>
            <a:r>
              <a:rPr lang="as-IN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ডি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</a:t>
            </a:r>
            <a:r>
              <a:rPr lang="as-IN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্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as-IN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ি</a:t>
            </a:r>
            <a:r>
              <a:rPr lang="bn-BD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কলেজ        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                  </a:t>
            </a:r>
            <a:r>
              <a:rPr lang="as-IN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ু</a:t>
            </a:r>
            <a:r>
              <a:rPr lang="as-IN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া</a:t>
            </a:r>
            <a:r>
              <a:rPr lang="as-IN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</a:t>
            </a: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নগ</a:t>
            </a:r>
            <a:r>
              <a:rPr lang="bn-BD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র,</a:t>
            </a:r>
            <a:r>
              <a:rPr lang="en-US" sz="24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কু</a:t>
            </a:r>
            <a:r>
              <a:rPr lang="as-IN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ি</a:t>
            </a:r>
            <a:r>
              <a:rPr lang="as-IN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্</a:t>
            </a:r>
            <a:r>
              <a:rPr lang="as-IN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া</a:t>
            </a:r>
            <a:r>
              <a:rPr lang="bn-BD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bn-BD" sz="2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মোবাইলঃ 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০</a:t>
            </a:r>
            <a:r>
              <a:rPr lang="as-IN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৭</a:t>
            </a:r>
            <a:r>
              <a:rPr lang="as-IN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৩</a:t>
            </a:r>
            <a:r>
              <a:rPr lang="as-IN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৬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৬</a:t>
            </a:r>
            <a:r>
              <a:rPr lang="as-IN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৬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৬</a:t>
            </a:r>
            <a:r>
              <a:rPr lang="as-IN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৭</a:t>
            </a:r>
            <a:r>
              <a:rPr lang="en-US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</a:t>
            </a:r>
            <a:endParaRPr lang="bn-BD" sz="2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2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ই-মেইলঃ</a:t>
            </a:r>
            <a:r>
              <a:rPr lang="bn-BD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nazrulcvc@gmail.com</a:t>
            </a:r>
          </a:p>
        </p:txBody>
      </p:sp>
    </p:spTree>
    <p:extLst>
      <p:ext uri="{BB962C8B-B14F-4D97-AF65-F5344CB8AC3E}">
        <p14:creationId xmlns:p14="http://schemas.microsoft.com/office/powerpoint/2010/main" val="3041551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croll: Horizontal 3">
            <a:extLst>
              <a:ext uri="{FF2B5EF4-FFF2-40B4-BE49-F238E27FC236}">
                <a16:creationId xmlns="" xmlns:a16="http://schemas.microsoft.com/office/drawing/2014/main" id="{908DA2F1-9B58-431B-A65F-A17461530469}"/>
              </a:ext>
            </a:extLst>
          </p:cNvPr>
          <p:cNvSpPr/>
          <p:nvPr/>
        </p:nvSpPr>
        <p:spPr>
          <a:xfrm>
            <a:off x="1634836" y="623455"/>
            <a:ext cx="8336158" cy="4432640"/>
          </a:xfrm>
          <a:prstGeom prst="horizontalScroll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C1430D7B-C771-4DCA-B952-345AFBA6D766}"/>
              </a:ext>
            </a:extLst>
          </p:cNvPr>
          <p:cNvSpPr txBox="1"/>
          <p:nvPr/>
        </p:nvSpPr>
        <p:spPr>
          <a:xfrm>
            <a:off x="3325091" y="1663276"/>
            <a:ext cx="6192982" cy="255454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রসায়ন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২য় </a:t>
            </a:r>
            <a:r>
              <a:rPr lang="en-US" sz="32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পত্র</a:t>
            </a:r>
            <a:r>
              <a:rPr lang="en-US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en-US" sz="32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পরিমানগত</a:t>
            </a:r>
            <a:r>
              <a:rPr lang="en-US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রসায়ন</a:t>
            </a:r>
            <a:r>
              <a:rPr lang="en-US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en-US" sz="32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দ্বাদশ</a:t>
            </a:r>
            <a:r>
              <a:rPr lang="en-US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2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শ্রেণি</a:t>
            </a:r>
            <a:endParaRPr lang="en-US" sz="3200" b="1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৪০ </a:t>
            </a:r>
            <a:r>
              <a:rPr lang="en-US" sz="32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endParaRPr lang="en-US" sz="3200" b="1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তারিখঃ০১/০৯/২৬ </a:t>
            </a:r>
            <a:r>
              <a:rPr lang="en-US" sz="32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খ্রি</a:t>
            </a:r>
            <a:r>
              <a:rPr lang="en-US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796145" y="152400"/>
            <a:ext cx="3796146" cy="67887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chemeClr val="tx1"/>
                </a:solidFill>
              </a:rPr>
              <a:t>পাঠ</a:t>
            </a:r>
            <a:r>
              <a:rPr lang="en-US" sz="3600" dirty="0" smtClean="0">
                <a:solidFill>
                  <a:schemeClr val="tx1"/>
                </a:solidFill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</a:rPr>
              <a:t>পরিচিতি</a:t>
            </a:r>
            <a:r>
              <a:rPr lang="en-US" sz="3600" dirty="0" smtClean="0">
                <a:solidFill>
                  <a:schemeClr val="tx1"/>
                </a:solidFill>
              </a:rPr>
              <a:t> </a:t>
            </a:r>
            <a:endParaRPr lang="en-US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9267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/>
        </p:nvSpPr>
        <p:spPr>
          <a:xfrm>
            <a:off x="0" y="0"/>
            <a:ext cx="12230116" cy="6858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2262644" y="275110"/>
            <a:ext cx="4983283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 err="1" smtClean="0"/>
              <a:t>পূর্ব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পাঠের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মূল্যায়নঃ</a:t>
            </a:r>
            <a:r>
              <a:rPr lang="en-US" sz="3600" b="1" dirty="0" smtClean="0"/>
              <a:t> </a:t>
            </a:r>
            <a:endParaRPr lang="en-US" sz="3600" b="1" dirty="0"/>
          </a:p>
        </p:txBody>
      </p:sp>
      <p:sp>
        <p:nvSpPr>
          <p:cNvPr id="2" name="Rounded Rectangle 1"/>
          <p:cNvSpPr/>
          <p:nvPr/>
        </p:nvSpPr>
        <p:spPr>
          <a:xfrm>
            <a:off x="138544" y="1320662"/>
            <a:ext cx="11790219" cy="1094509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chemeClr val="tx1"/>
                </a:solidFill>
              </a:rPr>
              <a:t>অম্লীয়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মাধ্যমে</a:t>
            </a:r>
            <a:r>
              <a:rPr lang="en-US" sz="4000" dirty="0" smtClean="0">
                <a:solidFill>
                  <a:schemeClr val="tx1"/>
                </a:solidFill>
              </a:rPr>
              <a:t> KMnO</a:t>
            </a:r>
            <a:r>
              <a:rPr lang="en-US" sz="4000" baseline="-25000" dirty="0" smtClean="0">
                <a:solidFill>
                  <a:schemeClr val="tx1"/>
                </a:solidFill>
              </a:rPr>
              <a:t>4</a:t>
            </a:r>
            <a:r>
              <a:rPr lang="en-US" sz="4000" dirty="0" smtClean="0">
                <a:solidFill>
                  <a:schemeClr val="tx1"/>
                </a:solidFill>
              </a:rPr>
              <a:t>  </a:t>
            </a:r>
            <a:r>
              <a:rPr lang="en-US" sz="4000" dirty="0" err="1" smtClean="0">
                <a:solidFill>
                  <a:schemeClr val="tx1"/>
                </a:solidFill>
              </a:rPr>
              <a:t>এর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কেন্দ্রীয়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পরমানু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কয়টি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ইলেক্ট্রন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গ্রহন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করে</a:t>
            </a:r>
            <a:r>
              <a:rPr lang="en-US" sz="4000" dirty="0" smtClean="0">
                <a:solidFill>
                  <a:schemeClr val="tx1"/>
                </a:solidFill>
              </a:rPr>
              <a:t>? 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304801" y="3429000"/>
            <a:ext cx="4932217" cy="111529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4000" dirty="0" err="1" smtClean="0">
                <a:solidFill>
                  <a:schemeClr val="tx1"/>
                </a:solidFill>
              </a:rPr>
              <a:t>উত্তরঃ</a:t>
            </a:r>
            <a:r>
              <a:rPr lang="en-US" sz="4000" dirty="0" smtClean="0">
                <a:solidFill>
                  <a:schemeClr val="tx1"/>
                </a:solidFill>
              </a:rPr>
              <a:t> 5 </a:t>
            </a:r>
            <a:r>
              <a:rPr lang="en-US" sz="4000" dirty="0" err="1" smtClean="0">
                <a:solidFill>
                  <a:schemeClr val="tx1"/>
                </a:solidFill>
              </a:rPr>
              <a:t>টি</a:t>
            </a:r>
            <a:r>
              <a:rPr lang="en-US" sz="4000" dirty="0" smtClean="0">
                <a:solidFill>
                  <a:schemeClr val="tx1"/>
                </a:solidFill>
              </a:rPr>
              <a:t>  </a:t>
            </a:r>
            <a:endParaRPr lang="en-US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1411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animBg="1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/>
        </p:nvSpPr>
        <p:spPr>
          <a:xfrm>
            <a:off x="0" y="25262"/>
            <a:ext cx="12230116" cy="68580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613953" y="718456"/>
            <a:ext cx="8585465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IN" sz="3600" b="1" dirty="0" smtClean="0"/>
              <a:t>কি ধরনের বিক্রিয়া ঘটছে দেখি......</a:t>
            </a:r>
            <a:endParaRPr lang="en-US" sz="36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ounded Rectangle 1"/>
              <p:cNvSpPr/>
              <p:nvPr/>
            </p:nvSpPr>
            <p:spPr>
              <a:xfrm>
                <a:off x="613953" y="3454262"/>
                <a:ext cx="9573491" cy="1094509"/>
              </a:xfrm>
              <a:prstGeom prst="round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5400" dirty="0" smtClean="0">
                    <a:solidFill>
                      <a:schemeClr val="tx1"/>
                    </a:solidFill>
                  </a:rPr>
                  <a:t>H</a:t>
                </a:r>
                <a:r>
                  <a:rPr lang="en-US" sz="5400" baseline="-25000" dirty="0" smtClean="0">
                    <a:solidFill>
                      <a:schemeClr val="tx1"/>
                    </a:solidFill>
                  </a:rPr>
                  <a:t>2</a:t>
                </a:r>
                <a:r>
                  <a:rPr lang="en-US" sz="5400" dirty="0" smtClean="0">
                    <a:solidFill>
                      <a:schemeClr val="tx1"/>
                    </a:solidFill>
                  </a:rPr>
                  <a:t>C</a:t>
                </a:r>
                <a:r>
                  <a:rPr lang="en-US" sz="5400" baseline="-25000" dirty="0" smtClean="0">
                    <a:solidFill>
                      <a:schemeClr val="tx1"/>
                    </a:solidFill>
                  </a:rPr>
                  <a:t>2</a:t>
                </a:r>
                <a:r>
                  <a:rPr lang="en-US" sz="5400" dirty="0" smtClean="0">
                    <a:solidFill>
                      <a:schemeClr val="tx1"/>
                    </a:solidFill>
                  </a:rPr>
                  <a:t>O</a:t>
                </a:r>
                <a:r>
                  <a:rPr lang="en-US" sz="5400" baseline="-25000" dirty="0" smtClean="0">
                    <a:solidFill>
                      <a:schemeClr val="tx1"/>
                    </a:solidFill>
                  </a:rPr>
                  <a:t>4</a:t>
                </a:r>
                <a14:m>
                  <m:oMath xmlns:m="http://schemas.openxmlformats.org/officeDocument/2006/math">
                    <m:r>
                      <a:rPr lang="en-US" sz="5400" i="1">
                        <a:solidFill>
                          <a:schemeClr val="tx1"/>
                        </a:solidFill>
                        <a:latin typeface="Cambria Math"/>
                      </a:rPr>
                      <m:t>+</m:t>
                    </m:r>
                    <m:r>
                      <a:rPr lang="en-US" sz="5400" i="1">
                        <a:solidFill>
                          <a:schemeClr val="tx1"/>
                        </a:solidFill>
                        <a:latin typeface="Cambria Math"/>
                      </a:rPr>
                      <m:t>𝐾</m:t>
                    </m:r>
                    <m:r>
                      <a:rPr lang="en-US" sz="5400" i="1" baseline="-25000">
                        <a:solidFill>
                          <a:schemeClr val="tx1"/>
                        </a:solidFill>
                        <a:latin typeface="Cambria Math"/>
                      </a:rPr>
                      <m:t>2</m:t>
                    </m:r>
                    <m:r>
                      <a:rPr lang="en-US" sz="5400" i="1">
                        <a:solidFill>
                          <a:schemeClr val="tx1"/>
                        </a:solidFill>
                        <a:latin typeface="Cambria Math"/>
                      </a:rPr>
                      <m:t>𝐶𝑟</m:t>
                    </m:r>
                    <m:r>
                      <a:rPr lang="en-US" sz="5400" i="1" baseline="-25000">
                        <a:solidFill>
                          <a:schemeClr val="tx1"/>
                        </a:solidFill>
                        <a:latin typeface="Cambria Math"/>
                      </a:rPr>
                      <m:t>2</m:t>
                    </m:r>
                    <m:r>
                      <a:rPr lang="en-US" sz="5400" i="1">
                        <a:solidFill>
                          <a:schemeClr val="tx1"/>
                        </a:solidFill>
                        <a:latin typeface="Cambria Math"/>
                      </a:rPr>
                      <m:t>𝑂</m:t>
                    </m:r>
                    <m:r>
                      <a:rPr lang="en-US" sz="5400" i="1" baseline="-25000">
                        <a:solidFill>
                          <a:schemeClr val="tx1"/>
                        </a:solidFill>
                        <a:latin typeface="Cambria Math"/>
                      </a:rPr>
                      <m:t>7</m:t>
                    </m:r>
                    <m:r>
                      <a:rPr lang="en-US" sz="5400" i="1">
                        <a:solidFill>
                          <a:schemeClr val="tx1"/>
                        </a:solidFill>
                        <a:latin typeface="Cambria Math"/>
                      </a:rPr>
                      <m:t>+</m:t>
                    </m:r>
                    <m:r>
                      <a:rPr lang="en-US" sz="5400" i="1">
                        <a:solidFill>
                          <a:schemeClr val="tx1"/>
                        </a:solidFill>
                        <a:latin typeface="Cambria Math"/>
                      </a:rPr>
                      <m:t>𝐻</m:t>
                    </m:r>
                    <m:r>
                      <a:rPr lang="en-US" sz="5400" i="1" baseline="-25000">
                        <a:solidFill>
                          <a:schemeClr val="tx1"/>
                        </a:solidFill>
                        <a:latin typeface="Cambria Math"/>
                      </a:rPr>
                      <m:t>2</m:t>
                    </m:r>
                    <m:r>
                      <a:rPr lang="en-US" sz="5400" i="1">
                        <a:solidFill>
                          <a:schemeClr val="tx1"/>
                        </a:solidFill>
                        <a:latin typeface="Cambria Math"/>
                      </a:rPr>
                      <m:t>𝑆𝑂</m:t>
                    </m:r>
                    <m:r>
                      <a:rPr lang="en-US" sz="5400" i="1" baseline="-25000">
                        <a:solidFill>
                          <a:schemeClr val="tx1"/>
                        </a:solidFill>
                        <a:latin typeface="Cambria Math"/>
                      </a:rPr>
                      <m:t>4</m:t>
                    </m:r>
                    <m:r>
                      <a:rPr lang="en-US" sz="5400" i="1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  <m:r>
                      <a:rPr lang="en-US" sz="5400" i="1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→</m:t>
                    </m:r>
                  </m:oMath>
                </a14:m>
                <a:endParaRPr lang="en-US" sz="5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" name="Rounded 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953" y="3454262"/>
                <a:ext cx="9573491" cy="1094509"/>
              </a:xfrm>
              <a:prstGeom prst="roundRect">
                <a:avLst/>
              </a:prstGeom>
              <a:blipFill rotWithShape="1">
                <a:blip r:embed="rId2"/>
                <a:stretch>
                  <a:fillRect t="-7222" b="-2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72417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85004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1422400" y="381001"/>
            <a:ext cx="9841345" cy="1323439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8000" dirty="0" err="1"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8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dirty="0" err="1">
                <a:latin typeface="NikoshBAN" pitchFamily="2" charset="0"/>
                <a:cs typeface="NikoshBAN" pitchFamily="2" charset="0"/>
              </a:rPr>
              <a:t>পাঠ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16000" y="3124200"/>
            <a:ext cx="10058400" cy="830997"/>
          </a:xfrm>
          <a:prstGeom prst="rect">
            <a:avLst/>
          </a:prstGeom>
          <a:noFill/>
          <a:ln w="34925">
            <a:solidFill>
              <a:srgbClr val="FFFFFF"/>
            </a:solidFill>
          </a:ln>
          <a:effectLst>
            <a:outerShdw blurRad="317500" dir="2700000" algn="ctr">
              <a:srgbClr val="000000">
                <a:alpha val="43000"/>
              </a:srgbClr>
            </a:outerShdw>
          </a:effectLst>
          <a:scene3d>
            <a:camera prst="perspectiveFront" fov="2700000">
              <a:rot lat="19086000" lon="19067999" rev="3108000"/>
            </a:camera>
            <a:lightRig rig="threePt" dir="t">
              <a:rot lat="0" lon="0" rev="0"/>
            </a:lightRig>
          </a:scene3d>
          <a:sp3d extrusionH="38100" prstMaterial="clear">
            <a:bevelT w="260350" h="50800" prst="softRound"/>
            <a:bevelB prst="softRound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আয়ন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ইলেক্ট্রন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পদ্ধতিতে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সমতা-১০  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293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288982" cy="68580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2590800" y="533401"/>
            <a:ext cx="6807200" cy="1323439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8000" dirty="0" err="1"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77091" y="2286001"/>
            <a:ext cx="11000510" cy="400109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5400" dirty="0" err="1"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……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১)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দর্শক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আয়ন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২)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জারন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অর্ধবিক্রিয়া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৩)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বিজারন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অর্ধবিক্রিয়া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।</a:t>
            </a:r>
          </a:p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৪)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অম্লীয়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H</a:t>
            </a:r>
            <a:r>
              <a:rPr lang="en-US" sz="4000" baseline="-25000" dirty="0" smtClean="0">
                <a:latin typeface="NikoshBAN" pitchFamily="2" charset="0"/>
                <a:cs typeface="NikoshBAN" pitchFamily="2" charset="0"/>
              </a:rPr>
              <a:t>2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C</a:t>
            </a:r>
            <a:r>
              <a:rPr lang="en-US" sz="4000" baseline="-25000" dirty="0" smtClean="0">
                <a:latin typeface="NikoshBAN" pitchFamily="2" charset="0"/>
                <a:cs typeface="NikoshBAN" pitchFamily="2" charset="0"/>
              </a:rPr>
              <a:t>2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O</a:t>
            </a:r>
            <a:r>
              <a:rPr lang="en-US" sz="4000" baseline="-25000" dirty="0" smtClean="0">
                <a:latin typeface="NikoshBAN" pitchFamily="2" charset="0"/>
                <a:cs typeface="NikoshBAN" pitchFamily="2" charset="0"/>
              </a:rPr>
              <a:t>4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,K</a:t>
            </a:r>
            <a:r>
              <a:rPr lang="en-US" sz="4000" baseline="-25000" dirty="0" smtClean="0">
                <a:latin typeface="NikoshBAN" pitchFamily="2" charset="0"/>
                <a:cs typeface="NikoshBAN" pitchFamily="2" charset="0"/>
              </a:rPr>
              <a:t>2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Cr</a:t>
            </a:r>
            <a:r>
              <a:rPr lang="en-US" sz="4000" baseline="-25000" dirty="0" smtClean="0">
                <a:latin typeface="NikoshBAN" pitchFamily="2" charset="0"/>
                <a:cs typeface="NikoshBAN" pitchFamily="2" charset="0"/>
              </a:rPr>
              <a:t>2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O</a:t>
            </a:r>
            <a:r>
              <a:rPr lang="en-US" sz="4000" baseline="-25000" dirty="0" smtClean="0">
                <a:latin typeface="NikoshBAN" pitchFamily="2" charset="0"/>
                <a:cs typeface="NikoshBAN" pitchFamily="2" charset="0"/>
              </a:rPr>
              <a:t>7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আয়ন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ইলেক্ট্রন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পদ্ধতিতে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সমতা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……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267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833725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আয়ন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ইলেক্ট্রন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পদ্ধতিতে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সমতাঃ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31273"/>
            <a:ext cx="12192000" cy="6026727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>
              <a:buNone/>
            </a:pPr>
            <a:endParaRPr lang="en-US" sz="2000" dirty="0" smtClean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sz="20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sz="2000" dirty="0" smtClean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sz="2000" dirty="0" smtClean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sz="20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235528" y="1122217"/>
            <a:ext cx="11610108" cy="748146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STEP-1.জারন ও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বিজারন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বিক্রিয়া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চিহ্নিতকরনঃ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ounded Rectangle 4"/>
              <p:cNvSpPr/>
              <p:nvPr/>
            </p:nvSpPr>
            <p:spPr>
              <a:xfrm>
                <a:off x="235528" y="3740727"/>
                <a:ext cx="11610108" cy="1371600"/>
              </a:xfrm>
              <a:prstGeom prst="roundRect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buNone/>
                </a:pPr>
                <a:r>
                  <a:rPr lang="en-US" sz="28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H</a:t>
                </a:r>
                <a:r>
                  <a:rPr lang="en-US" sz="2800" baseline="-25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2</a:t>
                </a:r>
                <a:r>
                  <a:rPr lang="en-US" sz="28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C</a:t>
                </a:r>
                <a:r>
                  <a:rPr lang="en-US" sz="2800" baseline="-25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2</a:t>
                </a:r>
                <a:r>
                  <a:rPr lang="en-US" sz="2800" baseline="50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+3</a:t>
                </a:r>
                <a:r>
                  <a:rPr lang="en-US" sz="28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O</a:t>
                </a:r>
                <a:r>
                  <a:rPr lang="en-US" sz="2800" baseline="-25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4</a:t>
                </a:r>
                <a:r>
                  <a:rPr lang="en-US" sz="2800" dirty="0" smtClean="0">
                    <a:solidFill>
                      <a:srgbClr val="002060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28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+ K</a:t>
                </a:r>
                <a:r>
                  <a:rPr lang="en-US" sz="2800" baseline="-25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2</a:t>
                </a:r>
                <a:r>
                  <a:rPr lang="en-US" sz="28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Cr</a:t>
                </a:r>
                <a:r>
                  <a:rPr lang="en-US" sz="2800" baseline="-25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2</a:t>
                </a:r>
                <a:r>
                  <a:rPr lang="en-US" sz="2800" baseline="50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+6</a:t>
                </a:r>
                <a:r>
                  <a:rPr lang="en-US" sz="28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O</a:t>
                </a:r>
                <a:r>
                  <a:rPr lang="en-US" sz="2800" baseline="-25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7 </a:t>
                </a:r>
                <a:r>
                  <a:rPr lang="en-US" sz="28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+ H</a:t>
                </a:r>
                <a:r>
                  <a:rPr lang="en-US" sz="2800" baseline="-25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2</a:t>
                </a:r>
                <a:r>
                  <a:rPr lang="en-US" sz="28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SO</a:t>
                </a:r>
                <a:r>
                  <a:rPr lang="en-US" sz="2800" baseline="-25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4</a:t>
                </a:r>
                <a:r>
                  <a:rPr lang="en-US" sz="28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schemeClr val="tx1"/>
                        </a:solidFill>
                        <a:latin typeface="Cambria Math"/>
                        <a:ea typeface="Cambria Math"/>
                        <a:cs typeface="NikoshBAN" pitchFamily="2" charset="0"/>
                      </a:rPr>
                      <m:t>→</m:t>
                    </m:r>
                    <m:r>
                      <m:rPr>
                        <m:nor/>
                      </m:rPr>
                      <a:rPr lang="en-US" sz="28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rPr>
                      <m:t>C</m:t>
                    </m:r>
                    <m:r>
                      <m:rPr>
                        <m:nor/>
                      </m:rPr>
                      <a:rPr lang="en-US" sz="2800" baseline="500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rPr>
                      <m:t>+</m:t>
                    </m:r>
                    <m:r>
                      <m:rPr>
                        <m:nor/>
                      </m:rPr>
                      <a:rPr lang="en-US" sz="2800" baseline="500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rPr>
                      <m:t>4</m:t>
                    </m:r>
                    <m:r>
                      <m:rPr>
                        <m:nor/>
                      </m:rPr>
                      <a:rPr lang="en-US" sz="28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rPr>
                      <m:t>O</m:t>
                    </m:r>
                    <m:r>
                      <m:rPr>
                        <m:nor/>
                      </m:rPr>
                      <a:rPr lang="en-US" sz="2800" baseline="-25000" dirty="0" smtClean="0">
                        <a:solidFill>
                          <a:schemeClr val="tx1"/>
                        </a:solidFill>
                        <a:latin typeface="NikoshBAN" pitchFamily="2" charset="0"/>
                        <a:cs typeface="NikoshBAN" pitchFamily="2" charset="0"/>
                      </a:rPr>
                      <m:t>2</m:t>
                    </m:r>
                  </m:oMath>
                </a14:m>
                <a:r>
                  <a:rPr lang="en-US" sz="28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+ Cr</a:t>
                </a:r>
                <a:r>
                  <a:rPr lang="en-US" sz="2800" baseline="-25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2</a:t>
                </a:r>
                <a:r>
                  <a:rPr lang="en-US" sz="2800" baseline="50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+3</a:t>
                </a:r>
                <a:r>
                  <a:rPr lang="en-US" sz="28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(SO</a:t>
                </a:r>
                <a:r>
                  <a:rPr lang="en-US" sz="2800" baseline="-25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4</a:t>
                </a:r>
                <a:r>
                  <a:rPr lang="en-US" sz="28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)</a:t>
                </a:r>
                <a:r>
                  <a:rPr lang="en-US" sz="2800" baseline="-25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3 </a:t>
                </a:r>
                <a:r>
                  <a:rPr lang="en-US" sz="28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+ K</a:t>
                </a:r>
                <a:r>
                  <a:rPr lang="en-US" sz="2800" baseline="-25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2</a:t>
                </a:r>
                <a:r>
                  <a:rPr lang="en-US" sz="28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SO</a:t>
                </a:r>
                <a:r>
                  <a:rPr lang="en-US" sz="2800" baseline="-25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4 </a:t>
                </a:r>
                <a:r>
                  <a:rPr lang="en-US" sz="28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+ H</a:t>
                </a:r>
                <a:r>
                  <a:rPr lang="en-US" sz="2800" baseline="-25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2</a:t>
                </a:r>
                <a:r>
                  <a:rPr lang="en-US" sz="28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O</a:t>
                </a:r>
                <a:r>
                  <a:rPr lang="en-US" sz="2800" b="1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endParaRPr lang="en-US" sz="2000" b="1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5" name="Rounded 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528" y="3740727"/>
                <a:ext cx="11610108" cy="1371600"/>
              </a:xfrm>
              <a:prstGeom prst="roundRect">
                <a:avLst/>
              </a:prstGeom>
              <a:blipFill rotWithShape="1">
                <a:blip r:embed="rId3"/>
                <a:stretch>
                  <a:fillRect l="-4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34193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69819"/>
            <a:ext cx="12192000" cy="5888181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>
              <a:buNone/>
            </a:pPr>
            <a:endParaRPr lang="en-US" sz="3200" dirty="0" smtClean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sz="3200" dirty="0" smtClean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sz="3200" baseline="300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0" y="0"/>
            <a:ext cx="12192000" cy="969819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</a:rPr>
              <a:t>STEP-2 : </a:t>
            </a:r>
            <a:r>
              <a:rPr lang="en-US" sz="3600" dirty="0" err="1" smtClean="0">
                <a:solidFill>
                  <a:schemeClr val="tx1"/>
                </a:solidFill>
              </a:rPr>
              <a:t>জারণ</a:t>
            </a:r>
            <a:r>
              <a:rPr lang="en-US" sz="3600" dirty="0" smtClean="0">
                <a:solidFill>
                  <a:schemeClr val="tx1"/>
                </a:solidFill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</a:rPr>
              <a:t>অর্ধবিক্রিয়া</a:t>
            </a:r>
            <a:r>
              <a:rPr lang="en-US" sz="3600" dirty="0" smtClean="0">
                <a:solidFill>
                  <a:schemeClr val="tx1"/>
                </a:solidFill>
              </a:rPr>
              <a:t> ও </a:t>
            </a:r>
            <a:r>
              <a:rPr lang="en-US" sz="3600" dirty="0" err="1" smtClean="0">
                <a:solidFill>
                  <a:schemeClr val="tx1"/>
                </a:solidFill>
              </a:rPr>
              <a:t>বিজারণ</a:t>
            </a:r>
            <a:r>
              <a:rPr lang="en-US" sz="3600" dirty="0" smtClean="0">
                <a:solidFill>
                  <a:schemeClr val="tx1"/>
                </a:solidFill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</a:rPr>
              <a:t>অর্ধবিক্রিয়া</a:t>
            </a:r>
            <a:r>
              <a:rPr lang="en-US" sz="3600" dirty="0" smtClean="0">
                <a:solidFill>
                  <a:schemeClr val="tx1"/>
                </a:solidFill>
              </a:rPr>
              <a:t> </a:t>
            </a:r>
            <a:endParaRPr lang="en-US" sz="36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>
              <a:xfrm>
                <a:off x="914400" y="1925781"/>
                <a:ext cx="10806545" cy="1094509"/>
              </a:xfrm>
              <a:prstGeom prst="roundRect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buNone/>
                </a:pPr>
                <a:endParaRPr lang="en-US" sz="44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endParaRPr>
              </a:p>
              <a:p>
                <a:pPr>
                  <a:buNone/>
                </a:pPr>
                <a:r>
                  <a:rPr lang="en-US" sz="44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জারন</a:t>
                </a:r>
                <a:r>
                  <a:rPr lang="en-US" sz="44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400" dirty="0" err="1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অর্ধবিক্রিয়াঃ</a:t>
                </a:r>
                <a:r>
                  <a:rPr lang="en-US" sz="44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4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C</a:t>
                </a:r>
                <a:r>
                  <a:rPr lang="en-US" sz="4400" baseline="-25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2</a:t>
                </a:r>
                <a:r>
                  <a:rPr lang="en-US" sz="4400" baseline="50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+3</a:t>
                </a:r>
                <a:r>
                  <a:rPr lang="en-US" sz="44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O</a:t>
                </a:r>
                <a:r>
                  <a:rPr lang="en-US" sz="4400" baseline="-25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4</a:t>
                </a:r>
                <a:r>
                  <a:rPr lang="en-US" sz="4400" baseline="50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-2 </a:t>
                </a:r>
                <a14:m>
                  <m:oMath xmlns:m="http://schemas.openxmlformats.org/officeDocument/2006/math">
                    <m:r>
                      <a:rPr lang="en-US" sz="4400" i="1">
                        <a:solidFill>
                          <a:schemeClr val="tx1"/>
                        </a:solidFill>
                        <a:latin typeface="Cambria Math"/>
                        <a:ea typeface="Cambria Math"/>
                        <a:cs typeface="NikoshBAN" pitchFamily="2" charset="0"/>
                      </a:rPr>
                      <m:t>⟶</m:t>
                    </m:r>
                  </m:oMath>
                </a14:m>
                <a:r>
                  <a:rPr lang="en-US" sz="44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2C</a:t>
                </a:r>
                <a:r>
                  <a:rPr lang="en-US" sz="4400" baseline="50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+4</a:t>
                </a:r>
                <a:r>
                  <a:rPr lang="en-US" sz="44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O</a:t>
                </a:r>
                <a:r>
                  <a:rPr lang="en-US" sz="4400" baseline="-25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2</a:t>
                </a:r>
                <a:r>
                  <a:rPr lang="en-US" sz="4400" baseline="50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44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+ 2e</a:t>
                </a:r>
                <a:r>
                  <a:rPr lang="en-US" sz="4400" baseline="30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-</a:t>
                </a:r>
                <a:r>
                  <a:rPr lang="en-US" sz="44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endParaRPr lang="en-US" sz="1600" dirty="0">
                  <a:solidFill>
                    <a:schemeClr val="tx2"/>
                  </a:solidFill>
                  <a:latin typeface="NikoshBAN" pitchFamily="2" charset="0"/>
                  <a:cs typeface="NikoshBAN" pitchFamily="2" charset="0"/>
                </a:endParaRPr>
              </a:p>
              <a:p>
                <a:pPr>
                  <a:buNone/>
                </a:pPr>
                <a:endParaRPr lang="en-US" sz="4800" dirty="0">
                  <a:solidFill>
                    <a:srgbClr val="0000FF"/>
                  </a:solidFill>
                  <a:latin typeface="NikoshBAN" pitchFamily="2" charset="0"/>
                  <a:cs typeface="NikoshBAN" pitchFamily="2" charset="0"/>
                </a:endParaRPr>
              </a:p>
              <a:p>
                <a:pPr>
                  <a:buNone/>
                </a:pPr>
                <a:endParaRPr lang="en-US" sz="16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0" y="1925781"/>
                <a:ext cx="10806545" cy="1094509"/>
              </a:xfrm>
              <a:prstGeom prst="roundRect">
                <a:avLst/>
              </a:prstGeom>
              <a:blipFill rotWithShape="1">
                <a:blip r:embed="rId3"/>
                <a:stretch>
                  <a:fillRect l="-1746" t="-132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ounded Rectangle 4"/>
              <p:cNvSpPr/>
              <p:nvPr/>
            </p:nvSpPr>
            <p:spPr>
              <a:xfrm>
                <a:off x="914400" y="3865418"/>
                <a:ext cx="10806545" cy="1136073"/>
              </a:xfrm>
              <a:prstGeom prst="roundRect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buNone/>
                </a:pPr>
                <a:r>
                  <a:rPr lang="en-US" sz="4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বিজারন </a:t>
                </a:r>
                <a:r>
                  <a:rPr lang="en-US" sz="4000" dirty="0" err="1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অর্ধবিক্রিয়াঃ</a:t>
                </a:r>
                <a:r>
                  <a:rPr lang="en-US" sz="4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Cr</a:t>
                </a:r>
                <a:r>
                  <a:rPr lang="en-US" sz="4000" baseline="-25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2</a:t>
                </a:r>
                <a:r>
                  <a:rPr lang="en-US" sz="4000" baseline="50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+6</a:t>
                </a:r>
                <a:r>
                  <a:rPr lang="en-US" sz="4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O</a:t>
                </a:r>
                <a:r>
                  <a:rPr lang="en-US" sz="4000" baseline="-25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7</a:t>
                </a:r>
                <a:r>
                  <a:rPr lang="en-US" sz="4000" baseline="30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-2</a:t>
                </a:r>
                <a:r>
                  <a:rPr lang="en-US" sz="4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+6e</a:t>
                </a:r>
                <a:r>
                  <a:rPr lang="en-US" sz="4000" baseline="30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-</a:t>
                </a:r>
                <a:r>
                  <a:rPr lang="en-US" sz="4000" dirty="0">
                    <a:solidFill>
                      <a:schemeClr val="tx1"/>
                    </a:solidFill>
                    <a:ea typeface="Cambria Math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000" i="1">
                        <a:solidFill>
                          <a:schemeClr val="tx1"/>
                        </a:solidFill>
                        <a:latin typeface="Cambria Math"/>
                        <a:ea typeface="Cambria Math"/>
                        <a:cs typeface="NikoshBAN" pitchFamily="2" charset="0"/>
                      </a:rPr>
                      <m:t>⟶ </m:t>
                    </m:r>
                  </m:oMath>
                </a14:m>
                <a:r>
                  <a:rPr lang="en-US" sz="4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2Cr</a:t>
                </a:r>
                <a:r>
                  <a:rPr lang="en-US" sz="4000" baseline="50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+3</a:t>
                </a:r>
              </a:p>
            </p:txBody>
          </p:sp>
        </mc:Choice>
        <mc:Fallback xmlns="">
          <p:sp>
            <p:nvSpPr>
              <p:cNvPr id="5" name="Rounded 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0" y="3865418"/>
                <a:ext cx="10806545" cy="1136073"/>
              </a:xfrm>
              <a:prstGeom prst="roundRect">
                <a:avLst/>
              </a:prstGeom>
              <a:blipFill rotWithShape="1">
                <a:blip r:embed="rId4"/>
                <a:stretch>
                  <a:fillRect l="-1408" b="-26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6768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2" grpId="0" animBg="1"/>
      <p:bldP spid="4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69819"/>
            <a:ext cx="12192000" cy="5888181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>
              <a:buNone/>
            </a:pPr>
            <a:endParaRPr lang="en-US" sz="3200" dirty="0" smtClean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sz="4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sz="4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sz="4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-41564"/>
            <a:ext cx="12192000" cy="969819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</a:rPr>
              <a:t>STEP-3 :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অক্সিজেন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হাইড্রোজেন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সমতা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ounded Rectangle 1"/>
              <p:cNvSpPr/>
              <p:nvPr/>
            </p:nvSpPr>
            <p:spPr>
              <a:xfrm>
                <a:off x="304800" y="1219200"/>
                <a:ext cx="11069783" cy="1302328"/>
              </a:xfrm>
              <a:prstGeom prst="roundRect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buNone/>
                </a:pPr>
                <a:endParaRPr lang="en-US" sz="32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endParaRPr>
              </a:p>
              <a:p>
                <a:pPr>
                  <a:buNone/>
                </a:pPr>
                <a:r>
                  <a:rPr lang="en-US" sz="32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জারন</a:t>
                </a:r>
                <a:r>
                  <a:rPr lang="en-US" sz="32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200" dirty="0" err="1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অর্ধবিক্রিয়াঃ</a:t>
                </a:r>
                <a:r>
                  <a:rPr lang="en-US" sz="32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6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6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C</a:t>
                </a:r>
                <a:r>
                  <a:rPr lang="en-US" sz="3600" baseline="-25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2</a:t>
                </a:r>
                <a:r>
                  <a:rPr lang="en-US" sz="3600" baseline="50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+3</a:t>
                </a:r>
                <a:r>
                  <a:rPr lang="en-US" sz="36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O</a:t>
                </a:r>
                <a:r>
                  <a:rPr lang="en-US" sz="3600" baseline="-25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4</a:t>
                </a:r>
                <a:r>
                  <a:rPr lang="en-US" sz="3600" baseline="50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-2 </a:t>
                </a:r>
                <a14:m>
                  <m:oMath xmlns:m="http://schemas.openxmlformats.org/officeDocument/2006/math">
                    <m:r>
                      <a:rPr lang="en-US" sz="3600" i="1">
                        <a:solidFill>
                          <a:schemeClr val="tx1"/>
                        </a:solidFill>
                        <a:latin typeface="Cambria Math"/>
                        <a:ea typeface="Cambria Math"/>
                        <a:cs typeface="NikoshBAN" pitchFamily="2" charset="0"/>
                      </a:rPr>
                      <m:t>⟶</m:t>
                    </m:r>
                  </m:oMath>
                </a14:m>
                <a:r>
                  <a:rPr lang="en-US" sz="36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2C</a:t>
                </a:r>
                <a:r>
                  <a:rPr lang="en-US" sz="3600" baseline="50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+4</a:t>
                </a:r>
                <a:r>
                  <a:rPr lang="en-US" sz="36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O</a:t>
                </a:r>
                <a:r>
                  <a:rPr lang="en-US" sz="3600" baseline="-25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2</a:t>
                </a:r>
                <a:r>
                  <a:rPr lang="en-US" sz="3600" baseline="50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6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+ 2e</a:t>
                </a:r>
                <a:r>
                  <a:rPr lang="en-US" sz="3600" baseline="30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-</a:t>
                </a:r>
                <a:r>
                  <a:rPr lang="en-US" sz="36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2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………….. </a:t>
                </a:r>
                <a:r>
                  <a:rPr lang="en-US" sz="3600" dirty="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í</a:t>
                </a:r>
                <a:endParaRPr lang="en-US" sz="28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endParaRPr>
              </a:p>
              <a:p>
                <a:pPr>
                  <a:buNone/>
                </a:pPr>
                <a:endParaRPr lang="en-US" sz="12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2" name="Rounded 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1219200"/>
                <a:ext cx="11069783" cy="1302328"/>
              </a:xfrm>
              <a:prstGeom prst="roundRect">
                <a:avLst/>
              </a:prstGeom>
              <a:blipFill rotWithShape="1">
                <a:blip r:embed="rId3"/>
                <a:stretch>
                  <a:fillRect l="-770" b="-3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5"/>
              <p:cNvSpPr/>
              <p:nvPr/>
            </p:nvSpPr>
            <p:spPr>
              <a:xfrm>
                <a:off x="304800" y="3200400"/>
                <a:ext cx="11069782" cy="1343891"/>
              </a:xfrm>
              <a:prstGeom prst="roundRect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buNone/>
                </a:pPr>
                <a:r>
                  <a:rPr lang="en-US" sz="28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বিজারন </a:t>
                </a:r>
                <a:r>
                  <a:rPr lang="en-US" sz="2800" dirty="0" err="1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অর্ধবিক্রিয়াঃ</a:t>
                </a:r>
                <a:r>
                  <a:rPr lang="en-US" sz="28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 Cr</a:t>
                </a:r>
                <a:r>
                  <a:rPr lang="en-US" sz="2800" baseline="-25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2</a:t>
                </a:r>
                <a:r>
                  <a:rPr lang="en-US" sz="2800" baseline="50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+6</a:t>
                </a:r>
                <a:r>
                  <a:rPr lang="en-US" sz="28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O</a:t>
                </a:r>
                <a:r>
                  <a:rPr lang="en-US" sz="2800" baseline="-25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7</a:t>
                </a:r>
                <a:r>
                  <a:rPr lang="en-US" sz="2800" baseline="30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-2</a:t>
                </a:r>
                <a:r>
                  <a:rPr lang="en-US" sz="28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+ 6e</a:t>
                </a:r>
                <a:r>
                  <a:rPr lang="en-US" sz="2800" baseline="30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- </a:t>
                </a:r>
                <a:r>
                  <a:rPr lang="en-US" sz="28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 +14H</a:t>
                </a:r>
                <a:r>
                  <a:rPr lang="en-US" sz="2800" baseline="50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+</a:t>
                </a:r>
                <a:r>
                  <a:rPr lang="en-US" sz="28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schemeClr val="tx1"/>
                        </a:solidFill>
                        <a:latin typeface="Cambria Math"/>
                        <a:ea typeface="Cambria Math"/>
                        <a:cs typeface="NikoshBAN" pitchFamily="2" charset="0"/>
                      </a:rPr>
                      <m:t>⟶</m:t>
                    </m:r>
                  </m:oMath>
                </a14:m>
                <a:r>
                  <a:rPr lang="en-US" sz="28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2Cr</a:t>
                </a:r>
                <a:r>
                  <a:rPr lang="en-US" sz="2800" baseline="50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+3</a:t>
                </a:r>
                <a:r>
                  <a:rPr lang="en-US" sz="28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 +  7H</a:t>
                </a:r>
                <a:r>
                  <a:rPr lang="en-US" sz="2800" baseline="-25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2</a:t>
                </a:r>
                <a:r>
                  <a:rPr lang="en-US" sz="28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O</a:t>
                </a:r>
                <a:endParaRPr lang="en-US" sz="2800" baseline="500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endParaRPr>
              </a:p>
              <a:p>
                <a:pPr>
                  <a:buNone/>
                </a:pPr>
                <a:r>
                  <a:rPr lang="en-US" sz="2800" baseline="30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        									</a:t>
                </a:r>
                <a:r>
                  <a:rPr lang="en-US" sz="2800" b="1" baseline="30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…………………… </a:t>
                </a:r>
                <a:r>
                  <a:rPr lang="en-US" sz="2800" b="1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 </a:t>
                </a:r>
                <a:r>
                  <a:rPr lang="en-US" sz="3600" b="1" baseline="30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í</a:t>
                </a:r>
                <a:r>
                  <a:rPr lang="en-US" sz="2800" b="1" baseline="30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600" b="1" baseline="30000" dirty="0" err="1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í</a:t>
                </a:r>
                <a:endParaRPr lang="en-US" sz="2800" b="1" baseline="300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6" name="Rounded 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3200400"/>
                <a:ext cx="11069782" cy="1343891"/>
              </a:xfrm>
              <a:prstGeom prst="roundRect">
                <a:avLst/>
              </a:prstGeom>
              <a:blipFill rotWithShape="1">
                <a:blip r:embed="rId4"/>
                <a:stretch>
                  <a:fillRect l="-4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22488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5" grpId="0" animBg="1"/>
      <p:bldP spid="2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69819"/>
            <a:ext cx="12192000" cy="5888181"/>
          </a:xfr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>
              <a:buNone/>
            </a:pPr>
            <a:endParaRPr lang="en-US" sz="3200" b="1" dirty="0" smtClean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>
              <a:buNone/>
            </a:pPr>
            <a:endParaRPr lang="en-US" sz="3200" b="1" dirty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>
              <a:buNone/>
            </a:pPr>
            <a:endParaRPr lang="en-US" sz="3200" b="1" dirty="0" smtClean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pPr>
              <a:buNone/>
            </a:pPr>
            <a:endParaRPr lang="en-US" sz="3600" dirty="0" smtClean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sz="3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sz="3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sz="3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sz="3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3200" baseline="300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	</a:t>
            </a:r>
            <a:r>
              <a:rPr lang="en-US" sz="3200" baseline="30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		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969819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b="1" dirty="0" smtClean="0">
                <a:solidFill>
                  <a:schemeClr val="tx1"/>
                </a:solidFill>
              </a:rPr>
              <a:t>STEP-4 :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ইলেক্ট্রন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সমতা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429491" y="1191492"/>
            <a:ext cx="11111345" cy="762000"/>
          </a:xfrm>
          <a:prstGeom prst="round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2800" b="1" dirty="0">
                <a:solidFill>
                  <a:schemeClr val="tx1"/>
                </a:solidFill>
                <a:latin typeface="Times New Roman"/>
                <a:cs typeface="Times New Roman"/>
              </a:rPr>
              <a:t>(Í </a:t>
            </a:r>
            <a:r>
              <a:rPr lang="en-US" sz="2800" b="1" dirty="0" err="1">
                <a:solidFill>
                  <a:schemeClr val="tx1"/>
                </a:solidFill>
                <a:latin typeface="Times New Roman"/>
                <a:cs typeface="Times New Roman"/>
              </a:rPr>
              <a:t>নং</a:t>
            </a:r>
            <a:r>
              <a:rPr lang="en-US" sz="2800" b="1" dirty="0">
                <a:solidFill>
                  <a:schemeClr val="tx1"/>
                </a:solidFill>
                <a:latin typeface="Times New Roman"/>
                <a:cs typeface="Times New Roman"/>
              </a:rPr>
              <a:t> × 3) + (Í </a:t>
            </a:r>
            <a:r>
              <a:rPr lang="en-US" sz="2800" b="1" dirty="0" err="1">
                <a:solidFill>
                  <a:schemeClr val="tx1"/>
                </a:solidFill>
                <a:latin typeface="Times New Roman"/>
                <a:cs typeface="Times New Roman"/>
              </a:rPr>
              <a:t>Í</a:t>
            </a:r>
            <a:r>
              <a:rPr lang="en-US" sz="2800" b="1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Times New Roman"/>
                <a:cs typeface="Times New Roman"/>
              </a:rPr>
              <a:t>নং</a:t>
            </a:r>
            <a:r>
              <a:rPr lang="en-US" sz="2800" b="1" dirty="0">
                <a:solidFill>
                  <a:schemeClr val="tx1"/>
                </a:solidFill>
                <a:latin typeface="Times New Roman"/>
                <a:cs typeface="Times New Roman"/>
              </a:rPr>
              <a:t>  × 1)  </a:t>
            </a:r>
            <a:r>
              <a:rPr lang="en-US" sz="2800" b="1" dirty="0" err="1">
                <a:solidFill>
                  <a:schemeClr val="tx1"/>
                </a:solidFill>
                <a:latin typeface="Times New Roman"/>
                <a:cs typeface="Times New Roman"/>
              </a:rPr>
              <a:t>হতে</a:t>
            </a:r>
            <a:r>
              <a:rPr lang="en-US" sz="2800" b="1" dirty="0">
                <a:solidFill>
                  <a:schemeClr val="tx1"/>
                </a:solidFill>
                <a:latin typeface="Times New Roman"/>
                <a:cs typeface="Times New Roman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Times New Roman"/>
                <a:cs typeface="Times New Roman"/>
              </a:rPr>
              <a:t>পাই</a:t>
            </a:r>
            <a:r>
              <a:rPr lang="en-US" sz="2800" dirty="0">
                <a:solidFill>
                  <a:schemeClr val="tx1"/>
                </a:solidFill>
                <a:latin typeface="Times New Roman"/>
                <a:cs typeface="Times New Roman"/>
              </a:rPr>
              <a:t>, 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ounded Rectangle 4"/>
              <p:cNvSpPr/>
              <p:nvPr/>
            </p:nvSpPr>
            <p:spPr>
              <a:xfrm>
                <a:off x="429491" y="2369128"/>
                <a:ext cx="11111345" cy="858982"/>
              </a:xfrm>
              <a:prstGeom prst="roundRect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buNone/>
                </a:pPr>
                <a:r>
                  <a:rPr lang="en-US" sz="28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জারন </a:t>
                </a:r>
                <a:r>
                  <a:rPr lang="en-US" sz="2800" dirty="0" err="1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অর্ধবিক্রিয়াঃ</a:t>
                </a:r>
                <a:r>
                  <a:rPr lang="en-US" sz="28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28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3C</a:t>
                </a:r>
                <a:r>
                  <a:rPr lang="en-US" sz="2800" baseline="-25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2</a:t>
                </a:r>
                <a:r>
                  <a:rPr lang="en-US" sz="2800" baseline="50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+3</a:t>
                </a:r>
                <a:r>
                  <a:rPr lang="en-US" sz="28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O</a:t>
                </a:r>
                <a:r>
                  <a:rPr lang="en-US" sz="2800" baseline="-25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4</a:t>
                </a:r>
                <a:r>
                  <a:rPr lang="en-US" sz="2800" baseline="50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-2 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schemeClr val="tx1"/>
                        </a:solidFill>
                        <a:latin typeface="Cambria Math"/>
                        <a:ea typeface="Cambria Math"/>
                        <a:cs typeface="NikoshBAN" pitchFamily="2" charset="0"/>
                      </a:rPr>
                      <m:t>⟶</m:t>
                    </m:r>
                    <m:r>
                      <a:rPr lang="en-US" sz="2800" b="0" i="0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  <a:cs typeface="NikoshBAN" pitchFamily="2" charset="0"/>
                      </a:rPr>
                      <m:t>6</m:t>
                    </m:r>
                  </m:oMath>
                </a14:m>
                <a:r>
                  <a:rPr lang="en-US" sz="28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C</a:t>
                </a:r>
                <a:r>
                  <a:rPr lang="en-US" sz="2800" baseline="50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+4</a:t>
                </a:r>
                <a:r>
                  <a:rPr lang="en-US" sz="28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O</a:t>
                </a:r>
                <a:r>
                  <a:rPr lang="en-US" sz="2800" baseline="-25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2</a:t>
                </a:r>
                <a:r>
                  <a:rPr lang="en-US" sz="2800" baseline="50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28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+ </a:t>
                </a:r>
                <a:r>
                  <a:rPr lang="en-US" sz="28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6e</a:t>
                </a:r>
                <a:r>
                  <a:rPr lang="en-US" sz="2800" baseline="300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-</a:t>
                </a:r>
                <a:r>
                  <a:rPr lang="en-US" sz="28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endParaRPr lang="en-US" sz="105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5" name="Rounded 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491" y="2369128"/>
                <a:ext cx="11111345" cy="858982"/>
              </a:xfrm>
              <a:prstGeom prst="roundRect">
                <a:avLst/>
              </a:prstGeom>
              <a:blipFill rotWithShape="1">
                <a:blip r:embed="rId3"/>
                <a:stretch>
                  <a:fillRect l="-6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5"/>
              <p:cNvSpPr/>
              <p:nvPr/>
            </p:nvSpPr>
            <p:spPr>
              <a:xfrm>
                <a:off x="429491" y="3380508"/>
                <a:ext cx="11111345" cy="942109"/>
              </a:xfrm>
              <a:prstGeom prst="roundRect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buNone/>
                </a:pPr>
                <a:r>
                  <a:rPr lang="en-US" sz="28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বিজারন </a:t>
                </a:r>
                <a:r>
                  <a:rPr lang="en-US" sz="2800" dirty="0" err="1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অর্ধবিক্রিয়াঃ</a:t>
                </a:r>
                <a:r>
                  <a:rPr lang="en-US" sz="28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 Cr</a:t>
                </a:r>
                <a:r>
                  <a:rPr lang="en-US" sz="2800" baseline="-25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2</a:t>
                </a:r>
                <a:r>
                  <a:rPr lang="en-US" sz="2800" baseline="50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+6</a:t>
                </a:r>
                <a:r>
                  <a:rPr lang="en-US" sz="28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O</a:t>
                </a:r>
                <a:r>
                  <a:rPr lang="en-US" sz="2800" baseline="-25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7</a:t>
                </a:r>
                <a:r>
                  <a:rPr lang="en-US" sz="2800" baseline="30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-2</a:t>
                </a:r>
                <a:r>
                  <a:rPr lang="en-US" sz="28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+ 6e</a:t>
                </a:r>
                <a:r>
                  <a:rPr lang="en-US" sz="2800" baseline="30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- </a:t>
                </a:r>
                <a:r>
                  <a:rPr lang="en-US" sz="28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 +14H</a:t>
                </a:r>
                <a:r>
                  <a:rPr lang="en-US" sz="2800" baseline="50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+</a:t>
                </a:r>
                <a:r>
                  <a:rPr lang="en-US" sz="28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schemeClr val="tx1"/>
                        </a:solidFill>
                        <a:latin typeface="Cambria Math"/>
                        <a:ea typeface="Cambria Math"/>
                        <a:cs typeface="NikoshBAN" pitchFamily="2" charset="0"/>
                      </a:rPr>
                      <m:t>⟶</m:t>
                    </m:r>
                  </m:oMath>
                </a14:m>
                <a:r>
                  <a:rPr lang="en-US" sz="28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2Cr</a:t>
                </a:r>
                <a:r>
                  <a:rPr lang="en-US" sz="2800" baseline="50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+3</a:t>
                </a:r>
                <a:r>
                  <a:rPr lang="en-US" sz="28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 +  7H</a:t>
                </a:r>
                <a:r>
                  <a:rPr lang="en-US" sz="2800" baseline="-25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2</a:t>
                </a:r>
                <a:r>
                  <a:rPr lang="en-US" sz="28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O</a:t>
                </a:r>
                <a:endParaRPr lang="en-US" sz="2800" baseline="500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6" name="Rounded 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491" y="3380508"/>
                <a:ext cx="11111345" cy="942109"/>
              </a:xfrm>
              <a:prstGeom prst="roundRect">
                <a:avLst/>
              </a:prstGeom>
              <a:blipFill rotWithShape="1">
                <a:blip r:embed="rId4"/>
                <a:stretch>
                  <a:fillRect l="-6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ounded Rectangle 6"/>
              <p:cNvSpPr/>
              <p:nvPr/>
            </p:nvSpPr>
            <p:spPr>
              <a:xfrm>
                <a:off x="429491" y="4627418"/>
                <a:ext cx="11111346" cy="1454728"/>
              </a:xfrm>
              <a:prstGeom prst="roundRect">
                <a:avLst/>
              </a:prstGeom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>
                  <a:buNone/>
                </a:pPr>
                <a:endParaRPr lang="en-US" sz="28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endParaRPr>
              </a:p>
              <a:p>
                <a:pPr>
                  <a:buNone/>
                </a:pPr>
                <a:r>
                  <a:rPr lang="en-US" sz="2800" dirty="0" err="1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যোগ</a:t>
                </a:r>
                <a:r>
                  <a:rPr lang="en-US" sz="28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2800" dirty="0" err="1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করে</a:t>
                </a:r>
                <a:r>
                  <a:rPr lang="en-US" sz="28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, </a:t>
                </a:r>
                <a:endParaRPr lang="en-US" sz="2800" dirty="0" smtClean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endParaRPr>
              </a:p>
              <a:p>
                <a:pPr>
                  <a:buNone/>
                </a:pPr>
                <a:r>
                  <a:rPr lang="en-US" sz="32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3C</a:t>
                </a:r>
                <a:r>
                  <a:rPr lang="en-US" sz="3200" baseline="-25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2</a:t>
                </a:r>
                <a:r>
                  <a:rPr lang="en-US" sz="3200" baseline="50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+3</a:t>
                </a:r>
                <a:r>
                  <a:rPr lang="en-US" sz="32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O</a:t>
                </a:r>
                <a:r>
                  <a:rPr lang="en-US" sz="3200" baseline="-25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4</a:t>
                </a:r>
                <a:r>
                  <a:rPr lang="en-US" sz="3200" baseline="50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-2 </a:t>
                </a:r>
                <a:r>
                  <a:rPr lang="en-US" sz="32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+ </a:t>
                </a:r>
                <a:r>
                  <a:rPr lang="en-US" sz="32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Cr</a:t>
                </a:r>
                <a:r>
                  <a:rPr lang="en-US" sz="3200" baseline="-25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2</a:t>
                </a:r>
                <a:r>
                  <a:rPr lang="en-US" sz="3200" baseline="50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+6</a:t>
                </a:r>
                <a:r>
                  <a:rPr lang="en-US" sz="32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O</a:t>
                </a:r>
                <a:r>
                  <a:rPr lang="en-US" sz="3200" baseline="-25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7</a:t>
                </a:r>
                <a:r>
                  <a:rPr lang="en-US" sz="3200" baseline="30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-2</a:t>
                </a:r>
                <a:r>
                  <a:rPr lang="en-US" sz="32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 +14H</a:t>
                </a:r>
                <a:r>
                  <a:rPr lang="en-US" sz="3200" baseline="50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+</a:t>
                </a:r>
                <a:r>
                  <a:rPr lang="en-US" sz="32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320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  <a:cs typeface="NikoshBAN" pitchFamily="2" charset="0"/>
                      </a:rPr>
                      <m:t>→</m:t>
                    </m:r>
                  </m:oMath>
                </a14:m>
                <a:r>
                  <a:rPr lang="en-US" sz="3200" dirty="0" smtClean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3200">
                        <a:solidFill>
                          <a:schemeClr val="tx1"/>
                        </a:solidFill>
                        <a:latin typeface="Cambria Math"/>
                        <a:ea typeface="Cambria Math"/>
                        <a:cs typeface="NikoshBAN" pitchFamily="2" charset="0"/>
                      </a:rPr>
                      <m:t>6</m:t>
                    </m:r>
                  </m:oMath>
                </a14:m>
                <a:r>
                  <a:rPr lang="en-US" sz="32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C</a:t>
                </a:r>
                <a:r>
                  <a:rPr lang="en-US" sz="3200" baseline="50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+4</a:t>
                </a:r>
                <a:r>
                  <a:rPr lang="en-US" sz="32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O</a:t>
                </a:r>
                <a:r>
                  <a:rPr lang="en-US" sz="3200" baseline="-25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2</a:t>
                </a:r>
                <a:r>
                  <a:rPr lang="en-US" sz="3200" baseline="50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32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+ 2Cr</a:t>
                </a:r>
                <a:r>
                  <a:rPr lang="en-US" sz="3200" baseline="50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+3</a:t>
                </a:r>
                <a:r>
                  <a:rPr lang="en-US" sz="32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 + 7H</a:t>
                </a:r>
                <a:r>
                  <a:rPr lang="en-US" sz="3200" baseline="-250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2</a:t>
                </a:r>
                <a:r>
                  <a:rPr lang="en-US" sz="3200" dirty="0">
                    <a:solidFill>
                      <a:schemeClr val="tx1"/>
                    </a:solidFill>
                    <a:latin typeface="NikoshBAN" pitchFamily="2" charset="0"/>
                    <a:cs typeface="NikoshBAN" pitchFamily="2" charset="0"/>
                  </a:rPr>
                  <a:t>O</a:t>
                </a:r>
                <a:endParaRPr lang="en-US" sz="3200" baseline="500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endParaRPr>
              </a:p>
              <a:p>
                <a:pPr>
                  <a:buNone/>
                </a:pPr>
                <a:endParaRPr lang="en-US" sz="4000" dirty="0">
                  <a:solidFill>
                    <a:schemeClr val="tx1"/>
                  </a:solidFill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7" name="Rounded 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491" y="4627418"/>
                <a:ext cx="11111346" cy="1454728"/>
              </a:xfrm>
              <a:prstGeom prst="roundRect">
                <a:avLst/>
              </a:prstGeom>
              <a:blipFill rotWithShape="1">
                <a:blip r:embed="rId5"/>
                <a:stretch>
                  <a:fillRect l="-6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35859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4" grpId="0" animBg="1"/>
      <p:bldP spid="2" grpId="0" animBg="1"/>
      <p:bldP spid="5" grpId="0" animBg="1"/>
      <p:bldP spid="6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177636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দর্শক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আয়ন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যোগ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পাই</a:t>
            </a:r>
            <a:r>
              <a:rPr lang="en-US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, </a:t>
            </a:r>
            <a:endParaRPr lang="en-US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9927"/>
            <a:ext cx="12192000" cy="5708073"/>
          </a:xfr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>
              <a:buNone/>
            </a:pPr>
            <a:endParaRPr lang="en-US" sz="2800" dirty="0" smtClean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sz="3200" baseline="300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0" y="2549236"/>
            <a:ext cx="12192000" cy="1510146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3H</a:t>
            </a:r>
            <a:r>
              <a:rPr lang="en-US" sz="3200" baseline="-25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2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C</a:t>
            </a:r>
            <a:r>
              <a:rPr lang="en-US" sz="3200" baseline="-25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2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O</a:t>
            </a:r>
            <a:r>
              <a:rPr lang="en-US" sz="3200" baseline="-25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4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+ K</a:t>
            </a:r>
            <a:r>
              <a:rPr lang="en-US" sz="3200" baseline="-25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2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Cr</a:t>
            </a:r>
            <a:r>
              <a:rPr lang="en-US" sz="3200" baseline="-25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2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O</a:t>
            </a:r>
            <a:r>
              <a:rPr lang="en-US" sz="3200" baseline="-25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7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+4H</a:t>
            </a:r>
            <a:r>
              <a:rPr lang="en-US" sz="3200" baseline="-25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2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SO</a:t>
            </a:r>
            <a:r>
              <a:rPr lang="en-US" sz="3200" baseline="-25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4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= 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6CO</a:t>
            </a:r>
            <a:r>
              <a:rPr lang="en-US" sz="3200" baseline="-25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2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+Cr</a:t>
            </a:r>
            <a:r>
              <a:rPr lang="en-US" sz="3200" baseline="-25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2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(SO</a:t>
            </a:r>
            <a:r>
              <a:rPr lang="en-US" sz="3200" baseline="-25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4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)</a:t>
            </a:r>
            <a:r>
              <a:rPr lang="en-US" sz="3200" baseline="-25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3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+K</a:t>
            </a:r>
            <a:r>
              <a:rPr lang="en-US" sz="3200" baseline="-25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2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SO</a:t>
            </a:r>
            <a:r>
              <a:rPr lang="en-US" sz="3200" baseline="-25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4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+7H</a:t>
            </a:r>
            <a:r>
              <a:rPr lang="en-US" sz="3200" baseline="-25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2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O 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1271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B403809-0854-4ED0-AE96-B5765A97AF28}"/>
              </a:ext>
            </a:extLst>
          </p:cNvPr>
          <p:cNvSpPr txBox="1">
            <a:spLocks/>
          </p:cNvSpPr>
          <p:nvPr/>
        </p:nvSpPr>
        <p:spPr>
          <a:xfrm>
            <a:off x="3920835" y="803563"/>
            <a:ext cx="5182257" cy="1554626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ikoshBAN" panose="02000000000000000000" pitchFamily="2" charset="0"/>
              <a:ea typeface="+mj-ea"/>
              <a:cs typeface="NikoshBAN" panose="02000000000000000000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একক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</a:t>
            </a:r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কাজ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923710"/>
            <a:ext cx="12192000" cy="193899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000" dirty="0" smtClean="0"/>
              <a:t> </a:t>
            </a:r>
            <a:r>
              <a:rPr lang="en-US" sz="4000" dirty="0" smtClean="0">
                <a:solidFill>
                  <a:schemeClr val="tx1"/>
                </a:solidFill>
              </a:rPr>
              <a:t>০১) H</a:t>
            </a:r>
            <a:r>
              <a:rPr lang="en-US" sz="4000" baseline="-25000" dirty="0" smtClean="0">
                <a:solidFill>
                  <a:schemeClr val="tx1"/>
                </a:solidFill>
              </a:rPr>
              <a:t>2</a:t>
            </a:r>
            <a:r>
              <a:rPr lang="en-US" sz="4000" dirty="0" smtClean="0">
                <a:solidFill>
                  <a:schemeClr val="tx1"/>
                </a:solidFill>
              </a:rPr>
              <a:t>C</a:t>
            </a:r>
            <a:r>
              <a:rPr lang="en-US" sz="4000" baseline="-25000" dirty="0" smtClean="0">
                <a:solidFill>
                  <a:schemeClr val="tx1"/>
                </a:solidFill>
              </a:rPr>
              <a:t>2</a:t>
            </a:r>
            <a:r>
              <a:rPr lang="en-US" sz="4000" dirty="0" smtClean="0">
                <a:solidFill>
                  <a:schemeClr val="tx1"/>
                </a:solidFill>
              </a:rPr>
              <a:t>O</a:t>
            </a:r>
            <a:r>
              <a:rPr lang="en-US" sz="4000" baseline="-25000" dirty="0">
                <a:solidFill>
                  <a:schemeClr val="tx1"/>
                </a:solidFill>
              </a:rPr>
              <a:t>4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যৌগে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কার্বন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</a:rPr>
              <a:t>এর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জারণ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সংখ্যা</a:t>
            </a:r>
            <a:r>
              <a:rPr lang="en-US" sz="40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কত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?</a:t>
            </a:r>
            <a:endParaRPr lang="en-US" sz="40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০২)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জারন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অর্ধবিক্রিয়া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40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?</a:t>
            </a:r>
          </a:p>
          <a:p>
            <a:r>
              <a:rPr lang="en-US" sz="40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2" descr="taking test clipart - Clip Art Library">
            <a:extLst>
              <a:ext uri="{FF2B5EF4-FFF2-40B4-BE49-F238E27FC236}">
                <a16:creationId xmlns="" xmlns:a16="http://schemas.microsoft.com/office/drawing/2014/main" id="{80F97CDA-9FA6-48AC-A07F-7A4DEC6FFA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62109" y1="57296" x2="48242" y2="67597"/>
                        <a14:foregroundMark x1="49609" y1="72103" x2="57422" y2="77039"/>
                        <a14:foregroundMark x1="75000" y1="66524" x2="80078" y2="68026"/>
                        <a14:foregroundMark x1="37109" y1="80258" x2="60742" y2="85193"/>
                        <a14:foregroundMark x1="22070" y1="80258" x2="27539" y2="85193"/>
                        <a14:foregroundMark x1="21094" y1="91416" x2="84766" y2="89914"/>
                        <a14:foregroundMark x1="94336" y1="82618" x2="82422" y2="98498"/>
                        <a14:foregroundMark x1="84180" y1="76609" x2="84180" y2="76609"/>
                        <a14:foregroundMark x1="92969" y1="92918" x2="92969" y2="92918"/>
                        <a14:foregroundMark x1="74023" y1="85837" x2="97656" y2="80258"/>
                        <a14:foregroundMark x1="67578" y1="69957" x2="77734" y2="68455"/>
                        <a14:foregroundMark x1="95313" y1="85193" x2="94336" y2="97425"/>
                        <a14:foregroundMark x1="58789" y1="95279" x2="81055" y2="96996"/>
                        <a14:foregroundMark x1="39453" y1="11159" x2="24219" y2="14807"/>
                        <a14:foregroundMark x1="43164" y1="7296" x2="35742" y2="32618"/>
                        <a14:foregroundMark x1="28516" y1="7296" x2="53320" y2="15880"/>
                        <a14:foregroundMark x1="32617" y1="3219" x2="47266" y2="9227"/>
                        <a14:foregroundMark x1="27539" y1="17382" x2="23828" y2="34549"/>
                        <a14:foregroundMark x1="71289" y1="82618" x2="89258" y2="74034"/>
                        <a14:foregroundMark x1="48242" y1="94850" x2="25195" y2="97854"/>
                        <a14:foregroundMark x1="7617" y1="56867" x2="2148" y2="62446"/>
                        <a14:foregroundMark x1="20508" y1="96996" x2="14063" y2="90773"/>
                        <a14:foregroundMark x1="5469" y1="91845" x2="11914" y2="86695"/>
                        <a14:foregroundMark x1="42773" y1="62017" x2="54297" y2="62446"/>
                        <a14:foregroundMark x1="89258" y1="64378" x2="93945" y2="64378"/>
                        <a14:foregroundMark x1="90625" y1="77682" x2="97266" y2="77682"/>
                      </a14:backgroundRemoval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818" y="324853"/>
            <a:ext cx="2769540" cy="2033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7676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226D5EB-4BF1-4269-B676-A85A2ED327B2}"/>
              </a:ext>
            </a:extLst>
          </p:cNvPr>
          <p:cNvSpPr txBox="1">
            <a:spLocks/>
          </p:cNvSpPr>
          <p:nvPr/>
        </p:nvSpPr>
        <p:spPr>
          <a:xfrm>
            <a:off x="5565913" y="0"/>
            <a:ext cx="5509918" cy="1571223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ikoshBAN" pitchFamily="2" charset="0"/>
              <a:ea typeface="+mj-ea"/>
              <a:cs typeface="NikoshBAN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200" b="1" dirty="0" err="1" smtClean="0">
                <a:solidFill>
                  <a:schemeClr val="tx1"/>
                </a:solidFill>
                <a:latin typeface="NikoshBAN" pitchFamily="2" charset="0"/>
                <a:ea typeface="+mj-ea"/>
                <a:cs typeface="+mj-cs"/>
              </a:rPr>
              <a:t>দলীয়</a:t>
            </a:r>
            <a:r>
              <a:rPr lang="en-US" sz="7200" b="1" dirty="0" smtClean="0">
                <a:solidFill>
                  <a:schemeClr val="tx1"/>
                </a:solidFill>
                <a:latin typeface="NikoshBAN" pitchFamily="2" charset="0"/>
                <a:ea typeface="+mj-ea"/>
                <a:cs typeface="+mj-cs"/>
              </a:rPr>
              <a:t> </a:t>
            </a:r>
            <a:r>
              <a:rPr lang="en-US" sz="7200" b="1" dirty="0" err="1" smtClean="0">
                <a:solidFill>
                  <a:schemeClr val="tx1"/>
                </a:solidFill>
                <a:latin typeface="NikoshBAN" pitchFamily="2" charset="0"/>
                <a:ea typeface="+mj-ea"/>
                <a:cs typeface="+mj-cs"/>
              </a:rPr>
              <a:t>কাজ</a:t>
            </a:r>
            <a:r>
              <a:rPr lang="en-US" sz="7200" b="1" dirty="0" smtClean="0">
                <a:solidFill>
                  <a:schemeClr val="tx1"/>
                </a:solidFill>
                <a:latin typeface="NikoshBAN" pitchFamily="2" charset="0"/>
                <a:ea typeface="+mj-ea"/>
                <a:cs typeface="+mj-cs"/>
              </a:rPr>
              <a:t> 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3145328"/>
            <a:ext cx="12192000" cy="1200329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arenR"/>
            </a:pPr>
            <a:r>
              <a:rPr lang="en-US" sz="3600" dirty="0" err="1" smtClean="0">
                <a:solidFill>
                  <a:schemeClr val="tx1"/>
                </a:solidFill>
              </a:rPr>
              <a:t>অম্লীয়</a:t>
            </a:r>
            <a:r>
              <a:rPr lang="en-US" sz="3600" dirty="0" smtClean="0">
                <a:solidFill>
                  <a:schemeClr val="tx1"/>
                </a:solidFill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</a:rPr>
              <a:t>মাধ্যমে</a:t>
            </a:r>
            <a:r>
              <a:rPr lang="en-US" sz="3600" dirty="0" smtClean="0">
                <a:solidFill>
                  <a:schemeClr val="tx1"/>
                </a:solidFill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</a:rPr>
              <a:t>অক্সালিক</a:t>
            </a:r>
            <a:r>
              <a:rPr lang="en-US" sz="3600" dirty="0" smtClean="0">
                <a:solidFill>
                  <a:schemeClr val="tx1"/>
                </a:solidFill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</a:rPr>
              <a:t>এসিড</a:t>
            </a:r>
            <a:r>
              <a:rPr lang="en-US" sz="3600" dirty="0" smtClean="0">
                <a:solidFill>
                  <a:schemeClr val="tx1"/>
                </a:solidFill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</a:rPr>
              <a:t>কি</a:t>
            </a:r>
            <a:r>
              <a:rPr lang="en-US" sz="3600" dirty="0" smtClean="0">
                <a:solidFill>
                  <a:schemeClr val="tx1"/>
                </a:solidFill>
              </a:rPr>
              <a:t>  </a:t>
            </a:r>
            <a:r>
              <a:rPr lang="en-US" sz="3600" dirty="0" err="1" smtClean="0">
                <a:solidFill>
                  <a:schemeClr val="tx1"/>
                </a:solidFill>
              </a:rPr>
              <a:t>বিজারক</a:t>
            </a:r>
            <a:r>
              <a:rPr lang="en-US" sz="3600" dirty="0" smtClean="0">
                <a:solidFill>
                  <a:schemeClr val="tx1"/>
                </a:solidFill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</a:rPr>
              <a:t>হিসেবে</a:t>
            </a:r>
            <a:r>
              <a:rPr lang="en-US" sz="3600" dirty="0" smtClean="0">
                <a:solidFill>
                  <a:schemeClr val="tx1"/>
                </a:solidFill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</a:rPr>
              <a:t>আচরণ</a:t>
            </a:r>
            <a:r>
              <a:rPr lang="en-US" sz="3600" dirty="0" smtClean="0">
                <a:solidFill>
                  <a:schemeClr val="tx1"/>
                </a:solidFill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</a:rPr>
              <a:t>করবে</a:t>
            </a:r>
            <a:r>
              <a:rPr lang="en-US" sz="3600" dirty="0" smtClean="0">
                <a:solidFill>
                  <a:schemeClr val="tx1"/>
                </a:solidFill>
              </a:rPr>
              <a:t>? </a:t>
            </a:r>
            <a:r>
              <a:rPr lang="en-US" sz="3600" dirty="0" err="1" smtClean="0">
                <a:solidFill>
                  <a:schemeClr val="tx1"/>
                </a:solidFill>
              </a:rPr>
              <a:t>ব্যাখ্যা</a:t>
            </a:r>
            <a:r>
              <a:rPr lang="en-US" sz="3600" dirty="0" smtClean="0">
                <a:solidFill>
                  <a:schemeClr val="tx1"/>
                </a:solidFill>
              </a:rPr>
              <a:t> </a:t>
            </a:r>
            <a:r>
              <a:rPr lang="en-US" sz="3600" dirty="0" err="1" smtClean="0">
                <a:solidFill>
                  <a:schemeClr val="tx1"/>
                </a:solidFill>
              </a:rPr>
              <a:t>কর</a:t>
            </a:r>
            <a:r>
              <a:rPr lang="en-US" sz="3600" dirty="0" smtClean="0">
                <a:solidFill>
                  <a:schemeClr val="tx1"/>
                </a:solidFill>
              </a:rPr>
              <a:t>।  </a:t>
            </a:r>
            <a:endParaRPr lang="en-US" sz="3600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434" y="0"/>
            <a:ext cx="4439479" cy="1571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536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FC1656A-740F-495B-994A-E02CDEA5DBCB}"/>
              </a:ext>
            </a:extLst>
          </p:cNvPr>
          <p:cNvSpPr txBox="1">
            <a:spLocks/>
          </p:cNvSpPr>
          <p:nvPr/>
        </p:nvSpPr>
        <p:spPr>
          <a:xfrm>
            <a:off x="6096000" y="499892"/>
            <a:ext cx="5510463" cy="165656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ikoshBAN" panose="02000000000000000000" pitchFamily="2" charset="0"/>
              <a:ea typeface="+mj-ea"/>
              <a:cs typeface="NikoshBAN" panose="02000000000000000000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বাড়ীর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</a:t>
            </a:r>
            <a:r>
              <a:rPr kumimoji="0" lang="en-US" sz="40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কাজ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0" y="2673021"/>
                <a:ext cx="12192000" cy="1077218"/>
              </a:xfrm>
              <a:prstGeom prst="rect">
                <a:avLst/>
              </a:prstGeom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sz="3200" dirty="0" err="1" smtClean="0">
                    <a:solidFill>
                      <a:schemeClr val="tx1"/>
                    </a:solidFill>
                  </a:rPr>
                  <a:t>আয়ন</a:t>
                </a:r>
                <a:r>
                  <a:rPr lang="en-US" sz="3200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sz="3200" dirty="0" err="1" smtClean="0">
                    <a:solidFill>
                      <a:schemeClr val="tx1"/>
                    </a:solidFill>
                  </a:rPr>
                  <a:t>ইলেক্ট্রন</a:t>
                </a:r>
                <a:r>
                  <a:rPr lang="en-US" sz="3200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sz="3200" dirty="0" err="1" smtClean="0">
                    <a:solidFill>
                      <a:schemeClr val="tx1"/>
                    </a:solidFill>
                  </a:rPr>
                  <a:t>পদ্ধতিতে</a:t>
                </a:r>
                <a:r>
                  <a:rPr lang="en-US" sz="3200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sz="3200" dirty="0" err="1" smtClean="0">
                    <a:solidFill>
                      <a:schemeClr val="tx1"/>
                    </a:solidFill>
                  </a:rPr>
                  <a:t>সমতা</a:t>
                </a:r>
                <a:r>
                  <a:rPr lang="en-US" sz="3200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sz="3200" dirty="0" err="1" smtClean="0">
                    <a:solidFill>
                      <a:schemeClr val="tx1"/>
                    </a:solidFill>
                  </a:rPr>
                  <a:t>কর</a:t>
                </a:r>
                <a:r>
                  <a:rPr lang="en-US" sz="3200" dirty="0" smtClean="0">
                    <a:solidFill>
                      <a:schemeClr val="tx1"/>
                    </a:solidFill>
                  </a:rPr>
                  <a:t>। </a:t>
                </a:r>
              </a:p>
              <a:p>
                <a:pPr>
                  <a:buFont typeface="Wingdings" pitchFamily="2" charset="2"/>
                  <a:buChar char="v"/>
                </a:pPr>
                <a:r>
                  <a:rPr lang="en-US" sz="3200" dirty="0" smtClean="0">
                    <a:solidFill>
                      <a:schemeClr val="tx1"/>
                    </a:solidFill>
                  </a:rPr>
                  <a:t> H</a:t>
                </a:r>
                <a:r>
                  <a:rPr lang="en-US" sz="3200" baseline="-25000" dirty="0" smtClean="0">
                    <a:solidFill>
                      <a:schemeClr val="tx1"/>
                    </a:solidFill>
                  </a:rPr>
                  <a:t>2</a:t>
                </a:r>
                <a:r>
                  <a:rPr lang="en-US" sz="3200" dirty="0" smtClean="0">
                    <a:solidFill>
                      <a:schemeClr val="tx1"/>
                    </a:solidFill>
                  </a:rPr>
                  <a:t>C</a:t>
                </a:r>
                <a:r>
                  <a:rPr lang="en-US" sz="3200" baseline="-25000" dirty="0" smtClean="0">
                    <a:solidFill>
                      <a:schemeClr val="tx1"/>
                    </a:solidFill>
                  </a:rPr>
                  <a:t>2</a:t>
                </a:r>
                <a:r>
                  <a:rPr lang="en-US" sz="3200" dirty="0" smtClean="0">
                    <a:solidFill>
                      <a:schemeClr val="tx1"/>
                    </a:solidFill>
                  </a:rPr>
                  <a:t>O</a:t>
                </a:r>
                <a:r>
                  <a:rPr lang="en-US" sz="3200" baseline="-25000" dirty="0" smtClean="0">
                    <a:solidFill>
                      <a:schemeClr val="tx1"/>
                    </a:solidFill>
                  </a:rPr>
                  <a:t>4 </a:t>
                </a:r>
                <a:r>
                  <a:rPr lang="en-US" sz="3200" dirty="0" smtClean="0">
                    <a:solidFill>
                      <a:schemeClr val="tx1"/>
                    </a:solidFill>
                  </a:rPr>
                  <a:t>+ KMnO</a:t>
                </a:r>
                <a:r>
                  <a:rPr lang="en-US" sz="3200" baseline="-25000" dirty="0" smtClean="0">
                    <a:solidFill>
                      <a:schemeClr val="tx1"/>
                    </a:solidFill>
                  </a:rPr>
                  <a:t>4 </a:t>
                </a:r>
                <a:r>
                  <a:rPr lang="en-US" sz="3200" dirty="0" smtClean="0">
                    <a:solidFill>
                      <a:schemeClr val="tx1"/>
                    </a:solidFill>
                  </a:rPr>
                  <a:t>+ </a:t>
                </a:r>
                <a:r>
                  <a:rPr lang="en-US" sz="3200" dirty="0" err="1" smtClean="0">
                    <a:solidFill>
                      <a:schemeClr val="tx1"/>
                    </a:solidFill>
                  </a:rPr>
                  <a:t>HCl</a:t>
                </a:r>
                <a:r>
                  <a:rPr lang="en-US" sz="3200" dirty="0" smtClean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320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→</m:t>
                    </m:r>
                    <m:r>
                      <a:rPr lang="en-US" sz="32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 ? </m:t>
                    </m:r>
                  </m:oMath>
                </a14:m>
                <a:endParaRPr lang="en-US" sz="3200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673021"/>
                <a:ext cx="12192000" cy="1077218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704" y="499891"/>
            <a:ext cx="3541690" cy="1656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384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field of sunflowers&#10;&#10;Description automatically generated">
            <a:extLst>
              <a:ext uri="{FF2B5EF4-FFF2-40B4-BE49-F238E27FC236}">
                <a16:creationId xmlns="" xmlns:a16="http://schemas.microsoft.com/office/drawing/2014/main" id="{20C43D0D-AE69-4854-B57F-6CA76D6DF9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11437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21943176-E7E7-48EA-A0FC-9CE2A2389CAC}"/>
              </a:ext>
            </a:extLst>
          </p:cNvPr>
          <p:cNvSpPr txBox="1"/>
          <p:nvPr/>
        </p:nvSpPr>
        <p:spPr>
          <a:xfrm>
            <a:off x="928255" y="498909"/>
            <a:ext cx="948146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rgbClr val="32823F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ea typeface="Yu Mincho Demibold" panose="02020600000000000000" pitchFamily="18" charset="-128"/>
                <a:cs typeface="NikoshBAN" panose="02000000000000000000" pitchFamily="2" charset="0"/>
              </a:rPr>
              <a:t>ধন্যবাদ</a:t>
            </a:r>
            <a:r>
              <a:rPr lang="en-US" sz="9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32823F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ea typeface="Yu Mincho Demibold" panose="02020600000000000000" pitchFamily="18" charset="-128"/>
                <a:cs typeface="NikoshBAN" panose="02000000000000000000" pitchFamily="2" charset="0"/>
              </a:rPr>
              <a:t> </a:t>
            </a:r>
            <a:r>
              <a:rPr lang="en-US" sz="96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rgbClr val="32823F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ea typeface="Yu Mincho Demibold" panose="02020600000000000000" pitchFamily="18" charset="-128"/>
                <a:cs typeface="NikoshBAN" panose="02000000000000000000" pitchFamily="2" charset="0"/>
              </a:rPr>
              <a:t>সবাইকে</a:t>
            </a:r>
            <a:endParaRPr lang="en-US" sz="9600" b="1" dirty="0">
              <a:ln w="13462">
                <a:solidFill>
                  <a:schemeClr val="bg1"/>
                </a:solidFill>
                <a:prstDash val="solid"/>
              </a:ln>
              <a:solidFill>
                <a:srgbClr val="32823F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8745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etropolitan">
  <a:themeElements>
    <a:clrScheme name="Metropolitan">
      <a:dk1>
        <a:sysClr val="windowText" lastClr="000000"/>
      </a:dk1>
      <a:lt1>
        <a:sysClr val="window" lastClr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Metropolitan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etropolita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Metropolitan" id="{4C5440D6-04D2-4954-96CF-F251137069B2}" vid="{79CFCA13-9412-4290-BB4B-85112F88857B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1412</TotalTime>
  <Words>365</Words>
  <Application>Microsoft Office PowerPoint</Application>
  <PresentationFormat>Custom</PresentationFormat>
  <Paragraphs>81</Paragraphs>
  <Slides>16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18" baseType="lpstr">
      <vt:lpstr>Office Theme</vt:lpstr>
      <vt:lpstr>Metropolitan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আয়ন ইলেক্ট্রন পদ্ধতিতে সমতাঃ </vt:lpstr>
      <vt:lpstr>PowerPoint Presentation</vt:lpstr>
      <vt:lpstr>PowerPoint Presentation</vt:lpstr>
      <vt:lpstr>PowerPoint Presentation</vt:lpstr>
      <vt:lpstr>দর্শক আয়ন যোগ করে পাই, 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365 Pro Plus</dc:creator>
  <cp:lastModifiedBy>HP</cp:lastModifiedBy>
  <cp:revision>280</cp:revision>
  <dcterms:created xsi:type="dcterms:W3CDTF">2021-07-04T04:33:59Z</dcterms:created>
  <dcterms:modified xsi:type="dcterms:W3CDTF">2026-09-01T00:56:48Z</dcterms:modified>
</cp:coreProperties>
</file>