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20"/>
  </p:notesMasterIdLst>
  <p:sldIdLst>
    <p:sldId id="257" r:id="rId2"/>
    <p:sldId id="258" r:id="rId3"/>
    <p:sldId id="271" r:id="rId4"/>
    <p:sldId id="264" r:id="rId5"/>
    <p:sldId id="265" r:id="rId6"/>
    <p:sldId id="260" r:id="rId7"/>
    <p:sldId id="261" r:id="rId8"/>
    <p:sldId id="276" r:id="rId9"/>
    <p:sldId id="262" r:id="rId10"/>
    <p:sldId id="266" r:id="rId11"/>
    <p:sldId id="275" r:id="rId12"/>
    <p:sldId id="263" r:id="rId13"/>
    <p:sldId id="267" r:id="rId14"/>
    <p:sldId id="269" r:id="rId15"/>
    <p:sldId id="270" r:id="rId16"/>
    <p:sldId id="272" r:id="rId17"/>
    <p:sldId id="274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066" autoAdjust="0"/>
  </p:normalViewPr>
  <p:slideViewPr>
    <p:cSldViewPr snapToGrid="0">
      <p:cViewPr varScale="1">
        <p:scale>
          <a:sx n="61" d="100"/>
          <a:sy n="61" d="100"/>
        </p:scale>
        <p:origin x="-84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132E4-73F6-45A6-A428-8FC2AB840B8A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C70EE-3354-4FE1-BCED-0265C97FCF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22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0C70EE-3354-4FE1-BCED-0265C97FCF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56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905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199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14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697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41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498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20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9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586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78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5688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6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7259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91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5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11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1567A-05E3-4E7F-A6DD-8CC27E47F2B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2AFF88A-36F1-48E6-8C34-0ADF637EFE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38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2C733E8-9381-59B3-198D-DDD96C21B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EBB7278-9AC7-5716-18EA-D6636AB4E455}"/>
              </a:ext>
            </a:extLst>
          </p:cNvPr>
          <p:cNvSpPr txBox="1"/>
          <p:nvPr/>
        </p:nvSpPr>
        <p:spPr>
          <a:xfrm>
            <a:off x="3162633" y="1362808"/>
            <a:ext cx="73842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9600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9600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600" dirty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9536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3B36427-91BA-10ED-15C6-8EAFA70A02BE}"/>
              </a:ext>
            </a:extLst>
          </p:cNvPr>
          <p:cNvSpPr txBox="1"/>
          <p:nvPr/>
        </p:nvSpPr>
        <p:spPr>
          <a:xfrm>
            <a:off x="-14753" y="3570145"/>
            <a:ext cx="9593173" cy="32932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অনুপ</a:t>
            </a:r>
            <a:r>
              <a:rPr lang="en-US" sz="40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সূতার</a:t>
            </a:r>
            <a:r>
              <a:rPr lang="bn-IN" sz="40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</a:t>
            </a:r>
          </a:p>
          <a:p>
            <a:pPr algn="ctr"/>
            <a:r>
              <a:rPr lang="bn-IN" sz="30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(গণিত)                    </a:t>
            </a:r>
          </a:p>
          <a:p>
            <a:pPr algn="ctr"/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বড়ইবাড়ী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আসমত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আলী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বিদ্যালয়।</a:t>
            </a:r>
          </a:p>
          <a:p>
            <a:pPr algn="ctr"/>
            <a:r>
              <a:rPr lang="en-US" sz="2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নেছারাবাদ</a:t>
            </a:r>
            <a:r>
              <a:rPr lang="en-US" sz="2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পিরোজপুর</a:t>
            </a:r>
            <a:r>
              <a:rPr lang="bn-IN" sz="2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নম্বরঃ</a:t>
            </a:r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01687271499</a:t>
            </a:r>
          </a:p>
          <a:p>
            <a:pPr algn="ctr"/>
            <a:r>
              <a:rPr lang="en-US" sz="2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E-mail: </a:t>
            </a:r>
            <a:r>
              <a:rPr lang="en-US" sz="2800" b="1" dirty="0">
                <a:solidFill>
                  <a:srgbClr val="0070C0"/>
                </a:solidFill>
                <a:cs typeface="NikoshBAN" panose="02000000000000000000" pitchFamily="2" charset="0"/>
              </a:rPr>
              <a:t>anupkumaersuter1989@</a:t>
            </a:r>
            <a:r>
              <a:rPr lang="en-US" sz="2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gmail.com</a:t>
            </a:r>
            <a:r>
              <a:rPr lang="bn-IN" sz="2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A23ACDE-EC88-680A-3A5C-C1433AB9BD31}"/>
              </a:ext>
            </a:extLst>
          </p:cNvPr>
          <p:cNvSpPr txBox="1"/>
          <p:nvPr/>
        </p:nvSpPr>
        <p:spPr>
          <a:xfrm>
            <a:off x="5157504" y="329577"/>
            <a:ext cx="3372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800" b="1" u="sng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7E22990-D0DC-ADBA-5783-5527B2ABD6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566" y="33486"/>
            <a:ext cx="2632434" cy="6858000"/>
          </a:xfrm>
          <a:prstGeom prst="rect">
            <a:avLst/>
          </a:prstGeom>
        </p:spPr>
      </p:pic>
      <p:pic>
        <p:nvPicPr>
          <p:cNvPr id="1026" name="Picture 2" descr="C:\Users\Asus\Downloads\17372881733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866" y="48234"/>
            <a:ext cx="2632434" cy="3509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0870DFF-8B1C-921E-249D-4E48A6CDF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617" y="1769806"/>
            <a:ext cx="5687245" cy="17399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BD8BF21-9FAE-13D2-5809-1C957A732E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53" y="3990"/>
            <a:ext cx="1238866" cy="35097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736835B-CA3F-B61E-9B58-104937EDB1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3579" y="48234"/>
            <a:ext cx="2571510" cy="68057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59BFA35F-55A0-4BC4-82B2-6D42C7416B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24" y="2947"/>
            <a:ext cx="1238866" cy="350972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D4152FC-9B85-4395-835F-35D854670216}"/>
              </a:ext>
            </a:extLst>
          </p:cNvPr>
          <p:cNvSpPr/>
          <p:nvPr/>
        </p:nvSpPr>
        <p:spPr>
          <a:xfrm>
            <a:off x="5321338" y="490450"/>
            <a:ext cx="3598218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u="sng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5400" b="1" u="sng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u="sng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7030A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4359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4972865-9C1B-0CF5-B6D6-273AA30C9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360" y="0"/>
            <a:ext cx="544364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E72DCC0-F401-8F93-E96B-A3E975E2F1DF}"/>
              </a:ext>
            </a:extLst>
          </p:cNvPr>
          <p:cNvSpPr/>
          <p:nvPr/>
        </p:nvSpPr>
        <p:spPr>
          <a:xfrm>
            <a:off x="-54303" y="-19049"/>
            <a:ext cx="6829383" cy="6857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800" b="1" u="sng" dirty="0">
              <a:solidFill>
                <a:schemeClr val="accent5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B9E41C1-751E-FB2D-251A-90BC0A0C6870}"/>
              </a:ext>
            </a:extLst>
          </p:cNvPr>
          <p:cNvSpPr txBox="1"/>
          <p:nvPr/>
        </p:nvSpPr>
        <p:spPr>
          <a:xfrm>
            <a:off x="2195199" y="504027"/>
            <a:ext cx="3900802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7200" b="1" u="sng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7200" b="1" u="sng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7200" b="1" u="sng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u="sng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7200" b="1" u="sng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727CC0E-0DB1-510B-BC95-B7A3738D0253}"/>
              </a:ext>
            </a:extLst>
          </p:cNvPr>
          <p:cNvSpPr txBox="1"/>
          <p:nvPr/>
        </p:nvSpPr>
        <p:spPr>
          <a:xfrm>
            <a:off x="341612" y="1806938"/>
            <a:ext cx="627212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6000" b="1" dirty="0">
              <a:ln w="22225">
                <a:solidFill>
                  <a:srgbClr val="FF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000" b="1" dirty="0" err="1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60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৮ম</a:t>
            </a:r>
          </a:p>
          <a:p>
            <a:r>
              <a:rPr lang="bn-IN" sz="60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গণিত</a:t>
            </a:r>
          </a:p>
          <a:p>
            <a:r>
              <a:rPr lang="bn-IN" sz="60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 ৪র্থ</a:t>
            </a:r>
          </a:p>
          <a:p>
            <a:r>
              <a:rPr lang="bn-IN" sz="60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৪৫ মিনিট</a:t>
            </a:r>
            <a:endParaRPr lang="en-US" sz="6000" b="1" dirty="0">
              <a:ln w="22225">
                <a:solidFill>
                  <a:srgbClr val="FF0000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54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733C5E99-A669-FD25-C618-E2B62907E914}"/>
                  </a:ext>
                </a:extLst>
              </p:cNvPr>
              <p:cNvSpPr txBox="1"/>
              <p:nvPr/>
            </p:nvSpPr>
            <p:spPr>
              <a:xfrm>
                <a:off x="379660" y="509178"/>
                <a:ext cx="8592890" cy="251915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endParaRPr lang="en-US" sz="5400" b="1" i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4000" b="1" i="0" smtClean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4000" b="1" i="0" baseline="3000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4000" b="1" i="0" baseline="3000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4000" b="1" i="0" baseline="3000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US" sz="4000" b="1" i="0" baseline="3000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 (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p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4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q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sz="4000" b="1" i="0" baseline="3000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, (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4000" b="1" i="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sz="4000" b="1" i="0" baseline="30000">
                          <a:ln w="9525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5B9BD5"/>
                          </a:solidFill>
                          <a:effectLst>
                            <a:outerShdw blurRad="12700" dist="38100" dir="2700000" algn="tl">
                              <a:schemeClr val="accent5">
                                <a:lumMod val="60000"/>
                                <a:lumOff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endParaRPr lang="en-US" sz="4000" b="1" baseline="30000" dirty="0">
                  <a:ln w="9525" cap="flat" cmpd="sng" algn="ctr">
                    <a:solidFill>
                      <a:srgbClr val="FFFFFF"/>
                    </a:solidFill>
                    <a:prstDash val="solid"/>
                    <a:round/>
                  </a:ln>
                  <a:solidFill>
                    <a:srgbClr val="5B9BD5"/>
                  </a:solidFill>
                  <a:effectLst>
                    <a:outerShdw blurRad="12700" dist="38100" dir="2700000" algn="tl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NikoshBAN" panose="020000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4000" b="1" dirty="0">
                    <a:ln/>
                    <a:solidFill>
                      <a:schemeClr val="accent4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5400" b="1" dirty="0">
                    <a:ln/>
                    <a:solidFill>
                      <a:schemeClr val="accent4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33C5E99-A669-FD25-C618-E2B62907E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660" y="509178"/>
                <a:ext cx="8592890" cy="251915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702EEDC-E553-555C-E588-2F663C346350}"/>
              </a:ext>
            </a:extLst>
          </p:cNvPr>
          <p:cNvSpPr txBox="1"/>
          <p:nvPr/>
        </p:nvSpPr>
        <p:spPr>
          <a:xfrm>
            <a:off x="1170271" y="5263519"/>
            <a:ext cx="64470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IN" sz="48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বীজগাণিতিক রাশি</a:t>
            </a:r>
            <a:endParaRPr lang="en-US" sz="48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6985D16-38F3-9580-1979-A1A731A40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936" y="0"/>
            <a:ext cx="2834064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5EA9DFA1-0AAA-423B-91D4-818497B8628B}"/>
              </a:ext>
            </a:extLst>
          </p:cNvPr>
          <p:cNvSpPr/>
          <p:nvPr/>
        </p:nvSpPr>
        <p:spPr>
          <a:xfrm>
            <a:off x="1638300" y="3508882"/>
            <a:ext cx="6981825" cy="1107996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0" lang="en-US" sz="4000" b="1" i="0" u="none" strike="noStrike" kern="120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kumimoji="0" lang="en-US" sz="40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4000" b="1" i="0" u="none" strike="noStrike" kern="120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kumimoji="0" lang="en-US" sz="40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4000" b="1" i="0" u="none" strike="noStrike" kern="120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kumimoji="0" lang="en-US" sz="40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4000" b="1" i="0" u="none" strike="noStrike" kern="120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kumimoji="0" lang="en-US" sz="40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4000" b="1" i="0" u="none" strike="noStrike" kern="120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রাশি</a:t>
            </a:r>
            <a:r>
              <a:rPr kumimoji="0" lang="en-US" sz="4000" b="1" i="0" u="none" strike="noStrike" kern="120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88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C18A8F9-287E-BE17-B3DD-1E75B8B87F3D}"/>
              </a:ext>
            </a:extLst>
          </p:cNvPr>
          <p:cNvSpPr txBox="1"/>
          <p:nvPr/>
        </p:nvSpPr>
        <p:spPr>
          <a:xfrm>
            <a:off x="356051" y="207847"/>
            <a:ext cx="9443406" cy="156502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IN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. . </a:t>
            </a:r>
          </a:p>
          <a:p>
            <a:endParaRPr lang="bn-IN" sz="6000" dirty="0">
              <a:solidFill>
                <a:schemeClr val="accent2"/>
              </a:solidFill>
            </a:endParaRPr>
          </a:p>
          <a:p>
            <a:pPr algn="ctr"/>
            <a:endParaRPr lang="en-US" sz="7200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DCF62F6-F1BC-5D45-7D73-4CFDFD1E4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72075"/>
            <a:ext cx="3365369" cy="16859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01DAA37-8B12-21E2-0CFD-EB498F1D25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356" y="5172075"/>
            <a:ext cx="3365369" cy="16859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E2DDF9F-0EA9-3AD9-1916-C2A4E100E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737" y="5172073"/>
            <a:ext cx="3365369" cy="16859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C0DA383-8EE5-89F9-775D-AE4E5A85D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106" y="-2"/>
            <a:ext cx="2251987" cy="6858000"/>
          </a:xfrm>
          <a:prstGeom prst="rect">
            <a:avLst/>
          </a:prstGeom>
        </p:spPr>
      </p:pic>
      <p:sp>
        <p:nvSpPr>
          <p:cNvPr id="14" name="Right Triangle 13">
            <a:extLst>
              <a:ext uri="{FF2B5EF4-FFF2-40B4-BE49-F238E27FC236}">
                <a16:creationId xmlns:a16="http://schemas.microsoft.com/office/drawing/2014/main" xmlns="" id="{E7B47F7E-3586-E90F-12C9-2D53739892DB}"/>
              </a:ext>
            </a:extLst>
          </p:cNvPr>
          <p:cNvSpPr/>
          <p:nvPr/>
        </p:nvSpPr>
        <p:spPr>
          <a:xfrm rot="10800000">
            <a:off x="9351390" y="-3"/>
            <a:ext cx="744716" cy="3987539"/>
          </a:xfrm>
          <a:prstGeom prst="rt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A415B2B-FCBA-421F-B56A-4B2824561637}"/>
              </a:ext>
            </a:extLst>
          </p:cNvPr>
          <p:cNvSpPr txBox="1"/>
          <p:nvPr/>
        </p:nvSpPr>
        <p:spPr>
          <a:xfrm>
            <a:off x="2152727" y="3236562"/>
            <a:ext cx="4726984" cy="7509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বীজগণি</a:t>
            </a:r>
            <a:r>
              <a:rPr lang="bn-IN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Nirmala UI" panose="020B0502040204020203" pitchFamily="34" charset="0"/>
              </a:rPr>
              <a:t>তীয়</a:t>
            </a:r>
            <a:r>
              <a:rPr lang="bn-IN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সূত্র</a:t>
            </a:r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ও</a:t>
            </a:r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এর</a:t>
            </a:r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rmala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প্রয়োগ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D6B7C545-8F15-40B2-9799-F4940274F325}"/>
              </a:ext>
            </a:extLst>
          </p:cNvPr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1430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D403E7CD-CB17-B912-FE8B-1FA8B6272625}"/>
                  </a:ext>
                </a:extLst>
              </p:cNvPr>
              <p:cNvSpPr txBox="1"/>
              <p:nvPr/>
            </p:nvSpPr>
            <p:spPr>
              <a:xfrm>
                <a:off x="267035" y="182196"/>
                <a:ext cx="11586576" cy="3046988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bn-IN" sz="7200" b="1" dirty="0">
                    <a:solidFill>
                      <a:schemeClr val="accent5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বীজগাণিতিক রাশিঃ</a:t>
                </a:r>
              </a:p>
              <a:p>
                <a:pPr algn="just"/>
                <a:r>
                  <a:rPr lang="bn-IN" sz="40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 নির্দেশক প্রতিক এবং প্রক্রিয়া চিহ্ন এর অর্থবোধক বিন্যাসকে </a:t>
                </a:r>
                <a:r>
                  <a:rPr lang="en-US" sz="40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 </a:t>
                </a:r>
                <a:r>
                  <a:rPr lang="bn-IN" sz="40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বীজগানিতিক রাশি বলে। যেমন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𝐚</m:t>
                    </m:r>
                    <m:sSup>
                      <m:sSupPr>
                        <m:ctrlPr>
                          <a:rPr lang="en-US" sz="4000" b="1" i="1" smtClean="0">
                            <a:solidFill>
                              <a:srgbClr val="7030A0"/>
                            </a:solidFill>
                            <a:latin typeface="Cambria Math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e>
                      <m:sup>
                        <m:r>
                          <a:rPr lang="en-US" sz="4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𝒃𝒙</m:t>
                    </m:r>
                    <m:r>
                      <a:rPr lang="en-US" sz="4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𝒄</m:t>
                    </m:r>
                    <m:r>
                      <a:rPr lang="en-US" sz="4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bn-IN" sz="40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 বীজগানিতিক </a:t>
                </a:r>
                <a:r>
                  <a:rPr lang="en-US" sz="40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40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রাশি।</a:t>
                </a:r>
                <a:endParaRPr lang="en-US" sz="40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403E7CD-CB17-B912-FE8B-1FA8B6272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035" y="182196"/>
                <a:ext cx="11586576" cy="3046988"/>
              </a:xfrm>
              <a:prstGeom prst="rect">
                <a:avLst/>
              </a:prstGeom>
              <a:blipFill>
                <a:blip r:embed="rId2"/>
                <a:stretch>
                  <a:fillRect l="-4000" t="-7600" r="-2947" b="-8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4C5BC0C-E923-2A56-370B-4598DF4C8A81}"/>
              </a:ext>
            </a:extLst>
          </p:cNvPr>
          <p:cNvSpPr txBox="1"/>
          <p:nvPr/>
        </p:nvSpPr>
        <p:spPr>
          <a:xfrm>
            <a:off x="292727" y="3522214"/>
            <a:ext cx="11586576" cy="32316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বীজগণিতীয়</a:t>
            </a:r>
            <a:r>
              <a:rPr lang="en-US" sz="6600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সূত্রঃ</a:t>
            </a:r>
            <a:endParaRPr lang="bn-IN" sz="6600" b="1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বীজগণিতীয়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প্রতিক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প্রকাশিত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</a:t>
            </a:r>
            <a:r>
              <a:rPr lang="bn-IN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সিদ্ধান্ত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</a:t>
            </a:r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জগণিতীয়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</a:t>
            </a:r>
            <a:r>
              <a:rPr lang="bn-IN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সংক্ষেপে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</a:t>
            </a:r>
            <a:r>
              <a:rPr lang="bn-IN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5515452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A5C3934-09BE-78F8-4BB6-A36861554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016" y="0"/>
            <a:ext cx="4215984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E7FD428-15D7-4965-96F9-A40368A577C7}"/>
              </a:ext>
            </a:extLst>
          </p:cNvPr>
          <p:cNvSpPr/>
          <p:nvPr/>
        </p:nvSpPr>
        <p:spPr>
          <a:xfrm>
            <a:off x="2302084" y="677299"/>
            <a:ext cx="45095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u="sng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বীজগণিতীয় সূত্রাবলি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2BC8AFC-484D-4F0C-AF1E-6A8C2D66D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019" y="2120114"/>
            <a:ext cx="7448468" cy="326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4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1C3C432-6DC0-4C82-9F7C-42D6E2F8D4F1}"/>
              </a:ext>
            </a:extLst>
          </p:cNvPr>
          <p:cNvSpPr/>
          <p:nvPr/>
        </p:nvSpPr>
        <p:spPr>
          <a:xfrm>
            <a:off x="7382312" y="1"/>
            <a:ext cx="4798503" cy="6858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2B9DA77-2002-44A9-9F17-6D859E4B2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946" y="0"/>
            <a:ext cx="4798502" cy="68579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26DA909-840C-419C-8103-2DE255ABB1AC}"/>
              </a:ext>
            </a:extLst>
          </p:cNvPr>
          <p:cNvSpPr txBox="1"/>
          <p:nvPr/>
        </p:nvSpPr>
        <p:spPr>
          <a:xfrm>
            <a:off x="665771" y="551576"/>
            <a:ext cx="5066951" cy="29810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000" b="1" spc="50" dirty="0">
              <a:ln w="9525" cap="flat" cmpd="sng" algn="ctr">
                <a:solidFill>
                  <a:srgbClr val="4472C4"/>
                </a:solidFill>
                <a:prstDash val="solid"/>
                <a:round/>
              </a:ln>
              <a:solidFill>
                <a:srgbClr val="FEFEFE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utonnyMJ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spc="50" dirty="0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4000" b="1" spc="50" dirty="0" err="1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GKUv</a:t>
            </a:r>
            <a:r>
              <a:rPr lang="en-US" sz="4000" b="1" spc="50" dirty="0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spc="50" dirty="0" err="1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K‡i</a:t>
            </a:r>
            <a:r>
              <a:rPr lang="en-US" sz="4000" b="1" spc="50" dirty="0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spc="50" dirty="0" err="1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mevB</a:t>
            </a:r>
            <a:endParaRPr lang="en-US" sz="4000" b="1" spc="50" dirty="0">
              <a:ln w="9525" cap="flat" cmpd="sng" algn="ctr">
                <a:solidFill>
                  <a:srgbClr val="4472C4"/>
                </a:solidFill>
                <a:prstDash val="solid"/>
                <a:round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utonnyMJ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b="1" spc="50" dirty="0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4000" b="1" spc="50" dirty="0" err="1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Abywmদ্ধাšÍ</a:t>
            </a:r>
            <a:r>
              <a:rPr lang="en-US" sz="4000" b="1" spc="50" dirty="0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spc="50" dirty="0" err="1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wjL</a:t>
            </a:r>
            <a:r>
              <a:rPr lang="en-US" sz="4000" b="1" spc="50" dirty="0">
                <a:ln w="9525" cap="flat" cmpd="sng" algn="ctr">
                  <a:solidFill>
                    <a:srgbClr val="4472C4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4000" b="1" spc="50" dirty="0">
              <a:ln w="9525" cap="flat" cmpd="sng" algn="ctr">
                <a:solidFill>
                  <a:srgbClr val="4472C4"/>
                </a:solidFill>
                <a:prstDash val="solid"/>
                <a:round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utonnyMJ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1FE0F6E-919A-4E34-8212-E76FEEFB7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28" y="3633105"/>
            <a:ext cx="1921078" cy="32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0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B093F97A-325F-2D94-0E5A-2469E370E3BF}"/>
                  </a:ext>
                </a:extLst>
              </p:cNvPr>
              <p:cNvSpPr txBox="1"/>
              <p:nvPr/>
            </p:nvSpPr>
            <p:spPr>
              <a:xfrm>
                <a:off x="817220" y="492036"/>
                <a:ext cx="8392438" cy="236988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১।</a:t>
                </a:r>
                <a:r>
                  <a:rPr lang="en-US" sz="4800" b="1" dirty="0">
                    <a:solidFill>
                      <a:srgbClr val="7030A0"/>
                    </a:solidFill>
                  </a:rPr>
                  <a:t> 2x+3y </a:t>
                </a:r>
                <a:r>
                  <a:rPr lang="en-US" sz="4800" b="1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48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48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বর্গ নির্ণয় কর।</a:t>
                </a:r>
              </a:p>
              <a:p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200" dirty="0"/>
              </a:p>
              <a:p>
                <a:r>
                  <a:rPr lang="en-US" sz="3200" dirty="0"/>
                  <a:t>           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/>
                  <a:t>+ 2.2x.3y+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200" dirty="0"/>
              </a:p>
              <a:p>
                <a:r>
                  <a:rPr lang="en-US" sz="3200" dirty="0"/>
                  <a:t>            =4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9</m:t>
                    </m:r>
                    <m:sSup>
                      <m:sSupPr>
                        <m:ctrlPr>
                          <a:rPr lang="en-US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093F97A-325F-2D94-0E5A-2469E370E3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20" y="492036"/>
                <a:ext cx="8392438" cy="2369880"/>
              </a:xfrm>
              <a:prstGeom prst="rect">
                <a:avLst/>
              </a:prstGeom>
              <a:blipFill>
                <a:blip r:embed="rId2"/>
                <a:stretch>
                  <a:fillRect l="-3268" t="-6701" b="-7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7A82C606-323E-6044-7D51-26AF88E28495}"/>
                  </a:ext>
                </a:extLst>
              </p:cNvPr>
              <p:cNvSpPr txBox="1"/>
              <p:nvPr/>
            </p:nvSpPr>
            <p:spPr>
              <a:xfrm>
                <a:off x="831968" y="2989524"/>
                <a:ext cx="8607000" cy="386847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২।</a:t>
                </a:r>
                <a:r>
                  <a:rPr lang="en-US" sz="5400" b="1" dirty="0">
                    <a:solidFill>
                      <a:srgbClr val="7030A0"/>
                    </a:solidFill>
                  </a:rPr>
                  <a:t> </a:t>
                </a:r>
                <a:r>
                  <a:rPr lang="en-US" sz="5400" b="1" dirty="0" err="1">
                    <a:solidFill>
                      <a:srgbClr val="7030A0"/>
                    </a:solidFill>
                  </a:rPr>
                  <a:t>a+b+c</a:t>
                </a:r>
                <a:r>
                  <a:rPr lang="en-US" sz="5400" b="1" dirty="0">
                    <a:solidFill>
                      <a:srgbClr val="7030A0"/>
                    </a:solidFill>
                  </a:rPr>
                  <a:t> </a:t>
                </a:r>
                <a:r>
                  <a:rPr lang="en-US" sz="5400" b="1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54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54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বর্গ নির্ণয় কর।</a:t>
                </a:r>
                <a:endParaRPr lang="en-US" sz="54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200" dirty="0"/>
              </a:p>
              <a:p>
                <a:r>
                  <a:rPr lang="en-US" sz="3200" dirty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/>
                  <a:t>+ 2(</a:t>
                </a:r>
                <a:r>
                  <a:rPr lang="en-US" sz="3200" dirty="0" err="1"/>
                  <a:t>a+b</a:t>
                </a:r>
                <a:r>
                  <a:rPr lang="en-US" sz="3200" dirty="0"/>
                  <a:t>).c+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200" dirty="0"/>
              </a:p>
              <a:p>
                <a:r>
                  <a:rPr lang="en-US" sz="3200" dirty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/>
                  <a:t>+2ac+2bc+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200" dirty="0"/>
              </a:p>
              <a:p>
                <a:r>
                  <a:rPr lang="en-US" sz="3200" dirty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𝑎𝑏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𝑏𝑐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𝑐𝑎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A82C606-323E-6044-7D51-26AF88E284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968" y="2989524"/>
                <a:ext cx="8607000" cy="3868476"/>
              </a:xfrm>
              <a:prstGeom prst="rect">
                <a:avLst/>
              </a:prstGeom>
              <a:blipFill>
                <a:blip r:embed="rId3"/>
                <a:stretch>
                  <a:fillRect l="-3754" t="-5039" b="-2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B22CFAE-9AAE-833F-9679-32E5E98AD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829" y="0"/>
            <a:ext cx="2897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3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F98C835F-4E60-4AD0-0A5E-97F0AA8C3A3B}"/>
                  </a:ext>
                </a:extLst>
              </p:cNvPr>
              <p:cNvSpPr txBox="1"/>
              <p:nvPr/>
            </p:nvSpPr>
            <p:spPr>
              <a:xfrm>
                <a:off x="2530860" y="1861168"/>
                <a:ext cx="6629323" cy="3170099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bn-IN" sz="40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৩</a:t>
                </a:r>
                <a:r>
                  <a:rPr lang="en-US" sz="40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3200" b="1" dirty="0">
                    <a:solidFill>
                      <a:srgbClr val="7030A0"/>
                    </a:solidFill>
                  </a:rPr>
                  <a:t>101 </a:t>
                </a:r>
                <a:r>
                  <a:rPr lang="en-US" sz="4000" b="1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40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40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বর্গ</a:t>
                </a:r>
                <a:r>
                  <a:rPr lang="en-US" sz="40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40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নির্ণয় কর।</a:t>
                </a:r>
                <a:endParaRPr lang="en-US" sz="4000" b="1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IN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  <a:r>
                  <a:rPr lang="en-US" sz="3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101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000" dirty="0"/>
              </a:p>
              <a:p>
                <a:r>
                  <a:rPr lang="en-US" sz="3000" dirty="0"/>
                  <a:t>          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000" dirty="0"/>
              </a:p>
              <a:p>
                <a:r>
                  <a:rPr lang="en-US" sz="3000" dirty="0"/>
                  <a:t>          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000" dirty="0"/>
                  <a:t>+ 2.100.1+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sz="3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000" dirty="0"/>
              </a:p>
              <a:p>
                <a:r>
                  <a:rPr lang="en-US" sz="3000" dirty="0"/>
                  <a:t>           =10000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200</m:t>
                    </m:r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3000" dirty="0"/>
              </a:p>
              <a:p>
                <a:r>
                  <a:rPr lang="en-US" sz="3000" dirty="0"/>
                  <a:t>           =10201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98C835F-4E60-4AD0-0A5E-97F0AA8C3A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860" y="1861168"/>
                <a:ext cx="6629323" cy="3170099"/>
              </a:xfrm>
              <a:prstGeom prst="rect">
                <a:avLst/>
              </a:prstGeom>
              <a:blipFill>
                <a:blip r:embed="rId2"/>
                <a:stretch>
                  <a:fillRect l="-3217" t="-3269" b="-51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AA364EB-7BC7-790C-800C-959DDA043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90" y="44777"/>
            <a:ext cx="1993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7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7B97EA65-A0BD-4CA5-882F-66457B1934AC}"/>
              </a:ext>
            </a:extLst>
          </p:cNvPr>
          <p:cNvSpPr/>
          <p:nvPr/>
        </p:nvSpPr>
        <p:spPr>
          <a:xfrm>
            <a:off x="7331384" y="0"/>
            <a:ext cx="4860616" cy="68579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82B41EA-6A05-4306-AC3E-DE0C6F4AF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385" y="0"/>
            <a:ext cx="4860616" cy="68579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0434AC0-2EC5-4A64-B1E3-D44A3BBDFE90}"/>
              </a:ext>
            </a:extLst>
          </p:cNvPr>
          <p:cNvSpPr txBox="1"/>
          <p:nvPr/>
        </p:nvSpPr>
        <p:spPr>
          <a:xfrm>
            <a:off x="1376338" y="849773"/>
            <a:ext cx="4702561" cy="739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4000" b="1" dirty="0">
                <a:solidFill>
                  <a:srgbClr val="FF0000"/>
                </a:solidFill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4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99 </a:t>
            </a:r>
            <a:r>
              <a:rPr lang="en-US" sz="4000" b="1" dirty="0">
                <a:solidFill>
                  <a:srgbClr val="FF0000"/>
                </a:solidFill>
                <a:effectLst/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Gi </a:t>
            </a:r>
            <a:r>
              <a:rPr lang="en-US" sz="4000" b="1" dirty="0" err="1">
                <a:solidFill>
                  <a:srgbClr val="FF0000"/>
                </a:solidFill>
                <a:effectLst/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4000" b="1" dirty="0">
                <a:solidFill>
                  <a:srgbClr val="FF0000"/>
                </a:solidFill>
                <a:effectLst/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© </a:t>
            </a:r>
            <a:r>
              <a:rPr lang="en-US" sz="4000" b="1" dirty="0" err="1">
                <a:solidFill>
                  <a:srgbClr val="FF0000"/>
                </a:solidFill>
                <a:effectLst/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wbb©q</a:t>
            </a:r>
            <a:r>
              <a:rPr lang="en-US" sz="4000" b="1" dirty="0">
                <a:solidFill>
                  <a:srgbClr val="FF0000"/>
                </a:solidFill>
                <a:effectLst/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Ki|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609C0EF-7866-49DC-BE29-DACB3B867311}"/>
              </a:ext>
            </a:extLst>
          </p:cNvPr>
          <p:cNvSpPr txBox="1"/>
          <p:nvPr/>
        </p:nvSpPr>
        <p:spPr>
          <a:xfrm>
            <a:off x="1326004" y="2316984"/>
            <a:ext cx="5010060" cy="37497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 err="1">
                <a:solidFill>
                  <a:srgbClr val="00B0F0"/>
                </a:solidFill>
                <a:effectLst/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mgvavb</a:t>
            </a:r>
            <a:r>
              <a:rPr lang="en-US" sz="2800" b="1" dirty="0">
                <a:solidFill>
                  <a:srgbClr val="00B0F0"/>
                </a:solidFill>
                <a:effectLst/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2800" b="1" dirty="0">
                <a:effectLst/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00B0F0"/>
                </a:solidFill>
                <a:effectLst/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8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99</a:t>
            </a:r>
            <a:r>
              <a:rPr lang="en-US" sz="2800" b="1" dirty="0">
                <a:solidFill>
                  <a:srgbClr val="00B0F0"/>
                </a:solidFill>
                <a:effectLst/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2800" b="1" baseline="300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solidFill>
                  <a:srgbClr val="00B0F0"/>
                </a:solidFill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= (</a:t>
            </a:r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100-1</a:t>
            </a:r>
            <a:r>
              <a:rPr lang="en-US" sz="2800" b="1" dirty="0">
                <a:solidFill>
                  <a:srgbClr val="00B0F0"/>
                </a:solidFill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2800" b="1" baseline="300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=(100)</a:t>
            </a:r>
            <a:r>
              <a:rPr lang="en-US" sz="2800" b="1" baseline="300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-2.100.1+1</a:t>
            </a:r>
            <a:r>
              <a:rPr lang="en-US" sz="2800" b="1" baseline="30000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=10000 – 200 +1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solidFill>
                  <a:srgbClr val="00B0F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=9801</a:t>
            </a:r>
            <a:endParaRPr lang="en-US" sz="2800" b="1" baseline="30000" dirty="0">
              <a:solidFill>
                <a:srgbClr val="00B0F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b="1" baseline="30000" dirty="0">
              <a:solidFill>
                <a:srgbClr val="00B0F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b="1" baseline="30000" dirty="0">
              <a:solidFill>
                <a:srgbClr val="00B0F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b="1" baseline="30000" dirty="0">
              <a:solidFill>
                <a:srgbClr val="00B0F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b="1" baseline="30000" dirty="0">
              <a:solidFill>
                <a:srgbClr val="00B0F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88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B5A7775C-3FA2-2CFA-73CA-664B2AA218DB}"/>
                  </a:ext>
                </a:extLst>
              </p:cNvPr>
              <p:cNvSpPr txBox="1"/>
              <p:nvPr/>
            </p:nvSpPr>
            <p:spPr>
              <a:xfrm>
                <a:off x="2617939" y="174033"/>
                <a:ext cx="7753612" cy="292387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৫। </a:t>
                </a:r>
                <a:r>
                  <a:rPr lang="bn-IN" sz="3600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সূত্রের সাহায্যে</a:t>
                </a:r>
                <a:r>
                  <a:rPr lang="bn-IN" sz="2800" dirty="0">
                    <a:solidFill>
                      <a:srgbClr val="7030A0"/>
                    </a:solidFill>
                  </a:rPr>
                  <a:t>(3</a:t>
                </a:r>
                <a:r>
                  <a:rPr lang="en-US" sz="2800" dirty="0">
                    <a:solidFill>
                      <a:srgbClr val="7030A0"/>
                    </a:solidFill>
                  </a:rPr>
                  <a:t>p+4) </a:t>
                </a:r>
                <a:r>
                  <a:rPr lang="en-US" sz="3600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কে</a:t>
                </a:r>
                <a:r>
                  <a:rPr lang="en-US" sz="2800" dirty="0">
                    <a:solidFill>
                      <a:srgbClr val="7030A0"/>
                    </a:solidFill>
                  </a:rPr>
                  <a:t> (3p-4) </a:t>
                </a:r>
                <a:r>
                  <a:rPr lang="en-US" sz="3600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দ্বারা</a:t>
                </a:r>
                <a:r>
                  <a:rPr lang="en-US" sz="3600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গুন</a:t>
                </a:r>
                <a:r>
                  <a:rPr lang="en-US" sz="3600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3600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3600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  <a:endParaRPr lang="en-US" sz="3600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  <a:r>
                  <a:rPr lang="bn-IN" sz="4000" dirty="0">
                    <a:solidFill>
                      <a:srgbClr val="7030A0"/>
                    </a:solidFill>
                  </a:rPr>
                  <a:t> </a:t>
                </a:r>
                <a:r>
                  <a:rPr lang="bn-IN" sz="3600" dirty="0"/>
                  <a:t>(3</a:t>
                </a:r>
                <a:r>
                  <a:rPr lang="en-US" sz="3600" dirty="0"/>
                  <a:t>p+4)(3p-4) </a:t>
                </a:r>
              </a:p>
              <a:p>
                <a:r>
                  <a:rPr lang="en-US" sz="3600" dirty="0"/>
                  <a:t>              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 −</m:t>
                    </m:r>
                    <m:sSup>
                      <m:sSupPr>
                        <m:ctrlPr>
                          <a:rPr lang="en-US" sz="36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600" dirty="0"/>
              </a:p>
              <a:p>
                <a:r>
                  <a:rPr lang="en-US" sz="3600" dirty="0"/>
                  <a:t>               =9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5A7775C-3FA2-2CFA-73CA-664B2AA218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7939" y="174033"/>
                <a:ext cx="7753612" cy="2923877"/>
              </a:xfrm>
              <a:prstGeom prst="rect">
                <a:avLst/>
              </a:prstGeom>
              <a:blipFill>
                <a:blip r:embed="rId2"/>
                <a:stretch>
                  <a:fillRect l="-2752" t="-3758" b="-73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0BEE80BD-0D4C-0741-EEDF-9DF7CA929646}"/>
                  </a:ext>
                </a:extLst>
              </p:cNvPr>
              <p:cNvSpPr txBox="1"/>
              <p:nvPr/>
            </p:nvSpPr>
            <p:spPr>
              <a:xfrm>
                <a:off x="2617939" y="3314128"/>
                <a:ext cx="7991606" cy="2954655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৬। </a:t>
                </a:r>
                <a:r>
                  <a:rPr lang="bn-IN" sz="2800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সূত্রের সাহায্যে</a:t>
                </a:r>
                <a:r>
                  <a:rPr lang="en-US" sz="2800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>
                    <a:solidFill>
                      <a:srgbClr val="7030A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(5m+8) </a:t>
                </a:r>
                <a:r>
                  <a:rPr lang="en-US" sz="2800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কে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dirty="0">
                    <a:solidFill>
                      <a:srgbClr val="7030A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(5m+9)</a:t>
                </a:r>
                <a:r>
                  <a:rPr lang="bn-IN" sz="2800" dirty="0">
                    <a:solidFill>
                      <a:srgbClr val="7030A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দ্বারা</a:t>
                </a:r>
                <a:r>
                  <a:rPr lang="en-US" sz="2800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গুন</a:t>
                </a:r>
                <a:r>
                  <a:rPr lang="en-US" sz="2800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bn-IN" sz="2800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  <a:endParaRPr lang="en-US" sz="2800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(5m+8)( 5m+9)</a:t>
                </a:r>
                <a:r>
                  <a:rPr lang="bn-IN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+(8+9).5m+8.9</a:t>
                </a: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=25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17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72</m:t>
                    </m:r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=25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85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72</m:t>
                    </m:r>
                  </m:oMath>
                </a14:m>
                <a:endParaRPr lang="en-US" sz="2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BEE80BD-0D4C-0741-EEDF-9DF7CA9296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7939" y="3314128"/>
                <a:ext cx="7991606" cy="2954655"/>
              </a:xfrm>
              <a:prstGeom prst="rect">
                <a:avLst/>
              </a:prstGeom>
              <a:blipFill>
                <a:blip r:embed="rId3"/>
                <a:stretch>
                  <a:fillRect l="-1526" t="-2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AF1BE29-FB71-0C5B-C444-763A1809A5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8700"/>
            <a:ext cx="2463800" cy="3289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0870DFF-8B1C-921E-249D-4E48A6CDF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63800" cy="328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933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37F9FB3B-5EB4-E166-4DDB-180C117609E8}"/>
                  </a:ext>
                </a:extLst>
              </p:cNvPr>
              <p:cNvSpPr txBox="1"/>
              <p:nvPr/>
            </p:nvSpPr>
            <p:spPr>
              <a:xfrm>
                <a:off x="2119159" y="1447024"/>
                <a:ext cx="8477859" cy="392133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৭। </a:t>
                </a:r>
                <a:r>
                  <a:rPr lang="en-US" sz="3600" b="1" dirty="0">
                    <a:solidFill>
                      <a:schemeClr val="tx1"/>
                    </a:solidFill>
                  </a:rPr>
                  <a:t>x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chemeClr val="tx1"/>
                    </a:solidFill>
                  </a:rPr>
                  <a:t> =5 </a:t>
                </a:r>
                <a:r>
                  <a:rPr lang="en-US" sz="3600" b="1" dirty="0" err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36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36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36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den>
                        </m:f>
                        <m: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)</m:t>
                        </m:r>
                      </m:e>
                      <m:sup>
                        <m:r>
                          <a:rPr lang="en-US" sz="3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bn-IN" sz="3600" b="1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3600" b="1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মান</a:t>
                </a:r>
                <a:r>
                  <a:rPr lang="en-US" sz="3600" b="1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নির্ণয়</a:t>
                </a:r>
                <a:r>
                  <a:rPr lang="en-US" sz="3600" b="1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3600" b="1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।</a:t>
                </a:r>
              </a:p>
              <a:p>
                <a:r>
                  <a:rPr lang="en-US" sz="3600" b="1" dirty="0">
                    <a:solidFill>
                      <a:schemeClr val="accent5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  <a:r>
                  <a:rPr lang="en-US" sz="3600" b="1" dirty="0">
                    <a:solidFill>
                      <a:schemeClr val="accent5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solidFill>
                              <a:schemeClr val="accent5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6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36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3600" b="1" i="1" smtClean="0">
                                <a:solidFill>
                                  <a:schemeClr val="accent5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b="1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3600" b="1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den>
                        </m:f>
                        <m:r>
                          <a:rPr lang="en-US" sz="36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 )</m:t>
                        </m:r>
                      </m:e>
                      <m:sup>
                        <m:r>
                          <a:rPr lang="en-US" sz="36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3600" b="1" i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600" b="1" i="1">
                            <a:solidFill>
                              <a:schemeClr val="accent5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600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36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3600" b="1" i="1">
                                <a:solidFill>
                                  <a:schemeClr val="accent5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3600" b="1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3600" b="1" i="1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den>
                        </m:f>
                        <m:r>
                          <a:rPr lang="en-US" sz="3600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 )</m:t>
                        </m:r>
                      </m:e>
                      <m:sup>
                        <m:r>
                          <a:rPr lang="en-US" sz="3600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600" b="1" dirty="0">
                    <a:solidFill>
                      <a:schemeClr val="accent5"/>
                    </a:solidFill>
                  </a:rPr>
                  <a:t>+ </a:t>
                </a:r>
                <a:r>
                  <a:rPr lang="en-US" sz="3600" b="1" dirty="0">
                    <a:solidFill>
                      <a:schemeClr val="accent5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4.</a:t>
                </a:r>
                <a:r>
                  <a:rPr lang="en-US" sz="3600" b="1" dirty="0">
                    <a:solidFill>
                      <a:schemeClr val="accent5"/>
                    </a:solidFill>
                  </a:rPr>
                  <a:t>x.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chemeClr val="accent5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endParaRPr lang="en-US" sz="3600" b="1" dirty="0">
                  <a:solidFill>
                    <a:schemeClr val="accent5"/>
                  </a:solidFill>
                </a:endParaRPr>
              </a:p>
              <a:p>
                <a:r>
                  <a:rPr lang="en-US" sz="3600" b="1" dirty="0">
                    <a:solidFill>
                      <a:schemeClr val="accent5"/>
                    </a:solidFill>
                  </a:rPr>
                  <a:t>                        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solidFill>
                              <a:schemeClr val="accent5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6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sz="36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3600" b="1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600" b="1" dirty="0">
                    <a:solidFill>
                      <a:schemeClr val="accent5"/>
                    </a:solidFill>
                  </a:rPr>
                  <a:t>+ </a:t>
                </a:r>
                <a:r>
                  <a:rPr lang="en-US" sz="3600" b="1" dirty="0">
                    <a:solidFill>
                      <a:schemeClr val="accent5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4</a:t>
                </a:r>
              </a:p>
              <a:p>
                <a:r>
                  <a:rPr lang="en-US" sz="3600" b="1" dirty="0">
                    <a:solidFill>
                      <a:schemeClr val="accent5"/>
                    </a:solidFill>
                  </a:rPr>
                  <a:t>                          </a:t>
                </a:r>
                <a:r>
                  <a:rPr lang="en-US" sz="3600" b="1" dirty="0">
                    <a:solidFill>
                      <a:schemeClr val="accent5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 25+ 4</a:t>
                </a:r>
              </a:p>
              <a:p>
                <a:r>
                  <a:rPr lang="en-US" sz="3600" b="1" dirty="0">
                    <a:solidFill>
                      <a:schemeClr val="accent5"/>
                    </a:solidFill>
                  </a:rPr>
                  <a:t>                          = </a:t>
                </a:r>
                <a:r>
                  <a:rPr lang="en-US" sz="3600" b="1" dirty="0">
                    <a:solidFill>
                      <a:schemeClr val="accent5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29</a:t>
                </a:r>
                <a:endParaRPr lang="en-US" sz="36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7F9FB3B-5EB4-E166-4DDB-180C117609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159" y="1447024"/>
                <a:ext cx="8477859" cy="3921330"/>
              </a:xfrm>
              <a:prstGeom prst="rect">
                <a:avLst/>
              </a:prstGeom>
              <a:blipFill>
                <a:blip r:embed="rId2"/>
                <a:stretch>
                  <a:fillRect l="-2230" b="-49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3161602-C515-28D7-8E18-2F5B7E96A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396"/>
            <a:ext cx="1993900" cy="3670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86A3705-2466-DAF6-C6CE-0124F8BB1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3251">
            <a:off x="493819" y="3691966"/>
            <a:ext cx="1614842" cy="297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0917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23B7ABA-0490-2262-6ED0-21A4BD61E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260" y="0"/>
            <a:ext cx="4433739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21DFAB2-E110-56C9-3B0B-6E13A3279BD0}"/>
              </a:ext>
            </a:extLst>
          </p:cNvPr>
          <p:cNvSpPr/>
          <p:nvPr/>
        </p:nvSpPr>
        <p:spPr>
          <a:xfrm>
            <a:off x="0" y="0"/>
            <a:ext cx="775826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3D25801E-5B37-A0BF-1857-E7A0F4787C1D}"/>
                  </a:ext>
                </a:extLst>
              </p:cNvPr>
              <p:cNvSpPr txBox="1"/>
              <p:nvPr/>
            </p:nvSpPr>
            <p:spPr>
              <a:xfrm>
                <a:off x="331772" y="103282"/>
                <a:ext cx="6642213" cy="156966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1।</a:t>
                </a:r>
                <a:r>
                  <a:rPr lang="en-US" sz="2200" b="1" dirty="0">
                    <a:solidFill>
                      <a:srgbClr val="FF0000"/>
                    </a:solidFill>
                  </a:rPr>
                  <a:t> a – b = 5 </a:t>
                </a:r>
                <a:r>
                  <a:rPr lang="en-US" sz="3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ও</a:t>
                </a:r>
                <a:r>
                  <a:rPr lang="en-US" sz="2200" b="1" dirty="0">
                    <a:solidFill>
                      <a:srgbClr val="FF0000"/>
                    </a:solidFill>
                  </a:rPr>
                  <a:t> ab = 6 </a:t>
                </a:r>
                <a:r>
                  <a:rPr lang="en-US" sz="3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22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2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2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n-US" sz="2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ও</m:t>
                    </m:r>
                    <m:r>
                      <a:rPr lang="en-US" sz="2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2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sz="2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sz="2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2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2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3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 মান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নির্নয়</a:t>
                </a:r>
                <a:r>
                  <a:rPr lang="en-US" sz="3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bn-IN" sz="32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  <a:endParaRPr lang="en-US" sz="32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25801E-5B37-A0BF-1857-E7A0F4787C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72" y="103282"/>
                <a:ext cx="6642213" cy="1569660"/>
              </a:xfrm>
              <a:prstGeom prst="rect">
                <a:avLst/>
              </a:prstGeom>
              <a:blipFill>
                <a:blip r:embed="rId3"/>
                <a:stretch>
                  <a:fillRect l="-2294" b="-1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6D4A390-4A4A-4229-AC72-A3BF36FA54EF}"/>
              </a:ext>
            </a:extLst>
          </p:cNvPr>
          <p:cNvSpPr/>
          <p:nvPr/>
        </p:nvSpPr>
        <p:spPr>
          <a:xfrm>
            <a:off x="331773" y="1747880"/>
            <a:ext cx="6651653" cy="24195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B05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</a:t>
            </a:r>
            <a:r>
              <a:rPr lang="en-US" sz="3200" b="1" baseline="30000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B05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B05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+b</a:t>
            </a:r>
            <a:r>
              <a:rPr lang="en-US" sz="3200" b="1" baseline="30000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B05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B05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)=(a-b)</a:t>
            </a:r>
            <a:r>
              <a:rPr lang="en-US" sz="3200" b="1" baseline="30000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B05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B05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+2ab</a:t>
            </a:r>
            <a:endParaRPr lang="en-US" sz="32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B05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=(5)</a:t>
            </a:r>
            <a:r>
              <a:rPr lang="en-US" sz="3200" b="1" baseline="30000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B05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B05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+2.6</a:t>
            </a:r>
            <a:endParaRPr lang="en-US" sz="32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B05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=25+12</a:t>
            </a:r>
            <a:endParaRPr lang="en-US" sz="32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B05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=37</a:t>
            </a:r>
            <a:endParaRPr lang="en-US" sz="32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55227D1-F9AD-410A-A7EF-EBB6942FE824}"/>
              </a:ext>
            </a:extLst>
          </p:cNvPr>
          <p:cNvSpPr/>
          <p:nvPr/>
        </p:nvSpPr>
        <p:spPr>
          <a:xfrm>
            <a:off x="322333" y="4335972"/>
            <a:ext cx="6651653" cy="24195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5B9BD5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3200" b="1" dirty="0" err="1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5B9BD5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a+b</a:t>
            </a: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5B9BD5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3200" b="1" baseline="30000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5B9BD5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5B9BD5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=(a-b)</a:t>
            </a:r>
            <a:r>
              <a:rPr lang="en-US" sz="3200" b="1" baseline="30000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5B9BD5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5B9BD5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+4ab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5B9BD5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=(5)</a:t>
            </a:r>
            <a:r>
              <a:rPr lang="en-US" sz="3200" b="1" baseline="30000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5B9BD5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5B9BD5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+4.6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5B9BD5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=25+24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5B9BD5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=49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33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DEC0582B-D5E6-D6A8-FF9E-59E0E1A678E3}"/>
                  </a:ext>
                </a:extLst>
              </p:cNvPr>
              <p:cNvSpPr txBox="1"/>
              <p:nvPr/>
            </p:nvSpPr>
            <p:spPr>
              <a:xfrm>
                <a:off x="4003043" y="3465598"/>
                <a:ext cx="6678591" cy="1586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800" b="1" dirty="0">
                    <a:solidFill>
                      <a:srgbClr val="00B0F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২।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IN" sz="4800" b="1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bn-IN" sz="4800" b="1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800" b="1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4800" b="1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bn-IN" sz="4800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4800" b="1" i="1">
                            <a:solidFill>
                              <a:srgbClr val="00B0F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4800" b="1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4800" b="1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4800" b="1" dirty="0">
                    <a:solidFill>
                      <a:srgbClr val="00B0F0"/>
                    </a:solidFill>
                  </a:rPr>
                  <a:t> </a:t>
                </a:r>
                <a:r>
                  <a:rPr lang="bn-IN" sz="4800" b="1" dirty="0">
                    <a:solidFill>
                      <a:srgbClr val="00B0F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 সূত্রটি বল</a:t>
                </a:r>
                <a:r>
                  <a:rPr lang="en-US" sz="4800" b="1" dirty="0">
                    <a:solidFill>
                      <a:srgbClr val="00B0F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bn-IN" sz="4800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4800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EC0582B-D5E6-D6A8-FF9E-59E0E1A67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043" y="3465598"/>
                <a:ext cx="6678591" cy="1586396"/>
              </a:xfrm>
              <a:prstGeom prst="rect">
                <a:avLst/>
              </a:prstGeom>
              <a:blipFill>
                <a:blip r:embed="rId3"/>
                <a:stretch>
                  <a:fillRect l="-4201" t="-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83777420-EA8A-0CFD-4180-A9C8AAA163FF}"/>
                  </a:ext>
                </a:extLst>
              </p:cNvPr>
              <p:cNvSpPr txBox="1"/>
              <p:nvPr/>
            </p:nvSpPr>
            <p:spPr>
              <a:xfrm>
                <a:off x="4074089" y="1702859"/>
                <a:ext cx="6573034" cy="1217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800" b="1" dirty="0">
                    <a:solidFill>
                      <a:schemeClr val="accent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১।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IN" sz="48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bn-IN" sz="48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8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48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48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4800" b="1" i="1" smtClean="0">
                            <a:solidFill>
                              <a:schemeClr val="accent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48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r>
                          <a:rPr lang="en-US" sz="48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4800" b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4800" b="1" dirty="0" err="1">
                    <a:solidFill>
                      <a:schemeClr val="accent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4800" b="1" dirty="0">
                    <a:solidFill>
                      <a:schemeClr val="accent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b="1" dirty="0" err="1">
                    <a:solidFill>
                      <a:schemeClr val="accent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সূত্রটি</a:t>
                </a:r>
                <a:r>
                  <a:rPr lang="en-US" sz="4800" b="1" dirty="0">
                    <a:solidFill>
                      <a:schemeClr val="accent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b="1" dirty="0" err="1">
                    <a:solidFill>
                      <a:schemeClr val="accent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বল</a:t>
                </a:r>
                <a:endParaRPr lang="en-US" sz="4800" b="1" dirty="0">
                  <a:solidFill>
                    <a:schemeClr val="accent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24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3777420-EA8A-0CFD-4180-A9C8AAA163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4089" y="1702859"/>
                <a:ext cx="6573034" cy="1217064"/>
              </a:xfrm>
              <a:prstGeom prst="rect">
                <a:avLst/>
              </a:prstGeom>
              <a:blipFill rotWithShape="1">
                <a:blip r:embed="rId4"/>
                <a:stretch>
                  <a:fillRect l="-4171" t="-9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EA5D2DB-BF99-33D7-209E-D5EE846FFDCF}"/>
              </a:ext>
            </a:extLst>
          </p:cNvPr>
          <p:cNvSpPr txBox="1"/>
          <p:nvPr/>
        </p:nvSpPr>
        <p:spPr>
          <a:xfrm>
            <a:off x="3836095" y="5147322"/>
            <a:ext cx="72341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(</a:t>
            </a:r>
            <a:r>
              <a:rPr lang="en-US" sz="48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x+a</a:t>
            </a:r>
            <a:r>
              <a:rPr lang="en-US" sz="48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(</a:t>
            </a:r>
            <a:r>
              <a:rPr lang="en-US" sz="4800" b="1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x+b</a:t>
            </a:r>
            <a:r>
              <a:rPr lang="en-US" sz="48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sz="48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সূত্রটি বল</a:t>
            </a:r>
            <a:r>
              <a:rPr lang="en-US" sz="32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C33ED37-7D3F-3A35-435E-C62B8C2B90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89" y="1"/>
            <a:ext cx="3261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776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">
            <a:extLst>
              <a:ext uri="{FF2B5EF4-FFF2-40B4-BE49-F238E27FC236}">
                <a16:creationId xmlns:a16="http://schemas.microsoft.com/office/drawing/2014/main" xmlns="" id="{2C3E57D9-6681-4860-8C50-EFFC17945995}"/>
              </a:ext>
            </a:extLst>
          </p:cNvPr>
          <p:cNvSpPr txBox="1"/>
          <p:nvPr/>
        </p:nvSpPr>
        <p:spPr>
          <a:xfrm>
            <a:off x="2107157" y="698328"/>
            <a:ext cx="7478973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6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4D1320F3-4A7A-E3A1-251D-19A35752F5CF}"/>
                  </a:ext>
                </a:extLst>
              </p:cNvPr>
              <p:cNvSpPr txBox="1"/>
              <p:nvPr/>
            </p:nvSpPr>
            <p:spPr>
              <a:xfrm>
                <a:off x="2257471" y="2539283"/>
                <a:ext cx="9273680" cy="2973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১। </a:t>
                </a:r>
                <a:r>
                  <a:rPr lang="en-US" sz="4000" b="1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সূত্রের</a:t>
                </a:r>
                <a:r>
                  <a:rPr lang="en-US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সাহায্যে</a:t>
                </a:r>
                <a:r>
                  <a:rPr lang="en-US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>
                    <a:solidFill>
                      <a:srgbClr val="FF0000"/>
                    </a:solidFill>
                  </a:rPr>
                  <a:t>(x + 10) </a:t>
                </a:r>
                <a:r>
                  <a:rPr lang="en-US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ও</a:t>
                </a:r>
                <a:r>
                  <a:rPr lang="en-US" sz="4000" b="1" dirty="0">
                    <a:solidFill>
                      <a:srgbClr val="FF0000"/>
                    </a:solidFill>
                  </a:rPr>
                  <a:t> (x – 14) </a:t>
                </a:r>
                <a:r>
                  <a:rPr lang="en-US" sz="4000" b="1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গুনফল</a:t>
                </a:r>
                <a:r>
                  <a:rPr lang="en-US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নির্ণয়</a:t>
                </a:r>
                <a:r>
                  <a:rPr lang="en-US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২।</a:t>
                </a:r>
                <a:r>
                  <a:rPr lang="bn-IN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>
                    <a:solidFill>
                      <a:srgbClr val="FF0000"/>
                    </a:solidFill>
                    <a:latin typeface="SutonnyMJ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m~‡</a:t>
                </a:r>
                <a:r>
                  <a:rPr lang="en-US" sz="4000" b="1" dirty="0" err="1">
                    <a:solidFill>
                      <a:srgbClr val="FF0000"/>
                    </a:solidFill>
                    <a:latin typeface="SutonnyMJ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Îi</a:t>
                </a:r>
                <a:r>
                  <a:rPr lang="en-US" sz="4000" b="1" dirty="0">
                    <a:solidFill>
                      <a:srgbClr val="FF0000"/>
                    </a:solidFill>
                    <a:latin typeface="SutonnyMJ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b="1" dirty="0" err="1">
                    <a:solidFill>
                      <a:srgbClr val="FF0000"/>
                    </a:solidFill>
                    <a:latin typeface="SutonnyMJ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mvnv‡</a:t>
                </a:r>
                <a:r>
                  <a:rPr lang="en-US" sz="2800" b="1" dirty="0" err="1">
                    <a:solidFill>
                      <a:srgbClr val="FF0000"/>
                    </a:solidFill>
                    <a:latin typeface="SutonnyMJ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য্য</a:t>
                </a:r>
                <a:r>
                  <a:rPr lang="en-US" sz="4000" b="1" dirty="0">
                    <a:solidFill>
                      <a:srgbClr val="FF0000"/>
                    </a:solidFill>
                    <a:latin typeface="SutonnyMJ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b="1" dirty="0">
                    <a:solidFill>
                      <a:srgbClr val="FF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(1001)</a:t>
                </a:r>
                <a:r>
                  <a:rPr lang="en-US" sz="4000" b="1" dirty="0">
                    <a:solidFill>
                      <a:srgbClr val="FF0000"/>
                    </a:solidFill>
                    <a:latin typeface="SutonnyMJ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Gi </a:t>
                </a:r>
                <a:r>
                  <a:rPr lang="en-US" sz="4000" b="1" dirty="0" err="1">
                    <a:solidFill>
                      <a:srgbClr val="FF0000"/>
                    </a:solidFill>
                    <a:latin typeface="SutonnyMJ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eM</a:t>
                </a:r>
                <a:r>
                  <a:rPr lang="en-US" sz="4000" b="1" dirty="0">
                    <a:solidFill>
                      <a:srgbClr val="FF0000"/>
                    </a:solidFill>
                    <a:latin typeface="SutonnyMJ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© </a:t>
                </a:r>
                <a:r>
                  <a:rPr lang="en-US" sz="4000" b="1" dirty="0" err="1">
                    <a:solidFill>
                      <a:srgbClr val="FF0000"/>
                    </a:solidFill>
                    <a:latin typeface="SutonnyMJ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wbb©q</a:t>
                </a:r>
                <a:r>
                  <a:rPr lang="en-US" sz="4000" b="1" dirty="0">
                    <a:solidFill>
                      <a:srgbClr val="FF0000"/>
                    </a:solidFill>
                    <a:latin typeface="SutonnyMJ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Ki|</a:t>
                </a:r>
                <a:endParaRPr lang="en-US" sz="20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bn-IN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৩। </a:t>
                </a:r>
                <a:r>
                  <a:rPr lang="en-US" sz="4000" b="1" dirty="0">
                    <a:solidFill>
                      <a:srgbClr val="FF0000"/>
                    </a:solidFill>
                  </a:rPr>
                  <a:t>x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</a:rPr>
                  <a:t> =4 </a:t>
                </a:r>
                <a:r>
                  <a:rPr lang="en-US" sz="4000" b="1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4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en-US" sz="4000" b="1" dirty="0">
                    <a:solidFill>
                      <a:srgbClr val="FF0000"/>
                    </a:solidFill>
                  </a:rPr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4000" b="1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4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4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den>
                    </m:f>
                  </m:oMath>
                </a14:m>
                <a:r>
                  <a:rPr lang="bn-IN" sz="40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4000" b="1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মান</a:t>
                </a:r>
                <a:r>
                  <a:rPr lang="en-US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নির্ণয়</a:t>
                </a:r>
                <a:r>
                  <a:rPr lang="en-US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।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D1320F3-4A7A-E3A1-251D-19A35752F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7471" y="2539283"/>
                <a:ext cx="9273680" cy="2973827"/>
              </a:xfrm>
              <a:prstGeom prst="rect">
                <a:avLst/>
              </a:prstGeom>
              <a:blipFill>
                <a:blip r:embed="rId2"/>
                <a:stretch>
                  <a:fillRect l="-2300" t="-4928" b="-5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EF011AD-F93D-7DDA-17EF-BE07AC028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8" y="0"/>
            <a:ext cx="21806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8803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D701D24-8EC9-C012-041D-6B4962BCE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29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2CFB34-0BA3-8F4E-8282-76FCDD481858}"/>
              </a:ext>
            </a:extLst>
          </p:cNvPr>
          <p:cNvSpPr/>
          <p:nvPr/>
        </p:nvSpPr>
        <p:spPr>
          <a:xfrm>
            <a:off x="593889" y="0"/>
            <a:ext cx="12346329" cy="7092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6D424FF-D845-C17A-9063-05B5B1E9BEC5}"/>
              </a:ext>
            </a:extLst>
          </p:cNvPr>
          <p:cNvSpPr/>
          <p:nvPr/>
        </p:nvSpPr>
        <p:spPr>
          <a:xfrm>
            <a:off x="2395959" y="1833016"/>
            <a:ext cx="737307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9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cap="none" spc="0" dirty="0" err="1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70C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0070C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0E6B3A4-0AC0-6BA8-2F9F-EA9324F4E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33" y="2095017"/>
            <a:ext cx="1743075" cy="49973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3FDB46D-6CEB-8230-9B47-34C3FD8E85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33" y="-3"/>
            <a:ext cx="1743075" cy="20950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DE27B7BB-4A52-8F7A-9432-E65E405A4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820" y="-3"/>
            <a:ext cx="1743075" cy="20950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C7A3C65-ECDD-E598-42F3-C6C068BE1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820" y="2095015"/>
            <a:ext cx="1773942" cy="49973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AEAEA98-CDFE-4893-993A-9733EB757089}"/>
              </a:ext>
            </a:extLst>
          </p:cNvPr>
          <p:cNvSpPr txBox="1"/>
          <p:nvPr/>
        </p:nvSpPr>
        <p:spPr>
          <a:xfrm>
            <a:off x="5208270" y="5614830"/>
            <a:ext cx="1533525" cy="966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b="1" dirty="0" err="1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00B0F0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mgvß</a:t>
            </a:r>
            <a:endParaRPr lang="en-US" sz="54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3937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2071</TotalTime>
  <Words>668</Words>
  <Application>Microsoft Office PowerPoint</Application>
  <PresentationFormat>Custom</PresentationFormat>
  <Paragraphs>88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Classic Computer</cp:lastModifiedBy>
  <cp:revision>224</cp:revision>
  <dcterms:created xsi:type="dcterms:W3CDTF">2025-01-02T09:41:35Z</dcterms:created>
  <dcterms:modified xsi:type="dcterms:W3CDTF">2026-09-01T16:49:10Z</dcterms:modified>
</cp:coreProperties>
</file>