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87" r:id="rId3"/>
    <p:sldId id="288" r:id="rId4"/>
    <p:sldId id="289" r:id="rId5"/>
    <p:sldId id="291" r:id="rId6"/>
    <p:sldId id="292" r:id="rId7"/>
    <p:sldId id="293" r:id="rId8"/>
    <p:sldId id="295" r:id="rId9"/>
    <p:sldId id="309" r:id="rId10"/>
    <p:sldId id="297" r:id="rId11"/>
    <p:sldId id="296" r:id="rId12"/>
    <p:sldId id="298" r:id="rId13"/>
    <p:sldId id="299" r:id="rId14"/>
    <p:sldId id="301" r:id="rId15"/>
    <p:sldId id="302" r:id="rId16"/>
    <p:sldId id="304" r:id="rId17"/>
    <p:sldId id="305" r:id="rId18"/>
    <p:sldId id="306" r:id="rId19"/>
    <p:sldId id="307" r:id="rId20"/>
    <p:sldId id="30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55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5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4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28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6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9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964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202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84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6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24D4F5B-9661-4E01-811D-BB9EC336980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79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510567" y="0"/>
            <a:ext cx="9143771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2D560A-CE2B-E9B1-CA20-5AAF72B367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8"/>
          <a:stretch>
            <a:fillRect/>
          </a:stretch>
        </p:blipFill>
        <p:spPr>
          <a:xfrm>
            <a:off x="272143" y="235742"/>
            <a:ext cx="11658600" cy="4445110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C7C9FB83-3E51-0025-1EDA-CDB3BAE978DD}"/>
              </a:ext>
            </a:extLst>
          </p:cNvPr>
          <p:cNvSpPr txBox="1"/>
          <p:nvPr/>
        </p:nvSpPr>
        <p:spPr>
          <a:xfrm>
            <a:off x="3312696" y="4131996"/>
            <a:ext cx="6019800" cy="2490262"/>
          </a:xfrm>
          <a:prstGeom prst="rect">
            <a:avLst/>
          </a:prstGeom>
        </p:spPr>
        <p:txBody>
          <a:bodyPr vert="horz" lIns="91440" tIns="45720" rIns="91440" bIns="45720" numCol="1" rtlCol="0" anchor="ctr">
            <a:prstTxWarp prst="textDoubleWave1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>
                <a:ln w="28575">
                  <a:solidFill>
                    <a:srgbClr val="FF0000"/>
                  </a:solidFill>
                </a:ln>
                <a:solidFill>
                  <a:schemeClr val="tx2"/>
                </a:solidFill>
              </a:rPr>
              <a:t>স্বাগতম</a:t>
            </a:r>
            <a:endParaRPr lang="en-US" sz="1600">
              <a:ln>
                <a:solidFill>
                  <a:srgbClr val="FF0000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77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435159" y="466446"/>
            <a:ext cx="8568757" cy="6242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816FE-E2C5-118D-63D0-F9988267F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" b="23022"/>
          <a:stretch>
            <a:fillRect/>
          </a:stretch>
        </p:blipFill>
        <p:spPr>
          <a:xfrm>
            <a:off x="277845" y="281243"/>
            <a:ext cx="6797680" cy="642816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4996058" y="148590"/>
            <a:ext cx="6918096" cy="6094373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925C65-F38D-77C9-1E8C-5CF6CDF1667E}"/>
              </a:ext>
            </a:extLst>
          </p:cNvPr>
          <p:cNvSpPr txBox="1"/>
          <p:nvPr/>
        </p:nvSpPr>
        <p:spPr>
          <a:xfrm>
            <a:off x="7075526" y="615038"/>
            <a:ext cx="4718212" cy="5305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u="sng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পরিচিতিঃ</a:t>
            </a:r>
            <a:endParaRPr lang="en-US" sz="3200" b="1" u="sng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নূর হোসেন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latin typeface="NikoshBAN" panose="02000000000000000000" pitchFamily="2" charset="0"/>
                <a:cs typeface="NikoshBAN" panose="02000000000000000000" pitchFamily="2" charset="0"/>
              </a:rPr>
              <a:t>প্রধান শিক্ষক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 গ্রাম সরকারি প্রাথমিক বিদ্যালয়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রামগঞ্জ, লক্ষ্মীপুর।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০১৭১৬০০৩৯৯৩, ০১৬৮৪১৬৬২৮১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latin typeface="NikoshBAN" panose="02000000000000000000" pitchFamily="2" charset="0"/>
                <a:cs typeface="NikoshBAN" panose="02000000000000000000" pitchFamily="2" charset="0"/>
              </a:rPr>
              <a:t>Email: hossainnur111979@gmail,com</a:t>
            </a:r>
          </a:p>
        </p:txBody>
      </p:sp>
    </p:spTree>
    <p:extLst>
      <p:ext uri="{BB962C8B-B14F-4D97-AF65-F5344CB8AC3E}">
        <p14:creationId xmlns:p14="http://schemas.microsoft.com/office/powerpoint/2010/main" val="60578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Right 3">
            <a:extLst>
              <a:ext uri="{FF2B5EF4-FFF2-40B4-BE49-F238E27FC236}">
                <a16:creationId xmlns:a16="http://schemas.microsoft.com/office/drawing/2014/main" id="{3653FDCF-B63F-C44C-A8D2-EA80DC83D5E2}"/>
              </a:ext>
            </a:extLst>
          </p:cNvPr>
          <p:cNvSpPr/>
          <p:nvPr/>
        </p:nvSpPr>
        <p:spPr>
          <a:xfrm>
            <a:off x="392638" y="1956071"/>
            <a:ext cx="5024761" cy="264401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71B9C6-0738-B851-C064-B0CFA234E6E0}"/>
              </a:ext>
            </a:extLst>
          </p:cNvPr>
          <p:cNvSpPr/>
          <p:nvPr/>
        </p:nvSpPr>
        <p:spPr>
          <a:xfrm>
            <a:off x="369361" y="2684063"/>
            <a:ext cx="4422197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325A42-4322-34E4-68D3-EEEC687F93F9}"/>
              </a:ext>
            </a:extLst>
          </p:cNvPr>
          <p:cNvSpPr/>
          <p:nvPr/>
        </p:nvSpPr>
        <p:spPr>
          <a:xfrm>
            <a:off x="5440676" y="1088572"/>
            <a:ext cx="6381962" cy="508362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1D41D455-3F36-A726-47D9-57EA09329D5B}"/>
              </a:ext>
            </a:extLst>
          </p:cNvPr>
          <p:cNvSpPr txBox="1"/>
          <p:nvPr/>
        </p:nvSpPr>
        <p:spPr>
          <a:xfrm>
            <a:off x="5257800" y="1305341"/>
            <a:ext cx="6191458" cy="424731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গণিত</a:t>
            </a:r>
          </a:p>
          <a:p>
            <a:pPr algn="ctr"/>
            <a:r>
              <a:rPr lang="en-US" sz="5400" b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৫ম</a:t>
            </a:r>
          </a:p>
          <a:p>
            <a:pPr algn="ctr"/>
            <a:r>
              <a:rPr lang="en-US" sz="5400" b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 </a:t>
            </a:r>
            <a:r>
              <a:rPr lang="bn-BD" sz="5400" b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শতকরা। </a:t>
            </a:r>
            <a:endParaRPr lang="en-US" sz="5400" b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</a:t>
            </a:r>
            <a:r>
              <a:rPr lang="bn-BD" sz="5400" b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শতকরার ধারণা</a:t>
            </a:r>
            <a:r>
              <a:rPr lang="en-US" sz="5400" b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5400" b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  <a:endParaRPr lang="bn-IN" sz="4000" b="1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99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E7D587-6026-1347-6D14-B9FC5B08ED0C}"/>
              </a:ext>
            </a:extLst>
          </p:cNvPr>
          <p:cNvSpPr txBox="1"/>
          <p:nvPr/>
        </p:nvSpPr>
        <p:spPr>
          <a:xfrm>
            <a:off x="674915" y="4613063"/>
            <a:ext cx="109945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BD" sz="5400">
                <a:latin typeface="NikoshBAN" panose="02000000000000000000" pitchFamily="2" charset="0"/>
                <a:cs typeface="NikoshBAN" panose="02000000000000000000" pitchFamily="2" charset="0"/>
              </a:rPr>
              <a:t>শতকরাকে 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 ভগ্নাংশে রূপান্তর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DE28B6-97AF-9975-9437-F6DD4DD58D6A}"/>
              </a:ext>
            </a:extLst>
          </p:cNvPr>
          <p:cNvSpPr txBox="1"/>
          <p:nvPr/>
        </p:nvSpPr>
        <p:spPr>
          <a:xfrm>
            <a:off x="674915" y="2834860"/>
            <a:ext cx="109945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BD" sz="5400">
                <a:latin typeface="NikoshBAN" panose="02000000000000000000" pitchFamily="2" charset="0"/>
                <a:cs typeface="NikoshBAN" panose="02000000000000000000" pitchFamily="2" charset="0"/>
              </a:rPr>
              <a:t>শতকরা 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এর ধারণা লাভ করে প্রতীকের সাহায্যে প্রকাশ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8679FB-E0D4-9CB8-E086-77C751C115C3}"/>
              </a:ext>
            </a:extLst>
          </p:cNvPr>
          <p:cNvSpPr txBox="1"/>
          <p:nvPr/>
        </p:nvSpPr>
        <p:spPr>
          <a:xfrm>
            <a:off x="3897086" y="493777"/>
            <a:ext cx="4343400" cy="144655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8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66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ultidocument 3">
            <a:extLst>
              <a:ext uri="{FF2B5EF4-FFF2-40B4-BE49-F238E27FC236}">
                <a16:creationId xmlns:a16="http://schemas.microsoft.com/office/drawing/2014/main" id="{F693DFE1-6B77-11D2-C7DA-8586F5833EC4}"/>
              </a:ext>
            </a:extLst>
          </p:cNvPr>
          <p:cNvSpPr/>
          <p:nvPr/>
        </p:nvSpPr>
        <p:spPr>
          <a:xfrm>
            <a:off x="1937657" y="283029"/>
            <a:ext cx="8632372" cy="6063342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E74E53-85DB-C75E-D83E-38D00F1824D3}"/>
              </a:ext>
            </a:extLst>
          </p:cNvPr>
          <p:cNvSpPr txBox="1"/>
          <p:nvPr/>
        </p:nvSpPr>
        <p:spPr>
          <a:xfrm>
            <a:off x="2590800" y="1447800"/>
            <a:ext cx="5334000" cy="101566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en-US" sz="6000">
                <a:latin typeface="NikoshBAN" panose="02000000000000000000" pitchFamily="2" charset="0"/>
                <a:cs typeface="NikoshBAN" panose="02000000000000000000" pitchFamily="2" charset="0"/>
              </a:rPr>
              <a:t>নিরাপদ পরিবেশ সৃষ্টি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32A3E3-5BC7-1FEB-0B21-3A83B9543EB7}"/>
              </a:ext>
            </a:extLst>
          </p:cNvPr>
          <p:cNvSpPr txBox="1"/>
          <p:nvPr/>
        </p:nvSpPr>
        <p:spPr>
          <a:xfrm>
            <a:off x="2492827" y="3628234"/>
            <a:ext cx="6379029" cy="125135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60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ছড়া গানের মাধ্যমে</a:t>
            </a:r>
          </a:p>
        </p:txBody>
      </p:sp>
    </p:spTree>
    <p:extLst>
      <p:ext uri="{BB962C8B-B14F-4D97-AF65-F5344CB8AC3E}">
        <p14:creationId xmlns:p14="http://schemas.microsoft.com/office/powerpoint/2010/main" val="144315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1F37903-4B7A-B5B9-7C0E-D01B17D942AD}"/>
              </a:ext>
            </a:extLst>
          </p:cNvPr>
          <p:cNvSpPr/>
          <p:nvPr/>
        </p:nvSpPr>
        <p:spPr>
          <a:xfrm>
            <a:off x="2895600" y="381000"/>
            <a:ext cx="6019800" cy="15520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endParaRPr lang="en-US" b="1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F79A64-3458-9DE0-9D7F-9BEFB05E87A2}"/>
              </a:ext>
            </a:extLst>
          </p:cNvPr>
          <p:cNvSpPr txBox="1"/>
          <p:nvPr/>
        </p:nvSpPr>
        <p:spPr>
          <a:xfrm>
            <a:off x="3276600" y="520534"/>
            <a:ext cx="5181600" cy="1323439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en-US" sz="80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 জ্ঞান যাচাই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886D41-F370-8D0F-7B01-A28C3A94E760}"/>
              </a:ext>
            </a:extLst>
          </p:cNvPr>
          <p:cNvSpPr txBox="1"/>
          <p:nvPr/>
        </p:nvSpPr>
        <p:spPr>
          <a:xfrm>
            <a:off x="1344385" y="2366487"/>
            <a:ext cx="95032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 ধারণা, প্রকৃত, অপ্রকৃত ও মিশ্র ভগ্নাংশ সম্পর্কে প্রশ্নোত্তর আলোচনা।</a:t>
            </a:r>
          </a:p>
        </p:txBody>
      </p:sp>
    </p:spTree>
    <p:extLst>
      <p:ext uri="{BB962C8B-B14F-4D97-AF65-F5344CB8AC3E}">
        <p14:creationId xmlns:p14="http://schemas.microsoft.com/office/powerpoint/2010/main" val="422053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2">
            <a:extLst>
              <a:ext uri="{FF2B5EF4-FFF2-40B4-BE49-F238E27FC236}">
                <a16:creationId xmlns:a16="http://schemas.microsoft.com/office/drawing/2014/main" id="{F4FF50C7-372F-E2E2-FF22-8DFEE9DDBD20}"/>
              </a:ext>
            </a:extLst>
          </p:cNvPr>
          <p:cNvSpPr/>
          <p:nvPr/>
        </p:nvSpPr>
        <p:spPr>
          <a:xfrm>
            <a:off x="838200" y="381000"/>
            <a:ext cx="10363199" cy="2209800"/>
          </a:xfrm>
          <a:prstGeom prst="downArrow">
            <a:avLst>
              <a:gd name="adj1" fmla="val 50000"/>
              <a:gd name="adj2" fmla="val 54348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3FD4A5-A988-C641-7E64-DEE1FD7B79AC}"/>
              </a:ext>
            </a:extLst>
          </p:cNvPr>
          <p:cNvSpPr/>
          <p:nvPr/>
        </p:nvSpPr>
        <p:spPr>
          <a:xfrm>
            <a:off x="3668485" y="522514"/>
            <a:ext cx="5007429" cy="1113183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en-US" sz="64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4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400" b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4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endParaRPr lang="bn-BD" sz="6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38174A79-89F9-22C6-CCF1-6A8173830C81}"/>
              </a:ext>
            </a:extLst>
          </p:cNvPr>
          <p:cNvSpPr/>
          <p:nvPr/>
        </p:nvSpPr>
        <p:spPr>
          <a:xfrm>
            <a:off x="990600" y="2362200"/>
            <a:ext cx="10363200" cy="4245724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endParaRPr lang="en-US" sz="13800" b="1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CCCBF-37AF-E003-F5B6-F2A9D23A7E6E}"/>
              </a:ext>
            </a:extLst>
          </p:cNvPr>
          <p:cNvSpPr txBox="1"/>
          <p:nvPr/>
        </p:nvSpPr>
        <p:spPr>
          <a:xfrm>
            <a:off x="1458686" y="3197560"/>
            <a:ext cx="9742714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n-US" sz="138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শতকরার ধারণা</a:t>
            </a:r>
          </a:p>
        </p:txBody>
      </p:sp>
    </p:spTree>
    <p:extLst>
      <p:ext uri="{BB962C8B-B14F-4D97-AF65-F5344CB8AC3E}">
        <p14:creationId xmlns:p14="http://schemas.microsoft.com/office/powerpoint/2010/main" val="301931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8DA5-D840-BFC9-87FF-89394FC4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136" y="653143"/>
            <a:ext cx="11217728" cy="4452257"/>
          </a:xfrm>
        </p:spPr>
        <p:txBody>
          <a:bodyPr>
            <a:normAutofit/>
          </a:bodyPr>
          <a:lstStyle/>
          <a:p>
            <a:pPr marL="685800" indent="-685800" algn="just">
              <a:buFont typeface="Wingdings" panose="05000000000000000000" pitchFamily="2" charset="2"/>
              <a:buChar char="v"/>
            </a:pPr>
            <a:r>
              <a:rPr lang="en-US" sz="6000" b="1">
                <a:latin typeface="NikoshBAN" panose="02000000000000000000" pitchFamily="2" charset="0"/>
                <a:cs typeface="NikoshBAN" panose="02000000000000000000" pitchFamily="2" charset="0"/>
              </a:rPr>
              <a:t>কোনো বিদ্যালয়ের চতুর্থ শ্রেণির ৫০ জন শিক্ষার্থীর মধ্যে ২০ জন ছাত্রী এবং পঞ্চম শ্রেণির ২৫ জন শিক্ষার্থীর মধ্যে ১২ জন ছাত্রী। তুলনামূলক কোন শ্রেণিতে ছাত্রী বেশি?</a:t>
            </a:r>
          </a:p>
        </p:txBody>
      </p:sp>
    </p:spTree>
    <p:extLst>
      <p:ext uri="{BB962C8B-B14F-4D97-AF65-F5344CB8AC3E}">
        <p14:creationId xmlns:p14="http://schemas.microsoft.com/office/powerpoint/2010/main" val="221985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AF15C71-E485-F495-74D1-8DF2A2D0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653143"/>
            <a:ext cx="7590064" cy="5540828"/>
          </a:xfrm>
        </p:spPr>
        <p:txBody>
          <a:bodyPr>
            <a:normAutofit/>
          </a:bodyPr>
          <a:lstStyle/>
          <a:p>
            <a:pPr marL="685800" indent="-685800" algn="just">
              <a:buFont typeface="Wingdings" panose="05000000000000000000" pitchFamily="2" charset="2"/>
              <a:buChar char="v"/>
            </a:pPr>
            <a:r>
              <a:rPr lang="en-US" sz="6000" b="1">
                <a:latin typeface="NikoshBAN" panose="02000000000000000000" pitchFamily="2" charset="0"/>
                <a:cs typeface="NikoshBAN" panose="02000000000000000000" pitchFamily="2" charset="0"/>
              </a:rPr>
              <a:t>যেহেতু ২০ সংখ্যাটি ১২ থেকে বড়ো। তাই আমার মনে হয় তুলনামূলকভাবে চতুর্থ শ্রেণিতে ছাত্রীসংখ্যা বেশি।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093E4E-54BA-7E81-C7E2-2B0EDF04F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1186543"/>
            <a:ext cx="33147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0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B0BECC-C5AC-52F0-EBF5-F9B91C316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18" y="405267"/>
            <a:ext cx="10223653" cy="44606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BBA312-AED8-45FC-77D6-2BC86DA5F2DA}"/>
              </a:ext>
            </a:extLst>
          </p:cNvPr>
          <p:cNvSpPr txBox="1"/>
          <p:nvPr/>
        </p:nvSpPr>
        <p:spPr>
          <a:xfrm>
            <a:off x="1709057" y="5268686"/>
            <a:ext cx="3516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৪র্থ শ্রেণির শিক্ষার্থী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3FED47-41F1-8D87-08D7-C059419D4893}"/>
              </a:ext>
            </a:extLst>
          </p:cNvPr>
          <p:cNvSpPr txBox="1"/>
          <p:nvPr/>
        </p:nvSpPr>
        <p:spPr>
          <a:xfrm>
            <a:off x="6966858" y="5166993"/>
            <a:ext cx="3516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৫ম শ্রেণির শিক্ষার্থী</a:t>
            </a:r>
          </a:p>
        </p:txBody>
      </p:sp>
    </p:spTree>
    <p:extLst>
      <p:ext uri="{BB962C8B-B14F-4D97-AF65-F5344CB8AC3E}">
        <p14:creationId xmlns:p14="http://schemas.microsoft.com/office/powerpoint/2010/main" val="261523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9844638-E6BC-EF0A-930B-832B6940B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835624"/>
              </p:ext>
            </p:extLst>
          </p:nvPr>
        </p:nvGraphicFramePr>
        <p:xfrm>
          <a:off x="783770" y="419463"/>
          <a:ext cx="10700657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195">
                  <a:extLst>
                    <a:ext uri="{9D8B030D-6E8A-4147-A177-3AD203B41FA5}">
                      <a16:colId xmlns:a16="http://schemas.microsoft.com/office/drawing/2014/main" val="3318042069"/>
                    </a:ext>
                  </a:extLst>
                </a:gridCol>
                <a:gridCol w="3544731">
                  <a:extLst>
                    <a:ext uri="{9D8B030D-6E8A-4147-A177-3AD203B41FA5}">
                      <a16:colId xmlns:a16="http://schemas.microsoft.com/office/drawing/2014/main" val="2491765925"/>
                    </a:ext>
                  </a:extLst>
                </a:gridCol>
                <a:gridCol w="3544731">
                  <a:extLst>
                    <a:ext uri="{9D8B030D-6E8A-4147-A177-3AD203B41FA5}">
                      <a16:colId xmlns:a16="http://schemas.microsoft.com/office/drawing/2014/main" val="1362983272"/>
                    </a:ext>
                  </a:extLst>
                </a:gridCol>
              </a:tblGrid>
              <a:tr h="676850">
                <a:tc>
                  <a:txBody>
                    <a:bodyPr/>
                    <a:lstStyle/>
                    <a:p>
                      <a:pPr algn="ctr"/>
                      <a:r>
                        <a:rPr lang="en-US" sz="4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শ্রেণি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ছাত্রী সংখ্যা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5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চতুর্থ শ্রেণি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06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পঞ্চম শ্রেণি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54054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7B00896E-46E1-92FF-9822-F1E913DFA8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2004690"/>
                  </p:ext>
                </p:extLst>
              </p:nvPr>
            </p:nvGraphicFramePr>
            <p:xfrm>
              <a:off x="783770" y="3429000"/>
              <a:ext cx="10700658" cy="26489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68626">
                      <a:extLst>
                        <a:ext uri="{9D8B030D-6E8A-4147-A177-3AD203B41FA5}">
                          <a16:colId xmlns:a16="http://schemas.microsoft.com/office/drawing/2014/main" val="2955084151"/>
                        </a:ext>
                      </a:extLst>
                    </a:gridCol>
                    <a:gridCol w="6532032">
                      <a:extLst>
                        <a:ext uri="{9D8B030D-6E8A-4147-A177-3AD203B41FA5}">
                          <a16:colId xmlns:a16="http://schemas.microsoft.com/office/drawing/2014/main" val="4137725174"/>
                        </a:ext>
                      </a:extLst>
                    </a:gridCol>
                  </a:tblGrid>
                  <a:tr h="111914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8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চতুর্থ শ্রেণি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২০</m:t>
                                  </m:r>
                                </m:num>
                                <m:den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৫০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48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২০×২</m:t>
                                  </m:r>
                                </m:num>
                                <m:den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৫০×২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48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৪০</m:t>
                                  </m:r>
                                </m:num>
                                <m:den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১০০</m:t>
                                  </m:r>
                                </m:den>
                              </m:f>
                            </m:oMath>
                          </a14:m>
                          <a:endParaRPr lang="en-US" sz="480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20204547"/>
                      </a:ext>
                    </a:extLst>
                  </a:tr>
                  <a:tr h="7165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8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পঞ্চম শ্রেণি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১২</m:t>
                                  </m:r>
                                </m:num>
                                <m:den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২৫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48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১২×৪</m:t>
                                  </m:r>
                                </m:num>
                                <m:den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২৫×৪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US" sz="4800" i="0" smtClean="0">
                                  <a:latin typeface="NikoshBAN" panose="02000000000000000000" pitchFamily="2" charset="0"/>
                                  <a:cs typeface="NikoshBAN" panose="02000000000000000000" pitchFamily="2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৪৮</m:t>
                                  </m:r>
                                </m:num>
                                <m:den>
                                  <m:r>
                                    <a:rPr lang="en-US" sz="4800" b="0" i="1" smtClean="0">
                                      <a:latin typeface="Cambria Math" panose="02040503050406030204" pitchFamily="18" charset="0"/>
                                    </a:rPr>
                                    <m:t>১০০</m:t>
                                  </m:r>
                                </m:den>
                              </m:f>
                            </m:oMath>
                          </a14:m>
                          <a:endParaRPr lang="en-US" sz="480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83021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7B00896E-46E1-92FF-9822-F1E913DFA8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2004690"/>
                  </p:ext>
                </p:extLst>
              </p:nvPr>
            </p:nvGraphicFramePr>
            <p:xfrm>
              <a:off x="783770" y="3429000"/>
              <a:ext cx="10700658" cy="26489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68626">
                      <a:extLst>
                        <a:ext uri="{9D8B030D-6E8A-4147-A177-3AD203B41FA5}">
                          <a16:colId xmlns:a16="http://schemas.microsoft.com/office/drawing/2014/main" val="2955084151"/>
                        </a:ext>
                      </a:extLst>
                    </a:gridCol>
                    <a:gridCol w="6532032">
                      <a:extLst>
                        <a:ext uri="{9D8B030D-6E8A-4147-A177-3AD203B41FA5}">
                          <a16:colId xmlns:a16="http://schemas.microsoft.com/office/drawing/2014/main" val="4137725174"/>
                        </a:ext>
                      </a:extLst>
                    </a:gridCol>
                  </a:tblGrid>
                  <a:tr h="13244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8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চতুর্থ শ্রেণি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3899" t="-10092" r="-466" b="-1128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0204547"/>
                      </a:ext>
                    </a:extLst>
                  </a:tr>
                  <a:tr h="13244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8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পঞ্চম শ্রেণি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3899" t="-110092" r="-466" b="-128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83021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3508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DE392ED-60D2-C0FD-D4E2-C6BB644E021A}"/>
              </a:ext>
            </a:extLst>
          </p:cNvPr>
          <p:cNvSpPr txBox="1"/>
          <p:nvPr/>
        </p:nvSpPr>
        <p:spPr>
          <a:xfrm>
            <a:off x="935360" y="1422610"/>
            <a:ext cx="1862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205C2F-7BAD-E229-4C64-56D5DDE4DD16}"/>
                  </a:ext>
                </a:extLst>
              </p:cNvPr>
              <p:cNvSpPr txBox="1"/>
              <p:nvPr/>
            </p:nvSpPr>
            <p:spPr>
              <a:xfrm>
                <a:off x="4005942" y="1219573"/>
                <a:ext cx="6083832" cy="1113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914400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২০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৫০</m:t>
                        </m:r>
                      </m:den>
                    </m:f>
                  </m:oMath>
                </a14:m>
                <a:r>
                  <a:rPr lang="en-US" sz="480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৪০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en-US" sz="4800">
                    <a:latin typeface="NikoshBAN" panose="02000000000000000000" pitchFamily="2" charset="0"/>
                    <a:cs typeface="NikoshBAN" panose="02000000000000000000" pitchFamily="2" charset="0"/>
                  </a:rPr>
                  <a:t>=৪০</a:t>
                </a:r>
                <a:r>
                  <a:rPr lang="en-US" sz="4000">
                    <a:latin typeface="NikoshBAN" panose="02000000000000000000" pitchFamily="2" charset="0"/>
                    <a:cs typeface="NikoshBAN" panose="02000000000000000000" pitchFamily="2" charset="0"/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en-US" sz="4800">
                    <a:latin typeface="NikoshBAN" panose="02000000000000000000" pitchFamily="2" charset="0"/>
                    <a:cs typeface="NikoshBAN" panose="02000000000000000000" pitchFamily="2" charset="0"/>
                  </a:rPr>
                  <a:t>=৪০%</a:t>
                </a:r>
                <a:endParaRPr lang="en-US" sz="400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205C2F-7BAD-E229-4C64-56D5DDE4D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942" y="1219573"/>
                <a:ext cx="6083832" cy="1113959"/>
              </a:xfrm>
              <a:prstGeom prst="rect">
                <a:avLst/>
              </a:prstGeom>
              <a:blipFill>
                <a:blip r:embed="rId2"/>
                <a:stretch>
                  <a:fillRect r="-1503" b="-20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F0306DB-DE1D-FDD2-116F-4496A4531C29}"/>
              </a:ext>
            </a:extLst>
          </p:cNvPr>
          <p:cNvSpPr txBox="1"/>
          <p:nvPr/>
        </p:nvSpPr>
        <p:spPr>
          <a:xfrm>
            <a:off x="1098645" y="3519387"/>
            <a:ext cx="1862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কইভাবে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053FE3-9F8B-A735-0E6A-D0609A51DD70}"/>
                  </a:ext>
                </a:extLst>
              </p:cNvPr>
              <p:cNvSpPr txBox="1"/>
              <p:nvPr/>
            </p:nvSpPr>
            <p:spPr>
              <a:xfrm>
                <a:off x="3657599" y="3308335"/>
                <a:ext cx="6432175" cy="1129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914400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১২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২৫</m:t>
                        </m:r>
                      </m:den>
                    </m:f>
                  </m:oMath>
                </a14:m>
                <a:r>
                  <a:rPr lang="en-US" sz="480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৪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৮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en-US" sz="4800">
                    <a:latin typeface="NikoshBAN" panose="02000000000000000000" pitchFamily="2" charset="0"/>
                    <a:cs typeface="NikoshBAN" panose="02000000000000000000" pitchFamily="2" charset="0"/>
                  </a:rPr>
                  <a:t>=৪৮</a:t>
                </a:r>
                <a:r>
                  <a:rPr lang="en-US" sz="4000">
                    <a:latin typeface="NikoshBAN" panose="02000000000000000000" pitchFamily="2" charset="0"/>
                    <a:cs typeface="NikoshBAN" panose="02000000000000000000" pitchFamily="2" charset="0"/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১০০</m:t>
                        </m:r>
                      </m:den>
                    </m:f>
                  </m:oMath>
                </a14:m>
                <a:r>
                  <a:rPr lang="en-US" sz="4800">
                    <a:latin typeface="NikoshBAN" panose="02000000000000000000" pitchFamily="2" charset="0"/>
                    <a:cs typeface="NikoshBAN" panose="02000000000000000000" pitchFamily="2" charset="0"/>
                  </a:rPr>
                  <a:t>=৪৮%</a:t>
                </a:r>
                <a:endParaRPr lang="en-US" sz="400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053FE3-9F8B-A735-0E6A-D0609A51DD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599" y="3308335"/>
                <a:ext cx="6432175" cy="1129989"/>
              </a:xfrm>
              <a:prstGeom prst="rect">
                <a:avLst/>
              </a:prstGeom>
              <a:blipFill>
                <a:blip r:embed="rId3"/>
                <a:stretch>
                  <a:fillRect b="-1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285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AFE2C6-D7DA-CFE5-2CDE-D91135C85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05" y="487998"/>
            <a:ext cx="11493190" cy="42932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14B166-1816-5683-AD95-AAB0D744F326}"/>
              </a:ext>
            </a:extLst>
          </p:cNvPr>
          <p:cNvSpPr txBox="1"/>
          <p:nvPr/>
        </p:nvSpPr>
        <p:spPr>
          <a:xfrm>
            <a:off x="544285" y="4781217"/>
            <a:ext cx="1129830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bn-BD" sz="5400">
                <a:latin typeface="NikoshBAN" panose="02000000000000000000" pitchFamily="2" charset="0"/>
                <a:cs typeface="NikoshBAN" panose="02000000000000000000" pitchFamily="2" charset="0"/>
              </a:rPr>
              <a:t>এই যে আমরা হরকে ১০০ এ প্রকাশ করে তুলনা করলাম তাই শতকরা।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50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C34AE-2C6A-0E8B-63B1-DB6B7DE2F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970" y="283029"/>
            <a:ext cx="7543801" cy="1001485"/>
          </a:xfrm>
          <a:solidFill>
            <a:schemeClr val="accent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en-US" sz="600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>
                <a:latin typeface="NikoshBAN" panose="02000000000000000000" pitchFamily="2" charset="0"/>
                <a:cs typeface="NikoshBAN" panose="02000000000000000000" pitchFamily="2" charset="0"/>
              </a:rPr>
              <a:t>শতকরাকে সাধারণ ভগ্নাংশে রূপান্তর</a:t>
            </a:r>
            <a:r>
              <a:rPr lang="bn-BD" sz="60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C4FC1F-0A25-382E-1895-4E3321F861FA}"/>
              </a:ext>
            </a:extLst>
          </p:cNvPr>
          <p:cNvSpPr txBox="1"/>
          <p:nvPr/>
        </p:nvSpPr>
        <p:spPr>
          <a:xfrm>
            <a:off x="566059" y="1569326"/>
            <a:ext cx="827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১%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B407A0-5570-ECAC-5C3A-49C4B438B803}"/>
                  </a:ext>
                </a:extLst>
              </p:cNvPr>
              <p:cNvSpPr txBox="1"/>
              <p:nvPr/>
            </p:nvSpPr>
            <p:spPr>
              <a:xfrm>
                <a:off x="838200" y="2481355"/>
                <a:ext cx="827314" cy="1034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১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</m:oMath>
                  </m:oMathPara>
                </a14:m>
                <a:endParaRPr lang="en-US" sz="320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B407A0-5570-ECAC-5C3A-49C4B438B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81355"/>
                <a:ext cx="827314" cy="1034514"/>
              </a:xfrm>
              <a:prstGeom prst="rect">
                <a:avLst/>
              </a:prstGeom>
              <a:blipFill>
                <a:blip r:embed="rId2"/>
                <a:stretch>
                  <a:fillRect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B02FE86-4283-FA58-AE35-EF60D99906F9}"/>
              </a:ext>
            </a:extLst>
          </p:cNvPr>
          <p:cNvSpPr txBox="1"/>
          <p:nvPr/>
        </p:nvSpPr>
        <p:spPr>
          <a:xfrm>
            <a:off x="206827" y="2706225"/>
            <a:ext cx="598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C924BB-DBBD-203A-013B-E8536004AEFB}"/>
              </a:ext>
            </a:extLst>
          </p:cNvPr>
          <p:cNvSpPr txBox="1"/>
          <p:nvPr/>
        </p:nvSpPr>
        <p:spPr>
          <a:xfrm>
            <a:off x="979716" y="4047265"/>
            <a:ext cx="979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0.01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F64F5F-F83F-E81A-6008-24506EBEDE4F}"/>
              </a:ext>
            </a:extLst>
          </p:cNvPr>
          <p:cNvSpPr txBox="1"/>
          <p:nvPr/>
        </p:nvSpPr>
        <p:spPr>
          <a:xfrm>
            <a:off x="239486" y="3964293"/>
            <a:ext cx="598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59BCE8-EAAB-02B9-6B5E-33890BB58D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970" y="1779584"/>
            <a:ext cx="2694246" cy="272710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62DA991-E06C-82A9-AA45-DAB8616B1E6A}"/>
              </a:ext>
            </a:extLst>
          </p:cNvPr>
          <p:cNvSpPr txBox="1"/>
          <p:nvPr/>
        </p:nvSpPr>
        <p:spPr>
          <a:xfrm>
            <a:off x="6694713" y="1674392"/>
            <a:ext cx="115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১৫%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A1459B4-C8A3-758E-FD2E-565629C2A631}"/>
                  </a:ext>
                </a:extLst>
              </p:cNvPr>
              <p:cNvSpPr txBox="1"/>
              <p:nvPr/>
            </p:nvSpPr>
            <p:spPr>
              <a:xfrm>
                <a:off x="6727373" y="2579327"/>
                <a:ext cx="827314" cy="1034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১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৫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</m:oMath>
                  </m:oMathPara>
                </a14:m>
                <a:endParaRPr lang="en-US" sz="320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A1459B4-C8A3-758E-FD2E-565629C2A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373" y="2579327"/>
                <a:ext cx="827314" cy="1034514"/>
              </a:xfrm>
              <a:prstGeom prst="rect">
                <a:avLst/>
              </a:prstGeom>
              <a:blipFill>
                <a:blip r:embed="rId4"/>
                <a:stretch>
                  <a:fillRect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4F717AB1-37D5-5049-2F1A-CCA6B436F35E}"/>
              </a:ext>
            </a:extLst>
          </p:cNvPr>
          <p:cNvSpPr txBox="1"/>
          <p:nvPr/>
        </p:nvSpPr>
        <p:spPr>
          <a:xfrm>
            <a:off x="6096000" y="2804197"/>
            <a:ext cx="598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ED4639-A45A-BC61-B3B5-061E44765DCB}"/>
              </a:ext>
            </a:extLst>
          </p:cNvPr>
          <p:cNvSpPr txBox="1"/>
          <p:nvPr/>
        </p:nvSpPr>
        <p:spPr>
          <a:xfrm>
            <a:off x="6868889" y="4145237"/>
            <a:ext cx="979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0.১৫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FA588D-505D-49D3-485F-ED6C5C41D033}"/>
              </a:ext>
            </a:extLst>
          </p:cNvPr>
          <p:cNvSpPr txBox="1"/>
          <p:nvPr/>
        </p:nvSpPr>
        <p:spPr>
          <a:xfrm>
            <a:off x="6128659" y="4062265"/>
            <a:ext cx="598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3D00788-ED74-F60E-5043-60D3D5B58C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874" y="1773442"/>
            <a:ext cx="2876989" cy="272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9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7" grpId="0"/>
      <p:bldP spid="9" grpId="0"/>
      <p:bldP spid="11" grpId="0"/>
      <p:bldP spid="22" grpId="0"/>
      <p:bldP spid="24" grpId="0"/>
      <p:bldP spid="26" grpId="0"/>
      <p:bldP spid="28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403DCD-E50E-64C3-6B21-A6148FC90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970" y="283029"/>
            <a:ext cx="7543801" cy="1001485"/>
          </a:xfrm>
          <a:solidFill>
            <a:schemeClr val="accent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en-US" sz="600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>
                <a:latin typeface="NikoshBAN" panose="02000000000000000000" pitchFamily="2" charset="0"/>
                <a:cs typeface="NikoshBAN" panose="02000000000000000000" pitchFamily="2" charset="0"/>
              </a:rPr>
              <a:t>শতকরাকে সাধারণ ভগ্নাংশে রূপান্তর</a:t>
            </a:r>
            <a:r>
              <a:rPr lang="bn-BD" sz="60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E5387A-157E-354D-CDE0-3685AEE4B001}"/>
              </a:ext>
            </a:extLst>
          </p:cNvPr>
          <p:cNvSpPr txBox="1"/>
          <p:nvPr/>
        </p:nvSpPr>
        <p:spPr>
          <a:xfrm>
            <a:off x="538843" y="1523642"/>
            <a:ext cx="1317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৬৭%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E8EB9E-8899-59D2-DCDC-980A0A59A2A2}"/>
                  </a:ext>
                </a:extLst>
              </p:cNvPr>
              <p:cNvSpPr txBox="1"/>
              <p:nvPr/>
            </p:nvSpPr>
            <p:spPr>
              <a:xfrm>
                <a:off x="838200" y="2481355"/>
                <a:ext cx="827314" cy="1056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৬৭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</m:oMath>
                  </m:oMathPara>
                </a14:m>
                <a:endParaRPr lang="en-US" sz="320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E8EB9E-8899-59D2-DCDC-980A0A59A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81355"/>
                <a:ext cx="827314" cy="1056764"/>
              </a:xfrm>
              <a:prstGeom prst="rect">
                <a:avLst/>
              </a:prstGeom>
              <a:blipFill>
                <a:blip r:embed="rId2"/>
                <a:stretch>
                  <a:fillRect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9481983-4C31-B3C6-7A85-EA6B54CDD692}"/>
              </a:ext>
            </a:extLst>
          </p:cNvPr>
          <p:cNvSpPr txBox="1"/>
          <p:nvPr/>
        </p:nvSpPr>
        <p:spPr>
          <a:xfrm>
            <a:off x="206827" y="2706225"/>
            <a:ext cx="598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549C43-A6F2-DB0C-440D-B3FA5E6D5732}"/>
              </a:ext>
            </a:extLst>
          </p:cNvPr>
          <p:cNvSpPr txBox="1"/>
          <p:nvPr/>
        </p:nvSpPr>
        <p:spPr>
          <a:xfrm>
            <a:off x="979716" y="4047265"/>
            <a:ext cx="979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0.৬৭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A2A532-2F5A-1491-BF27-5054DBDAE221}"/>
              </a:ext>
            </a:extLst>
          </p:cNvPr>
          <p:cNvSpPr txBox="1"/>
          <p:nvPr/>
        </p:nvSpPr>
        <p:spPr>
          <a:xfrm>
            <a:off x="239486" y="3964293"/>
            <a:ext cx="598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113E88-60A2-B30B-CEAD-5C96BA94BFB2}"/>
              </a:ext>
            </a:extLst>
          </p:cNvPr>
          <p:cNvSpPr txBox="1"/>
          <p:nvPr/>
        </p:nvSpPr>
        <p:spPr>
          <a:xfrm>
            <a:off x="6694713" y="1674392"/>
            <a:ext cx="115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১০০%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86762EF-87F9-34CD-8291-A3C10D9AC3F5}"/>
                  </a:ext>
                </a:extLst>
              </p:cNvPr>
              <p:cNvSpPr txBox="1"/>
              <p:nvPr/>
            </p:nvSpPr>
            <p:spPr>
              <a:xfrm>
                <a:off x="6727373" y="2579327"/>
                <a:ext cx="827314" cy="1056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১০০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</m:oMath>
                  </m:oMathPara>
                </a14:m>
                <a:endParaRPr lang="en-US" sz="320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86762EF-87F9-34CD-8291-A3C10D9AC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373" y="2579327"/>
                <a:ext cx="827314" cy="1056764"/>
              </a:xfrm>
              <a:prstGeom prst="rect">
                <a:avLst/>
              </a:prstGeom>
              <a:blipFill>
                <a:blip r:embed="rId3"/>
                <a:stretch>
                  <a:fillRect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498B28B-28B3-D785-FA66-C6B0C2415FBA}"/>
              </a:ext>
            </a:extLst>
          </p:cNvPr>
          <p:cNvSpPr txBox="1"/>
          <p:nvPr/>
        </p:nvSpPr>
        <p:spPr>
          <a:xfrm>
            <a:off x="6096000" y="2804197"/>
            <a:ext cx="598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8E1BCA-056E-7330-1680-D03147976CA7}"/>
              </a:ext>
            </a:extLst>
          </p:cNvPr>
          <p:cNvSpPr txBox="1"/>
          <p:nvPr/>
        </p:nvSpPr>
        <p:spPr>
          <a:xfrm>
            <a:off x="6868888" y="4106174"/>
            <a:ext cx="979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8DBDC5-D1D7-9495-4B53-CCBA2824CC2F}"/>
              </a:ext>
            </a:extLst>
          </p:cNvPr>
          <p:cNvSpPr txBox="1"/>
          <p:nvPr/>
        </p:nvSpPr>
        <p:spPr>
          <a:xfrm>
            <a:off x="6128659" y="4062265"/>
            <a:ext cx="598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5A74748-37FB-3C1D-4BB4-E0C66953D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113" y="1778741"/>
            <a:ext cx="2735573" cy="27016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F2B55B-15EC-66D8-8D8B-5F525C36D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94" y="1778741"/>
            <a:ext cx="3025405" cy="277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20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A01162-0FD8-2F23-0144-1916DFCE39FC}"/>
              </a:ext>
            </a:extLst>
          </p:cNvPr>
          <p:cNvSpPr txBox="1"/>
          <p:nvPr/>
        </p:nvSpPr>
        <p:spPr>
          <a:xfrm>
            <a:off x="4207779" y="384334"/>
            <a:ext cx="3265549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</a:t>
            </a:r>
            <a:r>
              <a:rPr lang="en-US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B1066-34DF-0591-EC9E-2D8E564059F1}"/>
              </a:ext>
            </a:extLst>
          </p:cNvPr>
          <p:cNvSpPr txBox="1"/>
          <p:nvPr/>
        </p:nvSpPr>
        <p:spPr>
          <a:xfrm>
            <a:off x="1393371" y="1243039"/>
            <a:ext cx="2633815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 ১,২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5E2B05-0CB5-8F59-1EAE-309FE35BABF8}"/>
              </a:ext>
            </a:extLst>
          </p:cNvPr>
          <p:cNvSpPr txBox="1"/>
          <p:nvPr/>
        </p:nvSpPr>
        <p:spPr>
          <a:xfrm>
            <a:off x="3118753" y="3726375"/>
            <a:ext cx="495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C39489-F3DB-1D4A-EE33-6FF6F2526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147" y="5116627"/>
            <a:ext cx="493819" cy="37188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24C18AD-01D3-199C-58FE-E7267C2A1B7A}"/>
              </a:ext>
            </a:extLst>
          </p:cNvPr>
          <p:cNvSpPr txBox="1"/>
          <p:nvPr/>
        </p:nvSpPr>
        <p:spPr>
          <a:xfrm>
            <a:off x="7637990" y="1157726"/>
            <a:ext cx="2633815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 ৩,৪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2BC3F46-FCD2-63D6-8690-AD45DBAF7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18" y="3448554"/>
            <a:ext cx="4274596" cy="25432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E0A2BA5-1CC9-D66D-531E-F30EBEB15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146" y="3468574"/>
            <a:ext cx="4565920" cy="254323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336D044-EF24-AD62-ECC8-62BE227DFF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747" y="2555928"/>
            <a:ext cx="7942505" cy="62783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A787B38-0060-8A48-0132-D9BA5761F87F}"/>
              </a:ext>
            </a:extLst>
          </p:cNvPr>
          <p:cNvSpPr txBox="1"/>
          <p:nvPr/>
        </p:nvSpPr>
        <p:spPr>
          <a:xfrm>
            <a:off x="2146233" y="4669483"/>
            <a:ext cx="724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</a:t>
            </a:r>
            <a:r>
              <a:rPr lang="en-US" sz="24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24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0C6975F-2DE4-A80A-622C-420E360437B4}"/>
                  </a:ext>
                </a:extLst>
              </p:cNvPr>
              <p:cNvSpPr txBox="1"/>
              <p:nvPr/>
            </p:nvSpPr>
            <p:spPr>
              <a:xfrm>
                <a:off x="2124747" y="3863292"/>
                <a:ext cx="640224" cy="622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৩৭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0C6975F-2DE4-A80A-622C-420E36043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747" y="3863292"/>
                <a:ext cx="640224" cy="6222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C60E9CC-482F-C233-4B2D-C21A491B8A45}"/>
              </a:ext>
            </a:extLst>
          </p:cNvPr>
          <p:cNvSpPr txBox="1"/>
          <p:nvPr/>
        </p:nvSpPr>
        <p:spPr>
          <a:xfrm>
            <a:off x="6821373" y="3970717"/>
            <a:ext cx="789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৩৫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DEE20F-DB80-7470-9249-5181A3425697}"/>
                  </a:ext>
                </a:extLst>
              </p:cNvPr>
              <p:cNvSpPr txBox="1"/>
              <p:nvPr/>
            </p:nvSpPr>
            <p:spPr>
              <a:xfrm>
                <a:off x="7955938" y="4525079"/>
                <a:ext cx="640224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৭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২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০</m:t>
                          </m:r>
                        </m:den>
                      </m:f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DEE20F-DB80-7470-9249-5181A3425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938" y="4525079"/>
                <a:ext cx="640224" cy="6347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6249F80-A316-EDE0-224E-BE82D757E9C4}"/>
              </a:ext>
            </a:extLst>
          </p:cNvPr>
          <p:cNvSpPr txBox="1"/>
          <p:nvPr/>
        </p:nvSpPr>
        <p:spPr>
          <a:xfrm>
            <a:off x="8059106" y="5261016"/>
            <a:ext cx="107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০.৩৫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BF03001-EA2E-2B54-56A2-A9D09111D5ED}"/>
                  </a:ext>
                </a:extLst>
              </p:cNvPr>
              <p:cNvSpPr txBox="1"/>
              <p:nvPr/>
            </p:nvSpPr>
            <p:spPr>
              <a:xfrm>
                <a:off x="7998736" y="3863292"/>
                <a:ext cx="640224" cy="622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৩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৫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১০০</m:t>
                          </m:r>
                        </m:den>
                      </m:f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BF03001-EA2E-2B54-56A2-A9D09111D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736" y="3863292"/>
                <a:ext cx="640224" cy="6222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52695F2F-9E1C-66AB-3F52-23BA9436DB73}"/>
              </a:ext>
            </a:extLst>
          </p:cNvPr>
          <p:cNvSpPr/>
          <p:nvPr/>
        </p:nvSpPr>
        <p:spPr>
          <a:xfrm>
            <a:off x="3557771" y="4013123"/>
            <a:ext cx="1616376" cy="11467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AFEF6B-5EE1-DDF8-F094-740B8B5F2505}"/>
              </a:ext>
            </a:extLst>
          </p:cNvPr>
          <p:cNvSpPr/>
          <p:nvPr/>
        </p:nvSpPr>
        <p:spPr>
          <a:xfrm>
            <a:off x="3557771" y="5137295"/>
            <a:ext cx="493819" cy="2474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4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7" grpId="0" animBg="1"/>
      <p:bldP spid="45" grpId="0"/>
      <p:bldP spid="46" grpId="0"/>
      <p:bldP spid="3" grpId="0"/>
      <p:bldP spid="6" grpId="0"/>
      <p:bldP spid="11" grpId="0"/>
      <p:bldP spid="13" grpId="0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A78E6B-BB89-8A73-2019-8980FFAA76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087" y="1785257"/>
            <a:ext cx="11212284" cy="444137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0625A5B-5815-5414-CC33-4A2B4D5852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4800" y="430989"/>
            <a:ext cx="3200401" cy="94641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en-US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66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765E9A-DD9D-FEDA-0FE0-720032151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76" y="2376861"/>
            <a:ext cx="11514820" cy="18937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3A6B07-516F-A44B-7AD9-FFBD1181071B}"/>
              </a:ext>
            </a:extLst>
          </p:cNvPr>
          <p:cNvSpPr txBox="1"/>
          <p:nvPr/>
        </p:nvSpPr>
        <p:spPr>
          <a:xfrm>
            <a:off x="4223656" y="288314"/>
            <a:ext cx="3897087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9A2183-6948-BD75-1A69-884FEFEE0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76" y="1081667"/>
            <a:ext cx="11514820" cy="12097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0E8133-E94B-71FC-3AA9-8A4CE6697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76" y="4356072"/>
            <a:ext cx="11528141" cy="218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BA322-2450-175E-117C-0D3592375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81337"/>
            <a:ext cx="10058400" cy="1371600"/>
          </a:xfrm>
        </p:spPr>
        <p:txBody>
          <a:bodyPr>
            <a:prstTxWarp prst="textPlain">
              <a:avLst/>
            </a:prstTxWarp>
            <a:normAutofit fontScale="90000"/>
          </a:bodyPr>
          <a:lstStyle/>
          <a:p>
            <a:pPr algn="ctr"/>
            <a:r>
              <a:rPr lang="en-US" sz="67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br>
              <a:rPr lang="en-US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85B739-B668-D77E-4AFC-5005B4226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2" y="2158884"/>
            <a:ext cx="11277601" cy="331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B1C169-1E88-8B8C-B432-82A08DAD9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9" y="253276"/>
            <a:ext cx="11658600" cy="635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3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13677</TotalTime>
  <Words>263</Words>
  <Application>Microsoft Office PowerPoint</Application>
  <PresentationFormat>Widescreen</PresentationFormat>
  <Paragraphs>80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Cambria Math</vt:lpstr>
      <vt:lpstr>Century Gothic</vt:lpstr>
      <vt:lpstr>Garamond</vt:lpstr>
      <vt:lpstr>NikoshBAN</vt:lpstr>
      <vt:lpstr>Wingdings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কোনো বিদ্যালয়ের চতুর্থ শ্রেণির ৫০ জন শিক্ষার্থীর মধ্যে ২০ জন ছাত্রী এবং পঞ্চম শ্রেণির ২৫ জন শিক্ষার্থীর মধ্যে ১২ জন ছাত্রী। তুলনামূলক কোন শ্রেণিতে ছাত্রী বেশি?</vt:lpstr>
      <vt:lpstr>যেহেতু ২০ সংখ্যাটি ১২ থেকে বড়ো। তাই আমার মনে হয় তুলনামূলকভাবে চতুর্থ শ্রেণিতে ছাত্রীসংখ্যা বেশি।</vt:lpstr>
      <vt:lpstr>PowerPoint Presentation</vt:lpstr>
      <vt:lpstr>PowerPoint Presentation</vt:lpstr>
      <vt:lpstr>PowerPoint Presentation</vt:lpstr>
      <vt:lpstr>PowerPoint Presentation</vt:lpstr>
      <vt:lpstr> শতকরাকে সাধারণ ভগ্নাংশে রূপান্তর  </vt:lpstr>
      <vt:lpstr> শতকরাকে সাধারণ ভগ্নাংশে রূপান্তর  </vt:lpstr>
      <vt:lpstr>PowerPoint Presentation</vt:lpstr>
      <vt:lpstr>একক কাজ</vt:lpstr>
      <vt:lpstr>PowerPoint Presentation</vt:lpstr>
      <vt:lpstr>বাড়ির কাজ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Pedp4 WPBX4125BLF092408932</cp:lastModifiedBy>
  <cp:revision>474</cp:revision>
  <dcterms:created xsi:type="dcterms:W3CDTF">2026-06-17T13:44:11Z</dcterms:created>
  <dcterms:modified xsi:type="dcterms:W3CDTF">2026-08-24T15:01:16Z</dcterms:modified>
</cp:coreProperties>
</file>