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69" d="100"/>
          <a:sy n="69" d="100"/>
        </p:scale>
        <p:origin x="14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EEB97-5658-4547-8122-C005711F4C1B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F36D1-9913-40AD-8F47-1502F0695E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2542"/>
            <a:ext cx="9144000" cy="35764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"/>
            <a:ext cx="89916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Welcome </a:t>
            </a:r>
            <a:endParaRPr lang="en-US" sz="48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To</a:t>
            </a:r>
          </a:p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 Online Class</a:t>
            </a:r>
            <a:endParaRPr lang="en-US" sz="3600" dirty="0"/>
          </a:p>
          <a:p>
            <a:pPr algn="ctr"/>
            <a:r>
              <a:rPr lang="en-US" sz="4400" dirty="0">
                <a:solidFill>
                  <a:srgbClr val="002060"/>
                </a:solidFill>
              </a:rPr>
              <a:t>Bhatpara High School (</a:t>
            </a:r>
            <a:r>
              <a:rPr lang="en-US" sz="4400" dirty="0" err="1">
                <a:solidFill>
                  <a:srgbClr val="002060"/>
                </a:solidFill>
              </a:rPr>
              <a:t>Kuthi</a:t>
            </a:r>
            <a:r>
              <a:rPr lang="en-US" sz="4400" dirty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sz="4400" dirty="0" err="1" smtClean="0">
                <a:solidFill>
                  <a:srgbClr val="002060"/>
                </a:solidFill>
              </a:rPr>
              <a:t>Gangni</a:t>
            </a:r>
            <a:r>
              <a:rPr lang="en-US" sz="4400" dirty="0" smtClean="0">
                <a:solidFill>
                  <a:srgbClr val="002060"/>
                </a:solidFill>
              </a:rPr>
              <a:t>, </a:t>
            </a:r>
            <a:r>
              <a:rPr lang="en-US" sz="4400" dirty="0" err="1">
                <a:solidFill>
                  <a:srgbClr val="002060"/>
                </a:solidFill>
              </a:rPr>
              <a:t>Meherpur</a:t>
            </a:r>
            <a:r>
              <a:rPr lang="en-US" sz="36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1828800" y="152400"/>
            <a:ext cx="4800600" cy="1066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676400"/>
            <a:ext cx="6019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Md. </a:t>
            </a:r>
            <a:r>
              <a:rPr lang="en-US" sz="3600" dirty="0" err="1">
                <a:solidFill>
                  <a:srgbClr val="FF0000"/>
                </a:solidFill>
              </a:rPr>
              <a:t>Ajim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Uddin</a:t>
            </a:r>
            <a:r>
              <a:rPr lang="en-US" sz="3600" dirty="0">
                <a:solidFill>
                  <a:srgbClr val="FF0000"/>
                </a:solidFill>
              </a:rPr>
              <a:t> (</a:t>
            </a:r>
            <a:r>
              <a:rPr lang="en-US" sz="3600" dirty="0" err="1">
                <a:solidFill>
                  <a:srgbClr val="FF0000"/>
                </a:solidFill>
              </a:rPr>
              <a:t>Ssagor</a:t>
            </a:r>
            <a:r>
              <a:rPr lang="en-US" sz="3600" dirty="0">
                <a:solidFill>
                  <a:srgbClr val="FF0000"/>
                </a:solidFill>
              </a:rPr>
              <a:t>)</a:t>
            </a:r>
          </a:p>
          <a:p>
            <a:r>
              <a:rPr lang="en-US" sz="3600" dirty="0">
                <a:solidFill>
                  <a:srgbClr val="00B050"/>
                </a:solidFill>
              </a:rPr>
              <a:t>Assistant Teacher (English)</a:t>
            </a:r>
          </a:p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Bhatpara High School (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Kuthi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Gangni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Meherpur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780" y="1676400"/>
            <a:ext cx="2827020" cy="368444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95400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tx2">
                    <a:lumMod val="50000"/>
                  </a:schemeClr>
                </a:solidFill>
              </a:rPr>
              <a:t>Class = Nine</a:t>
            </a:r>
          </a:p>
          <a:p>
            <a:pPr algn="ctr"/>
            <a:r>
              <a:rPr lang="en-US" sz="4400" b="1" dirty="0">
                <a:solidFill>
                  <a:srgbClr val="C00000"/>
                </a:solidFill>
              </a:rPr>
              <a:t>Subject = English 2</a:t>
            </a:r>
            <a:r>
              <a:rPr lang="en-US" sz="4400" b="1" baseline="30000" dirty="0">
                <a:solidFill>
                  <a:srgbClr val="C00000"/>
                </a:solidFill>
              </a:rPr>
              <a:t>nd</a:t>
            </a:r>
            <a:r>
              <a:rPr lang="en-US" sz="4400" b="1" dirty="0">
                <a:solidFill>
                  <a:srgbClr val="C00000"/>
                </a:solidFill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</a:rPr>
              <a:t>Paper</a:t>
            </a:r>
            <a:endParaRPr lang="en-US" sz="4400" dirty="0"/>
          </a:p>
          <a:p>
            <a:pPr algn="ctr"/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Topic = 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Conjunction </a:t>
            </a: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Verb.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057400" y="381000"/>
            <a:ext cx="4114800" cy="1371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Conjunctions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057400"/>
            <a:ext cx="9144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Sub-ordinating Conjunctions = </a:t>
            </a:r>
            <a:r>
              <a:rPr lang="en-US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As, Since, When, If, That, So That, In order that, Though, Although, So……That, As…….So, Unless, Until, Till, Who, Whom, Whose  </a:t>
            </a:r>
            <a:r>
              <a:rPr lang="en-US" sz="32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en-US" sz="3200" b="1" dirty="0"/>
              <a:t> .</a:t>
            </a:r>
          </a:p>
          <a:p>
            <a:endParaRPr lang="en-US" sz="2000" b="1" dirty="0"/>
          </a:p>
          <a:p>
            <a:r>
              <a:rPr lang="en-US" sz="2000" b="1" dirty="0"/>
              <a:t>Examples=</a:t>
            </a:r>
          </a:p>
          <a:p>
            <a:endParaRPr lang="en-US" sz="2000" b="1" dirty="0"/>
          </a:p>
          <a:p>
            <a:r>
              <a:rPr lang="en-US" sz="2000" b="1" dirty="0"/>
              <a:t>	</a:t>
            </a:r>
            <a:r>
              <a:rPr lang="en-US" sz="2400" b="1" dirty="0"/>
              <a:t>1. </a:t>
            </a:r>
            <a:r>
              <a:rPr lang="en-US" sz="2400" b="1" dirty="0">
                <a:solidFill>
                  <a:srgbClr val="FF0000"/>
                </a:solidFill>
              </a:rPr>
              <a:t>I went to market </a:t>
            </a:r>
            <a:r>
              <a:rPr lang="en-US" sz="2400" b="1" dirty="0"/>
              <a:t>so that </a:t>
            </a:r>
            <a:r>
              <a:rPr lang="en-US" sz="2400" b="1" dirty="0">
                <a:solidFill>
                  <a:srgbClr val="FF0000"/>
                </a:solidFill>
              </a:rPr>
              <a:t>I could buy some vegetables.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en-US" sz="2400" b="1" dirty="0">
                <a:solidFill>
                  <a:srgbClr val="FF0000"/>
                </a:solidFill>
              </a:rPr>
              <a:t>You will make a good result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If </a:t>
            </a:r>
            <a:r>
              <a:rPr lang="en-US" sz="2400" b="1" dirty="0">
                <a:solidFill>
                  <a:srgbClr val="FF0000"/>
                </a:solidFill>
              </a:rPr>
              <a:t>you study more.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Though </a:t>
            </a:r>
            <a:r>
              <a:rPr lang="en-US" sz="2400" b="1" dirty="0">
                <a:solidFill>
                  <a:srgbClr val="FF0000"/>
                </a:solidFill>
              </a:rPr>
              <a:t>they are poor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, </a:t>
            </a:r>
            <a:r>
              <a:rPr lang="en-US" sz="2400" b="1" dirty="0">
                <a:solidFill>
                  <a:srgbClr val="FF0000"/>
                </a:solidFill>
              </a:rPr>
              <a:t>they are honest.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	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	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057400" y="381000"/>
            <a:ext cx="4114800" cy="1371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Conjunctions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5146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Co-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ordinating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Conjunctions = For, And, Nor, But, Or, Yet, So.</a:t>
            </a: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			(FANBOYS)</a:t>
            </a:r>
          </a:p>
          <a:p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/>
              <a:t>Examples=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     1. </a:t>
            </a:r>
            <a:r>
              <a:rPr lang="en-US" sz="2400" b="1" dirty="0">
                <a:solidFill>
                  <a:srgbClr val="FF0000"/>
                </a:solidFill>
              </a:rPr>
              <a:t>I waited for her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but </a:t>
            </a:r>
            <a:r>
              <a:rPr lang="en-US" sz="2400" b="1" dirty="0">
                <a:solidFill>
                  <a:srgbClr val="FF0000"/>
                </a:solidFill>
              </a:rPr>
              <a:t>she did not come.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    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</a:t>
            </a:r>
            <a:r>
              <a:rPr lang="en-US" sz="2400" b="1" dirty="0">
                <a:solidFill>
                  <a:srgbClr val="FF0000"/>
                </a:solidFill>
              </a:rPr>
              <a:t> I went to school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</a:t>
            </a:r>
            <a:r>
              <a:rPr lang="en-US" sz="2400" b="1" dirty="0">
                <a:solidFill>
                  <a:srgbClr val="FF0000"/>
                </a:solidFill>
              </a:rPr>
              <a:t> took an online class.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    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</a:t>
            </a:r>
            <a:r>
              <a:rPr lang="en-US" sz="2400" b="1" dirty="0">
                <a:solidFill>
                  <a:srgbClr val="FF0000"/>
                </a:solidFill>
              </a:rPr>
              <a:t> You are not alone,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for </a:t>
            </a:r>
            <a:r>
              <a:rPr lang="en-US" sz="2400" b="1" dirty="0">
                <a:solidFill>
                  <a:srgbClr val="FF0000"/>
                </a:solidFill>
              </a:rPr>
              <a:t>I am here for you.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	* He said </a:t>
            </a:r>
            <a:r>
              <a:rPr lang="en-US" sz="2400" b="1" dirty="0">
                <a:solidFill>
                  <a:srgbClr val="002060"/>
                </a:solidFill>
              </a:rPr>
              <a:t>that</a:t>
            </a:r>
            <a:r>
              <a:rPr lang="en-US" sz="2400" b="1" dirty="0">
                <a:solidFill>
                  <a:srgbClr val="FF0000"/>
                </a:solidFill>
              </a:rPr>
              <a:t> he would come in time </a:t>
            </a:r>
            <a:r>
              <a:rPr lang="en-US" sz="2400" b="1" dirty="0">
                <a:solidFill>
                  <a:srgbClr val="0070C0"/>
                </a:solidFill>
              </a:rPr>
              <a:t>but</a:t>
            </a:r>
            <a:r>
              <a:rPr lang="en-US" sz="2400" b="1" dirty="0">
                <a:solidFill>
                  <a:srgbClr val="FF0000"/>
                </a:solidFill>
              </a:rPr>
              <a:t> he phoned me </a:t>
            </a:r>
            <a:r>
              <a:rPr lang="en-US" sz="2400" b="1" dirty="0">
                <a:solidFill>
                  <a:srgbClr val="002060"/>
                </a:solidFill>
              </a:rPr>
              <a:t>that</a:t>
            </a:r>
            <a:r>
              <a:rPr lang="en-US" sz="2400" b="1" dirty="0">
                <a:solidFill>
                  <a:srgbClr val="FF0000"/>
                </a:solidFill>
              </a:rPr>
              <a:t> 	   he would be late.</a:t>
            </a:r>
          </a:p>
          <a:p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8E9D9DAA-89B0-438D-B220-A46C37A51FF8}"/>
              </a:ext>
            </a:extLst>
          </p:cNvPr>
          <p:cNvSpPr/>
          <p:nvPr/>
        </p:nvSpPr>
        <p:spPr>
          <a:xfrm>
            <a:off x="1524000" y="132031"/>
            <a:ext cx="6172200" cy="152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Finite/Non-finite Verb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72E9E6-5847-40FD-A080-D3AB870B9381}"/>
              </a:ext>
            </a:extLst>
          </p:cNvPr>
          <p:cNvSpPr txBox="1"/>
          <p:nvPr/>
        </p:nvSpPr>
        <p:spPr>
          <a:xfrm>
            <a:off x="762000" y="2057400"/>
            <a:ext cx="4267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* Different forms of </a:t>
            </a:r>
            <a:r>
              <a:rPr lang="en-US" sz="2800" dirty="0" smtClean="0">
                <a:solidFill>
                  <a:srgbClr val="0070C0"/>
                </a:solidFill>
              </a:rPr>
              <a:t>verb</a:t>
            </a:r>
            <a:endParaRPr lang="en-US" sz="2800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F72526-495A-4089-8A27-0ABEAF472AED}"/>
              </a:ext>
            </a:extLst>
          </p:cNvPr>
          <p:cNvSpPr txBox="1"/>
          <p:nvPr/>
        </p:nvSpPr>
        <p:spPr>
          <a:xfrm>
            <a:off x="457200" y="2877548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7030A0"/>
                </a:solidFill>
              </a:rPr>
              <a:t>Present form = Go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7030A0"/>
                </a:solidFill>
              </a:rPr>
              <a:t>Past form =  Went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7030A0"/>
                </a:solidFill>
              </a:rPr>
              <a:t>Present Participle form = Going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7030A0"/>
                </a:solidFill>
              </a:rPr>
              <a:t>Past Participle form = Gone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7030A0"/>
                </a:solidFill>
              </a:rPr>
              <a:t>Perfect Participle form = Having gone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7030A0"/>
                </a:solidFill>
              </a:rPr>
              <a:t>Infinitive form = To go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7030A0"/>
                </a:solidFill>
              </a:rPr>
              <a:t>Gerund form =  Going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196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>
            <a:extLst>
              <a:ext uri="{FF2B5EF4-FFF2-40B4-BE49-F238E27FC236}">
                <a16:creationId xmlns:a16="http://schemas.microsoft.com/office/drawing/2014/main" id="{D92CEBEF-97B9-4003-870E-B23ABE080C04}"/>
              </a:ext>
            </a:extLst>
          </p:cNvPr>
          <p:cNvSpPr/>
          <p:nvPr/>
        </p:nvSpPr>
        <p:spPr>
          <a:xfrm>
            <a:off x="1219200" y="609600"/>
            <a:ext cx="6172200" cy="11430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How to identify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44BC34-8B47-4050-A7BD-2534F12B660A}"/>
              </a:ext>
            </a:extLst>
          </p:cNvPr>
          <p:cNvSpPr txBox="1"/>
          <p:nvPr/>
        </p:nvSpPr>
        <p:spPr>
          <a:xfrm>
            <a:off x="457200" y="2133600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Present form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/>
              <a:t>Past form </a:t>
            </a:r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63246B5D-98C3-4064-83D5-C1330E1BA5AD}"/>
              </a:ext>
            </a:extLst>
          </p:cNvPr>
          <p:cNvSpPr/>
          <p:nvPr/>
        </p:nvSpPr>
        <p:spPr>
          <a:xfrm>
            <a:off x="3200400" y="2438400"/>
            <a:ext cx="1459523" cy="642491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Equals 4">
            <a:extLst>
              <a:ext uri="{FF2B5EF4-FFF2-40B4-BE49-F238E27FC236}">
                <a16:creationId xmlns:a16="http://schemas.microsoft.com/office/drawing/2014/main" id="{B26BF24C-7C12-4AC1-AEC5-7953067F28F8}"/>
              </a:ext>
            </a:extLst>
          </p:cNvPr>
          <p:cNvSpPr/>
          <p:nvPr/>
        </p:nvSpPr>
        <p:spPr>
          <a:xfrm>
            <a:off x="4724400" y="2590800"/>
            <a:ext cx="609600" cy="2667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2C510-65EC-4274-853C-05F8021B8179}"/>
              </a:ext>
            </a:extLst>
          </p:cNvPr>
          <p:cNvSpPr txBox="1"/>
          <p:nvPr/>
        </p:nvSpPr>
        <p:spPr>
          <a:xfrm>
            <a:off x="5410200" y="24384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Finite Verb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D502E8-0949-4D70-8B0C-474E3DABDE34}"/>
              </a:ext>
            </a:extLst>
          </p:cNvPr>
          <p:cNvSpPr txBox="1"/>
          <p:nvPr/>
        </p:nvSpPr>
        <p:spPr>
          <a:xfrm>
            <a:off x="762000" y="3429000"/>
            <a:ext cx="8229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Examples ;</a:t>
            </a:r>
          </a:p>
          <a:p>
            <a:r>
              <a:rPr lang="en-US" sz="2000" dirty="0"/>
              <a:t>	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They </a:t>
            </a:r>
            <a:r>
              <a:rPr lang="en-US" sz="4400" dirty="0">
                <a:solidFill>
                  <a:srgbClr val="FF0000"/>
                </a:solidFill>
              </a:rPr>
              <a:t>go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to school regularly.</a:t>
            </a:r>
          </a:p>
          <a:p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2. I </a:t>
            </a:r>
            <a:r>
              <a:rPr lang="en-US" sz="4400" dirty="0">
                <a:solidFill>
                  <a:srgbClr val="FF0000"/>
                </a:solidFill>
              </a:rPr>
              <a:t>went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to school yesterday.</a:t>
            </a:r>
          </a:p>
        </p:txBody>
      </p:sp>
    </p:spTree>
    <p:extLst>
      <p:ext uri="{BB962C8B-B14F-4D97-AF65-F5344CB8AC3E}">
        <p14:creationId xmlns:p14="http://schemas.microsoft.com/office/powerpoint/2010/main" val="1660372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eparation 3">
            <a:extLst>
              <a:ext uri="{FF2B5EF4-FFF2-40B4-BE49-F238E27FC236}">
                <a16:creationId xmlns:a16="http://schemas.microsoft.com/office/drawing/2014/main" id="{9D9B38AE-DBB5-407C-B745-1C11AF9E33EC}"/>
              </a:ext>
            </a:extLst>
          </p:cNvPr>
          <p:cNvSpPr/>
          <p:nvPr/>
        </p:nvSpPr>
        <p:spPr>
          <a:xfrm>
            <a:off x="1219200" y="609600"/>
            <a:ext cx="6172200" cy="11430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How to identify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997B67-1CC1-4D4B-B63B-8013CA9B5ED3}"/>
              </a:ext>
            </a:extLst>
          </p:cNvPr>
          <p:cNvSpPr txBox="1"/>
          <p:nvPr/>
        </p:nvSpPr>
        <p:spPr>
          <a:xfrm>
            <a:off x="685800" y="2133600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Infinitive form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Perfect participle</a:t>
            </a:r>
          </a:p>
        </p:txBody>
      </p:sp>
      <p:sp>
        <p:nvSpPr>
          <p:cNvPr id="6" name="Right Bracket 5">
            <a:extLst>
              <a:ext uri="{FF2B5EF4-FFF2-40B4-BE49-F238E27FC236}">
                <a16:creationId xmlns:a16="http://schemas.microsoft.com/office/drawing/2014/main" id="{63246B5D-98C3-4064-83D5-C1330E1BA5AD}"/>
              </a:ext>
            </a:extLst>
          </p:cNvPr>
          <p:cNvSpPr/>
          <p:nvPr/>
        </p:nvSpPr>
        <p:spPr>
          <a:xfrm>
            <a:off x="3810000" y="2286000"/>
            <a:ext cx="1459523" cy="642491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Equal 1"/>
          <p:cNvSpPr/>
          <p:nvPr/>
        </p:nvSpPr>
        <p:spPr>
          <a:xfrm>
            <a:off x="5410200" y="2438400"/>
            <a:ext cx="457200" cy="32124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2286000"/>
            <a:ext cx="2438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Non-finite Verb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3200400"/>
            <a:ext cx="8991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Examples ;</a:t>
            </a:r>
          </a:p>
          <a:p>
            <a:r>
              <a:rPr lang="en-US" dirty="0"/>
              <a:t>	</a:t>
            </a:r>
            <a:r>
              <a:rPr lang="en-US" sz="3200" b="1" dirty="0"/>
              <a:t>1. </a:t>
            </a:r>
            <a:r>
              <a:rPr lang="en-US" sz="3200" b="1" dirty="0">
                <a:solidFill>
                  <a:srgbClr val="FF0000"/>
                </a:solidFill>
              </a:rPr>
              <a:t>I went to market </a:t>
            </a:r>
            <a:r>
              <a:rPr lang="en-US" sz="3200" b="1" dirty="0">
                <a:solidFill>
                  <a:srgbClr val="002060"/>
                </a:solidFill>
              </a:rPr>
              <a:t>to buy </a:t>
            </a:r>
            <a:r>
              <a:rPr lang="en-US" sz="3200" b="1" dirty="0">
                <a:solidFill>
                  <a:srgbClr val="FF0000"/>
                </a:solidFill>
              </a:rPr>
              <a:t>some vegetables.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	</a:t>
            </a:r>
            <a:r>
              <a:rPr lang="en-US" sz="3200" b="1" dirty="0">
                <a:solidFill>
                  <a:srgbClr val="002060"/>
                </a:solidFill>
              </a:rPr>
              <a:t>2. Having finished</a:t>
            </a:r>
            <a:r>
              <a:rPr lang="en-US" sz="3200" b="1" dirty="0">
                <a:solidFill>
                  <a:srgbClr val="FF0000"/>
                </a:solidFill>
              </a:rPr>
              <a:t> the work, I returned home.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28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2" grpId="0" animBg="1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>
            <a:extLst>
              <a:ext uri="{FF2B5EF4-FFF2-40B4-BE49-F238E27FC236}">
                <a16:creationId xmlns:a16="http://schemas.microsoft.com/office/drawing/2014/main" id="{9D9B38AE-DBB5-407C-B745-1C11AF9E33EC}"/>
              </a:ext>
            </a:extLst>
          </p:cNvPr>
          <p:cNvSpPr/>
          <p:nvPr/>
        </p:nvSpPr>
        <p:spPr>
          <a:xfrm>
            <a:off x="1219200" y="457200"/>
            <a:ext cx="6172200" cy="8382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How to identify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28600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70C0"/>
                </a:solidFill>
              </a:rPr>
              <a:t>Note</a:t>
            </a:r>
            <a:r>
              <a:rPr lang="en-US" sz="3200" b="1" dirty="0">
                <a:solidFill>
                  <a:srgbClr val="002060"/>
                </a:solidFill>
              </a:rPr>
              <a:t> – If ‘verb-</a:t>
            </a:r>
            <a:r>
              <a:rPr lang="en-US" sz="3200" b="1" dirty="0" err="1">
                <a:solidFill>
                  <a:srgbClr val="002060"/>
                </a:solidFill>
              </a:rPr>
              <a:t>ing</a:t>
            </a:r>
            <a:r>
              <a:rPr lang="en-US" sz="3200" b="1" dirty="0">
                <a:solidFill>
                  <a:srgbClr val="002060"/>
                </a:solidFill>
              </a:rPr>
              <a:t>’ and ‘past participle form of verb(</a:t>
            </a:r>
            <a:r>
              <a:rPr lang="en-US" sz="3200" b="1" dirty="0" err="1">
                <a:solidFill>
                  <a:srgbClr val="002060"/>
                </a:solidFill>
              </a:rPr>
              <a:t>v.p.p</a:t>
            </a:r>
            <a:r>
              <a:rPr lang="en-US" sz="3200" b="1" dirty="0">
                <a:solidFill>
                  <a:srgbClr val="002060"/>
                </a:solidFill>
              </a:rPr>
              <a:t>)’ take auxiliary verb before them, those verbs will be considered as finite verb. </a:t>
            </a:r>
          </a:p>
          <a:p>
            <a:endParaRPr lang="en-US" sz="3200" b="1" dirty="0">
              <a:solidFill>
                <a:srgbClr val="002060"/>
              </a:solidFill>
            </a:endParaRPr>
          </a:p>
          <a:p>
            <a:pPr algn="just"/>
            <a:r>
              <a:rPr lang="en-US" sz="3200" b="1" dirty="0">
                <a:solidFill>
                  <a:srgbClr val="002060"/>
                </a:solidFill>
              </a:rPr>
              <a:t>On the other hand, If ‘verb-</a:t>
            </a:r>
            <a:r>
              <a:rPr lang="en-US" sz="3200" b="1" dirty="0" err="1">
                <a:solidFill>
                  <a:srgbClr val="002060"/>
                </a:solidFill>
              </a:rPr>
              <a:t>ing</a:t>
            </a:r>
            <a:r>
              <a:rPr lang="en-US" sz="3200" b="1" dirty="0">
                <a:solidFill>
                  <a:srgbClr val="002060"/>
                </a:solidFill>
              </a:rPr>
              <a:t>’ and ‘past participle form of verb(</a:t>
            </a:r>
            <a:r>
              <a:rPr lang="en-US" sz="3200" b="1" dirty="0" err="1">
                <a:solidFill>
                  <a:srgbClr val="002060"/>
                </a:solidFill>
              </a:rPr>
              <a:t>v.p.p</a:t>
            </a:r>
            <a:r>
              <a:rPr lang="en-US" sz="3200" b="1" dirty="0">
                <a:solidFill>
                  <a:srgbClr val="002060"/>
                </a:solidFill>
              </a:rPr>
              <a:t>)’  do not take auxiliary verb before them, those verbs will be considered as non-finite verb.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09800" y="16764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(</a:t>
            </a:r>
            <a:r>
              <a:rPr lang="en-US" sz="2400" b="1" dirty="0" err="1">
                <a:solidFill>
                  <a:srgbClr val="0070C0"/>
                </a:solidFill>
              </a:rPr>
              <a:t>Going,Gone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211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>
            <a:extLst>
              <a:ext uri="{FF2B5EF4-FFF2-40B4-BE49-F238E27FC236}">
                <a16:creationId xmlns:a16="http://schemas.microsoft.com/office/drawing/2014/main" id="{9D9B38AE-DBB5-407C-B745-1C11AF9E33EC}"/>
              </a:ext>
            </a:extLst>
          </p:cNvPr>
          <p:cNvSpPr/>
          <p:nvPr/>
        </p:nvSpPr>
        <p:spPr>
          <a:xfrm>
            <a:off x="1219200" y="457200"/>
            <a:ext cx="6172200" cy="8382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How to identify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600" y="1431451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7030A0"/>
                </a:solidFill>
              </a:rPr>
              <a:t>Present Participle/ Gerund form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7030A0"/>
                </a:solidFill>
              </a:rPr>
              <a:t>Past Participle form </a:t>
            </a:r>
          </a:p>
          <a:p>
            <a:endParaRPr lang="en-US" dirty="0"/>
          </a:p>
        </p:txBody>
      </p:sp>
      <p:sp>
        <p:nvSpPr>
          <p:cNvPr id="5" name="Right Bracket 4">
            <a:extLst>
              <a:ext uri="{FF2B5EF4-FFF2-40B4-BE49-F238E27FC236}">
                <a16:creationId xmlns:a16="http://schemas.microsoft.com/office/drawing/2014/main" id="{63246B5D-98C3-4064-83D5-C1330E1BA5AD}"/>
              </a:ext>
            </a:extLst>
          </p:cNvPr>
          <p:cNvSpPr/>
          <p:nvPr/>
        </p:nvSpPr>
        <p:spPr>
          <a:xfrm>
            <a:off x="3575538" y="1606545"/>
            <a:ext cx="1459523" cy="642491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Equal 5"/>
          <p:cNvSpPr/>
          <p:nvPr/>
        </p:nvSpPr>
        <p:spPr>
          <a:xfrm>
            <a:off x="5181600" y="1767167"/>
            <a:ext cx="609600" cy="32124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1696957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Finite/Non-finite Verb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2438400"/>
            <a:ext cx="8686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Examples ;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3600" b="1" dirty="0">
                <a:solidFill>
                  <a:srgbClr val="C00000"/>
                </a:solidFill>
              </a:rPr>
              <a:t>1. I saw a man </a:t>
            </a:r>
            <a:r>
              <a:rPr lang="en-US" sz="3600" b="1" dirty="0">
                <a:solidFill>
                  <a:srgbClr val="002060"/>
                </a:solidFill>
              </a:rPr>
              <a:t>working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b="1" dirty="0">
                <a:solidFill>
                  <a:srgbClr val="C00000"/>
                </a:solidFill>
              </a:rPr>
              <a:t>in the field.</a:t>
            </a:r>
          </a:p>
          <a:p>
            <a:r>
              <a:rPr lang="en-US" sz="3600" b="1" dirty="0">
                <a:solidFill>
                  <a:srgbClr val="C00000"/>
                </a:solidFill>
              </a:rPr>
              <a:t>	2. I will not buy a </a:t>
            </a:r>
            <a:r>
              <a:rPr lang="en-US" sz="3600" b="1" dirty="0">
                <a:solidFill>
                  <a:srgbClr val="002060"/>
                </a:solidFill>
              </a:rPr>
              <a:t>broken</a:t>
            </a:r>
            <a:r>
              <a:rPr lang="en-US" sz="3600" b="1" dirty="0">
                <a:solidFill>
                  <a:srgbClr val="C00000"/>
                </a:solidFill>
              </a:rPr>
              <a:t> chair.</a:t>
            </a:r>
          </a:p>
          <a:p>
            <a:r>
              <a:rPr lang="en-US" sz="3600" b="1" dirty="0">
                <a:solidFill>
                  <a:srgbClr val="C00000"/>
                </a:solidFill>
              </a:rPr>
              <a:t>	3. </a:t>
            </a:r>
            <a:r>
              <a:rPr lang="en-US" sz="3600" b="1" dirty="0">
                <a:solidFill>
                  <a:srgbClr val="002060"/>
                </a:solidFill>
              </a:rPr>
              <a:t>Walking</a:t>
            </a:r>
            <a:r>
              <a:rPr lang="en-US" sz="3600" b="1" dirty="0">
                <a:solidFill>
                  <a:srgbClr val="C00000"/>
                </a:solidFill>
              </a:rPr>
              <a:t> is good for health.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100" y="4685169"/>
            <a:ext cx="8470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Examples ;</a:t>
            </a:r>
          </a:p>
          <a:p>
            <a:r>
              <a:rPr lang="en-US" dirty="0"/>
              <a:t>	</a:t>
            </a:r>
            <a:r>
              <a:rPr lang="en-US" sz="3600" b="1" dirty="0">
                <a:solidFill>
                  <a:srgbClr val="002060"/>
                </a:solidFill>
              </a:rPr>
              <a:t>1. The man was </a:t>
            </a:r>
            <a:r>
              <a:rPr lang="en-US" sz="3600" b="1" dirty="0">
                <a:solidFill>
                  <a:srgbClr val="FF0000"/>
                </a:solidFill>
              </a:rPr>
              <a:t>working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002060"/>
                </a:solidFill>
              </a:rPr>
              <a:t>in the field.</a:t>
            </a:r>
          </a:p>
          <a:p>
            <a:r>
              <a:rPr lang="en-US" sz="3600" dirty="0"/>
              <a:t>	</a:t>
            </a:r>
            <a:r>
              <a:rPr lang="en-US" sz="3600" b="1" dirty="0">
                <a:solidFill>
                  <a:srgbClr val="002060"/>
                </a:solidFill>
              </a:rPr>
              <a:t>2. She has </a:t>
            </a:r>
            <a:r>
              <a:rPr lang="en-US" sz="3600" b="1" dirty="0">
                <a:solidFill>
                  <a:srgbClr val="FF0000"/>
                </a:solidFill>
              </a:rPr>
              <a:t>broken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002060"/>
                </a:solidFill>
              </a:rPr>
              <a:t>the chair.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65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8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32004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1676400"/>
            <a:ext cx="6096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solidFill>
                  <a:srgbClr val="C00000"/>
                </a:solidFill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83792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269</Words>
  <Application>Microsoft Office PowerPoint</Application>
  <PresentationFormat>On-screen Show (4:3)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</dc:creator>
  <cp:lastModifiedBy>SRK</cp:lastModifiedBy>
  <cp:revision>34</cp:revision>
  <dcterms:created xsi:type="dcterms:W3CDTF">2020-10-12T04:45:38Z</dcterms:created>
  <dcterms:modified xsi:type="dcterms:W3CDTF">2026-09-02T05:15:44Z</dcterms:modified>
</cp:coreProperties>
</file>