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6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+v5GpX6+LVkknnJMmxEGag" hashData="kBITbFvr4xsk9oNjdBqPHq0L8+Q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12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48.png"/><Relationship Id="rId5" Type="http://schemas.openxmlformats.org/officeDocument/2006/relationships/image" Target="../media/image44.png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9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4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8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9.png"/><Relationship Id="rId7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0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53.png"/><Relationship Id="rId7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8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7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9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3.png"/><Relationship Id="rId7" Type="http://schemas.openxmlformats.org/officeDocument/2006/relationships/image" Target="../media/image7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4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7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20515" y="3128962"/>
            <a:ext cx="7750968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800" b="1" i="0" u="none">
                <a:solidFill>
                  <a:srgbClr val="FBBF24"/>
                </a:solidFill>
                <a:latin typeface="Hind Siliguri"/>
              </a:rPr>
              <a:t>আজকের পাঠে সবাইকে স্বাগতম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900" y="2071687"/>
            <a:ext cx="838200" cy="66675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757612"/>
            <a:ext cx="5381625" cy="134094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43112"/>
            <a:ext cx="5381625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6325" y="428625"/>
            <a:ext cx="11115675" cy="4385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 smtClean="0">
                <a:solidFill>
                  <a:srgbClr val="38BDF8"/>
                </a:solidFill>
                <a:latin typeface="Hind Siliguri"/>
              </a:rPr>
              <a:t>ছবি </a:t>
            </a:r>
            <a:r>
              <a:rPr sz="2850" b="1" i="0" u="none">
                <a:solidFill>
                  <a:srgbClr val="38BDF8"/>
                </a:solidFill>
                <a:latin typeface="Hind Siliguri"/>
              </a:rPr>
              <a:t>লক্ষ্য করো ও চিন্তা করো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38162"/>
            <a:ext cx="409575" cy="3619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3875" y="2607171"/>
            <a:ext cx="5381625" cy="959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100" b="0" i="0" u="none">
                <a:solidFill>
                  <a:srgbClr val="E2E8F0"/>
                </a:solidFill>
                <a:latin typeface="Hind Siliguri Medium"/>
              </a:rPr>
              <a:t>নিচের ছবিগুলো ভালো করে দেখো এবং বলো তো এগুলো কিসের প্রতীক বা সুরক্ষা নির্দেশ করে?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8675" y="4062412"/>
            <a:ext cx="47720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💡 </a:t>
            </a:r>
            <a:r>
              <a:rPr sz="1800" b="1" i="0" u="none">
                <a:solidFill>
                  <a:srgbClr val="FBBF24"/>
                </a:solidFill>
                <a:latin typeface="Hind Siliguri"/>
              </a:rPr>
              <a:t>সংকেত: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নতুন উদ্ভাবন, ব্র্যান্ড লোগো, বই বা সাহিত্যের মৌলিক অধিকার সংক্রান্ত আইনগত সুরক্ষা!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5075" y="2071687"/>
            <a:ext cx="5324475" cy="356235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88096"/>
            <a:ext cx="5381625" cy="29295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3950" y="428625"/>
            <a:ext cx="1106805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শিক্ষক পরিচিতি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45720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52550" y="2692896"/>
            <a:ext cx="4460557" cy="5238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BBF24"/>
                </a:solidFill>
                <a:latin typeface="Hind Siliguri"/>
              </a:rPr>
              <a:t>মোঃ মিজানুর রহমান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675" y="3359646"/>
            <a:ext cx="47720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পদবী: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সহকারী শিক্ষক (ব্যবসায় শিক্ষা)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8675" y="3820566"/>
            <a:ext cx="47720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যোগ্যতা: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বি.এড, এম.এড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675" y="4281487"/>
            <a:ext cx="47720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প্রতিষ্ঠানের নাম: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আর.আর. টেক্সটাইল মিলস্ উচ্চ বিদ্যালয়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2792908"/>
            <a:ext cx="409575" cy="323850"/>
          </a:xfrm>
          <a:prstGeom prst="rect">
            <a:avLst/>
          </a:prstGeom>
        </p:spPr>
      </p:pic>
      <p:pic>
        <p:nvPicPr>
          <p:cNvPr id="15" name="Picture 14" descr="miza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0" y="2004915"/>
            <a:ext cx="3439551" cy="3754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635" y="1332596"/>
            <a:ext cx="3555950" cy="160779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635" y="3170808"/>
            <a:ext cx="3555950" cy="16077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8635" y="5022927"/>
            <a:ext cx="3556099" cy="160779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6325" y="428625"/>
            <a:ext cx="1111567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পাঠ পরিচিতি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38162"/>
            <a:ext cx="409575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65860" y="1637396"/>
            <a:ext cx="2723621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BBF24"/>
                </a:solidFill>
                <a:latin typeface="Hind Siliguri"/>
              </a:rPr>
              <a:t>বিষয়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13435" y="2208896"/>
            <a:ext cx="2946350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1" i="0" u="none">
                <a:solidFill>
                  <a:srgbClr val="E2E8F0"/>
                </a:solidFill>
                <a:latin typeface="Hind Siliguri"/>
              </a:rPr>
              <a:t>ব্যবসায় উদ্যোগ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61110" y="3475608"/>
            <a:ext cx="2623609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BBF24"/>
                </a:solidFill>
                <a:latin typeface="Hind Siliguri"/>
              </a:rPr>
              <a:t>শ্রেণি ও অধ্যায়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3435" y="4047108"/>
            <a:ext cx="294635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1" i="0" u="none">
                <a:solidFill>
                  <a:srgbClr val="E2E8F0"/>
                </a:solidFill>
                <a:latin typeface="Hind Siliguri"/>
              </a:rPr>
              <a:t>৯ম শ্রেণি | ৫ম অধ্যায়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4435" y="5327727"/>
            <a:ext cx="2693774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BBF24"/>
                </a:solidFill>
                <a:latin typeface="Hind Siliguri"/>
              </a:rPr>
              <a:t>সময়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13435" y="5899227"/>
            <a:ext cx="2946499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1" i="0" u="none">
                <a:solidFill>
                  <a:srgbClr val="E2E8F0"/>
                </a:solidFill>
                <a:latin typeface="Hind Siliguri"/>
              </a:rPr>
              <a:t>৫০ মিনিট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3435" y="1718359"/>
            <a:ext cx="238125" cy="2667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13435" y="3556571"/>
            <a:ext cx="333375" cy="2667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3435" y="5408690"/>
            <a:ext cx="266700" cy="266700"/>
          </a:xfrm>
          <a:prstGeom prst="rect">
            <a:avLst/>
          </a:prstGeom>
        </p:spPr>
      </p:pic>
      <p:pic>
        <p:nvPicPr>
          <p:cNvPr id="20" name="Picture 19" descr="3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2733" y="1332596"/>
            <a:ext cx="4066303" cy="4566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38687" y="2266057"/>
            <a:ext cx="27146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sz="2250" b="0" i="0" u="none">
                <a:solidFill>
                  <a:srgbClr val="38BDF8"/>
                </a:solidFill>
                <a:latin typeface="Hind Siliguri Medium"/>
              </a:rPr>
              <a:t>আজকের পাঠের বিষয়বস্তু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60608" y="2866132"/>
            <a:ext cx="7182198" cy="21929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670"/>
              </a:lnSpc>
              <a:defRPr/>
            </a:pPr>
            <a:r>
              <a:rPr sz="4050" b="1" i="0" u="none">
                <a:solidFill>
                  <a:srgbClr val="FBBF24"/>
                </a:solidFill>
                <a:latin typeface="Hind Siliguri"/>
              </a:rPr>
              <a:t>ব্যবসায়ের আইনগত দিক</a:t>
            </a:r>
            <a:r>
              <a:t>
</a:t>
            </a:r>
            <a:r>
              <a:rPr sz="4050" b="1" i="0" u="none">
                <a:solidFill>
                  <a:srgbClr val="F8FAFC"/>
                </a:solidFill>
                <a:latin typeface="Hind Siliguri"/>
              </a:rPr>
              <a:t>(মেধাসম্পদ, পেটেন্ট, ট্রেডমার্ক ও কপিরাইট)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180480"/>
            <a:ext cx="11144250" cy="334476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428625"/>
            <a:ext cx="111633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শিখনফল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6195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8675" y="2485280"/>
            <a:ext cx="1053465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FBBF24"/>
                </a:solidFill>
                <a:latin typeface="Hind Siliguri Medium"/>
              </a:rPr>
              <a:t>এই পাঠ শেষে তোমরা 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9675" y="3071961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মেধাসম্পদ (Intellectual Property) কী তা ব্যাখ্যা করতে পারবে।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9675" y="3609082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পেটেন্ট (Patent) এর ধারণা ও আইনগত সুবিধা বর্ণনা করতে পারবে।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9675" y="4146202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ট্রেডমার্ক (Trademark) এর প্রয়োজনীয়তা ও সময়সীমা উল্লেখ করতে পারবে।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09675" y="4683323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কপিরাইট (Copyright) আইনের গুরুত্ব ও ক্ষেত্রসমূহ বিশ্লেষণ করতে পারবে।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091011"/>
            <a:ext cx="247650" cy="2571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628132"/>
            <a:ext cx="247650" cy="2571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4165252"/>
            <a:ext cx="247650" cy="2571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4702373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433786"/>
            <a:ext cx="11144250" cy="283815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3950" y="428625"/>
            <a:ext cx="1106805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পূর্বজ্ঞান যাচাই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45720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8675" y="2738586"/>
            <a:ext cx="10534650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0" i="0" u="none">
                <a:solidFill>
                  <a:srgbClr val="FBBF24"/>
                </a:solidFill>
                <a:latin typeface="Hind Siliguri Medium"/>
              </a:rPr>
              <a:t>উত্তর দেওয়ার চেষ্টা করো: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9675" y="3355776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তোমার লেখা একটি কবিতা যদি অন্য কেউ নিজের নামে চালায়, তবে তোমার কেমন অনুভূতি হবে?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9675" y="3892897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যেকোনো নতুন আবিষ্কারের নিরাপত্তা কেন প্রয়োজন বলে মনে করো?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9675" y="4430017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নাইকি (Nike) বা বাটা (Bata) এর লোগো দেখে আমরা কীভাবে আসল পণ্য চিনি?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374826"/>
            <a:ext cx="247650" cy="2571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911947"/>
            <a:ext cx="247650" cy="2571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4449067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896492"/>
            <a:ext cx="5381625" cy="191244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428625"/>
            <a:ext cx="111633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১. মেধাসম্পদ (Intellectual Property)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6195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05625" y="3201292"/>
            <a:ext cx="4680585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BBF24"/>
                </a:solidFill>
                <a:latin typeface="Hind Siliguri"/>
              </a:rPr>
              <a:t>মনে রাখবে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91300" y="3772792"/>
            <a:ext cx="47720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সব উদ্ভাবন ও সৃজনশীল কর্মকাণ্ডের মূলে রয়েছে মানুষের চিন্তা ও মেধার বিকাশ।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2230040"/>
            <a:ext cx="50006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মনন ও মেধা দ্বারা সৃষ্ট কাজই হলো </a:t>
            </a:r>
            <a:r>
              <a:rPr sz="1800" b="1" i="0" u="none">
                <a:solidFill>
                  <a:srgbClr val="FBBF24"/>
                </a:solidFill>
                <a:latin typeface="Hind Siliguri"/>
              </a:rPr>
              <a:t>মেধাসম্পদ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4875" y="2767161"/>
            <a:ext cx="50006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ব্যবসায়, শিল্প বা বাণিজ্যে প্রয়োগ উপযোগী আবিষ্কার, সাহিত্য, শিল্পকর্ম, নকশা, প্রতীক বা নাম এর অন্তর্ভুক্ত।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4875" y="3669952"/>
            <a:ext cx="50006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মেধাসম্পদকে কাজে লাগিয়ে মানুষ সৃষ্টির অনেক অজানা রহস্য জয় করেছে।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4875" y="4572744"/>
            <a:ext cx="50006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প্রধান প্রধান মেধাসম্পদ হলো: </a:t>
            </a:r>
            <a:r>
              <a:rPr sz="1800" b="1" i="0" u="none">
                <a:solidFill>
                  <a:srgbClr val="FBBF24"/>
                </a:solidFill>
                <a:latin typeface="Hind Siliguri"/>
              </a:rPr>
              <a:t>পেটেন্ট, ট্রেডমার্ক ও কপিরাইট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1300" y="3282255"/>
            <a:ext cx="200025" cy="2667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2249090"/>
            <a:ext cx="247650" cy="2571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2786211"/>
            <a:ext cx="247650" cy="2571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3689002"/>
            <a:ext cx="247650" cy="2571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591794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154584"/>
            <a:ext cx="5381625" cy="339655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428625"/>
            <a:ext cx="111633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বিশ্ব মেধাসম্পদ দিবস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6195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1312" y="2554634"/>
            <a:ext cx="666750" cy="76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9386" y="3507134"/>
            <a:ext cx="4810601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150" b="1" i="0" u="none">
                <a:solidFill>
                  <a:srgbClr val="38BDF8"/>
                </a:solidFill>
                <a:latin typeface="Hind Siliguri"/>
              </a:rPr>
              <a:t>২৬ এপ্রিল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4297709"/>
            <a:ext cx="4581525" cy="853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sz="2100" b="0" i="0" u="none">
                <a:solidFill>
                  <a:srgbClr val="E2E8F0"/>
                </a:solidFill>
                <a:latin typeface="Hind Siliguri Medium"/>
              </a:rPr>
              <a:t>সারা বিশ্বের মতো বাংলাদেশেও </a:t>
            </a:r>
            <a:r>
              <a:rPr sz="2100" b="1" i="0" u="none">
                <a:solidFill>
                  <a:srgbClr val="FBBF24"/>
                </a:solidFill>
                <a:latin typeface="Hind Siliguri"/>
              </a:rPr>
              <a:t>২৬ এপ্রিল</a:t>
            </a:r>
            <a:r>
              <a:rPr sz="2100" b="0" i="0" u="none">
                <a:solidFill>
                  <a:srgbClr val="E2E8F0"/>
                </a:solidFill>
                <a:latin typeface="Hind Siliguri Medium"/>
              </a:rPr>
              <a:t> "বিশ্ব মেধাসম্পদ দিবস" পালিত হয়।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500" y="3047107"/>
            <a:ext cx="50006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উদ্ভাবক ও সৃষ্টিকর্তাদের মেধার স্বীকৃতি দেওয়া এর উদ্দেশ্য।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3584227"/>
            <a:ext cx="50006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সৃজনশীল কাজের প্রতি সর্বসাধারণকে উৎসাহিত করা।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4121348"/>
            <a:ext cx="50006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অনুকরণ ও নকল প্রতিরোধে সচেতনতা গড়ে তোলা।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3066157"/>
            <a:ext cx="247650" cy="2571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3603277"/>
            <a:ext cx="247650" cy="2571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4140398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43112"/>
            <a:ext cx="5381625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428625"/>
            <a:ext cx="111633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২. পেটেন্ট (Patents) এর ধারণা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6195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875" y="2412950"/>
            <a:ext cx="50006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পেটেন্ট হলো এক ধরনের </a:t>
            </a:r>
            <a:r>
              <a:rPr sz="1800" b="1" i="0" u="none">
                <a:solidFill>
                  <a:srgbClr val="FBBF24"/>
                </a:solidFill>
                <a:latin typeface="Hind Siliguri"/>
              </a:rPr>
              <a:t>আইনগত মেধাসম্পদ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2950071"/>
            <a:ext cx="50006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পেটেন্টের মাধ্যমে আবিষ্কারককে নির্দিষ্ট সময়ের জন্য একচেটিয়া মালিকানা প্রদান করা হয়।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3852862"/>
            <a:ext cx="50006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এটি সরকার ও আবিষ্কারকের মধ্যে একটি </a:t>
            </a:r>
            <a:r>
              <a:rPr sz="1800" b="1" i="0" u="none">
                <a:solidFill>
                  <a:srgbClr val="FBBF24"/>
                </a:solidFill>
                <a:latin typeface="Hind Siliguri"/>
              </a:rPr>
              <a:t>চুক্তি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4875" y="4389983"/>
            <a:ext cx="50006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নির্দিষ্ট সময়ে অন্য কেউ এটি তৈরি, ব্যবহার বা বিক্রয় করতে পারবে না।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5075" y="2071687"/>
            <a:ext cx="5324475" cy="35623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2432000"/>
            <a:ext cx="247650" cy="2571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2969121"/>
            <a:ext cx="247650" cy="2571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3871912"/>
            <a:ext cx="247650" cy="2571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409033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96641"/>
            <a:ext cx="5381625" cy="191244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835622"/>
            <a:ext cx="5381625" cy="203448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23950" y="428625"/>
            <a:ext cx="1106805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পেটেন্ট আইন ও প্রয়োজনীয়তা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09675" y="3201441"/>
            <a:ext cx="4610576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BBF24"/>
                </a:solidFill>
                <a:latin typeface="Hind Siliguri"/>
              </a:rPr>
              <a:t>পেটেন্টের মূল উদ্দেশ্য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8675" y="3772941"/>
            <a:ext cx="47720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অসাধু ব্যবসায়ী বা প্রতিযোগী যেন উদ্ভাবন নকল করে আর্থিক সুবিধা অর্জন করতে না পারে তা নিশ্চিত করা।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72300" y="3140422"/>
            <a:ext cx="4610576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BBF24"/>
                </a:solidFill>
                <a:latin typeface="Hind Siliguri"/>
              </a:rPr>
              <a:t>বাংলাদেশের পেটেন্ট আইন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91300" y="3711922"/>
            <a:ext cx="4772025" cy="853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0" i="0" u="none">
                <a:solidFill>
                  <a:srgbClr val="E2E8F0"/>
                </a:solidFill>
                <a:latin typeface="Hind Siliguri Medium"/>
              </a:rPr>
              <a:t>বাংলাদেশে বর্তমানে </a:t>
            </a:r>
            <a:r>
              <a:rPr sz="2100" b="1" i="0" u="none">
                <a:solidFill>
                  <a:srgbClr val="FBBF24"/>
                </a:solidFill>
                <a:latin typeface="Hind Siliguri"/>
              </a:rPr>
              <a:t>১৯১১ সালের</a:t>
            </a:r>
            <a:r>
              <a:rPr sz="2100" b="0" i="0" u="none">
                <a:solidFill>
                  <a:srgbClr val="E2E8F0"/>
                </a:solidFill>
                <a:latin typeface="Hind Siliguri Medium"/>
              </a:rPr>
              <a:t> পেটেন্ট ও ডিজাইন আইন চালু রয়েছে।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282404"/>
            <a:ext cx="266700" cy="2667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1300" y="3221384"/>
            <a:ext cx="266700" cy="2667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43112"/>
            <a:ext cx="5381625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428625"/>
            <a:ext cx="111633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৩. পণ্য প্রতীক বা ট্রেডমার্ক (Trademark)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6195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875" y="2498675"/>
            <a:ext cx="50006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কোনো পণ্যকে অন্যের অনুরূপ পণ্য হতে </a:t>
            </a:r>
            <a:r>
              <a:rPr sz="1800" b="1" i="0" u="none">
                <a:solidFill>
                  <a:srgbClr val="FBBF24"/>
                </a:solidFill>
                <a:latin typeface="Hind Siliguri"/>
              </a:rPr>
              <a:t>স্বতন্ত্র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করার প্রতীকই হলো ট্রেডমার্ক।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3401466"/>
            <a:ext cx="50006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সেবার ক্ষেত্রে ব্যবহৃত প্রতীককে </a:t>
            </a:r>
            <a:r>
              <a:rPr sz="1800" b="1" i="0" u="none">
                <a:solidFill>
                  <a:srgbClr val="FBBF24"/>
                </a:solidFill>
                <a:latin typeface="Hind Siliguri"/>
              </a:rPr>
              <a:t>সার্ভিস মার্ক (Service Mark)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বলে।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4304258"/>
            <a:ext cx="50006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উপাদান: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ডিভাইস, ব্র্যান্ড, শিরোনাম, লেবেল, টিকেট, নাম, স্বাক্ষর, প্রতীক, রঙ ইত্যাদি।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5075" y="2071687"/>
            <a:ext cx="5324475" cy="35623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2517725"/>
            <a:ext cx="247650" cy="2571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3420516"/>
            <a:ext cx="247650" cy="2571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323308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42307"/>
            <a:ext cx="11144250" cy="22209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2975" y="428625"/>
            <a:ext cx="112490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ট্রেডমার্ক রেজিস্ট্রেশনের প্রয়োজনীয়তা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276225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09675" y="3047107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একচ্ছত্র অধিকার: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রেজিস্টার্ড মালিককে পণ্য ব্যবহারের একচ্ছত্র অধিকার দেয়।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9675" y="3584227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অন্যদের ব্যবহারে বাধা: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মালিকের অনুমতি ছাড়া অন্য কেউ এই মার্কা ব্যবহার করতে পারে না।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9675" y="4121348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আইনগত সুরক্ষার উপায়: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অধিকার লঙ্ঘিত হলে আদালতে মামলা করে প্রতিকার বা ক্ষতিপূরণ পাওয়া যায়।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066157"/>
            <a:ext cx="247650" cy="2571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603277"/>
            <a:ext cx="247650" cy="2571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4140398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469951"/>
            <a:ext cx="3555950" cy="276567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2469951"/>
            <a:ext cx="3555950" cy="2765673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025" y="2469951"/>
            <a:ext cx="3556099" cy="2765673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2975" y="428625"/>
            <a:ext cx="112490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ট্রেডমার্কের সময়সীমা ও আইন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38162"/>
            <a:ext cx="276225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81100" y="2774751"/>
            <a:ext cx="2723621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BBF24"/>
                </a:solidFill>
                <a:latin typeface="Hind Siliguri"/>
              </a:rPr>
              <a:t>প্রাথমিক মেয়াদ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675" y="3346251"/>
            <a:ext cx="294635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sz="2400" b="1" i="0" u="none">
                <a:solidFill>
                  <a:srgbClr val="38BDF8"/>
                </a:solidFill>
                <a:latin typeface="Hind Siliguri"/>
              </a:rPr>
              <a:t>৭ বছর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675" y="3833812"/>
            <a:ext cx="294635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নিবন্ধন প্রাথমিকভাবে ৭ বছরের জন্য দেওয়া হয়।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3750" y="2774751"/>
            <a:ext cx="2693617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BBF24"/>
                </a:solidFill>
                <a:latin typeface="Hind Siliguri"/>
              </a:rPr>
              <a:t>নবায়ন মেয়াদ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750" y="3346251"/>
            <a:ext cx="294635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sz="2400" b="1" i="0" u="none">
                <a:solidFill>
                  <a:srgbClr val="FBBF24"/>
                </a:solidFill>
                <a:latin typeface="Hind Siliguri"/>
              </a:rPr>
              <a:t>১০ বছর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2750" y="3833812"/>
            <a:ext cx="2946350" cy="10970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মেয়াদ উত্তরণের পূর্বে আবেদন করলে ১০ বছরের জন্য পুনঃনবায়ন সম্ভব।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97825" y="2774751"/>
            <a:ext cx="2693774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FBBF24"/>
                </a:solidFill>
                <a:latin typeface="Hind Siliguri"/>
              </a:rPr>
              <a:t>প্রচলিত আইন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6825" y="3346251"/>
            <a:ext cx="2946499" cy="10970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বাংলাদেশে বর্তমানে </a:t>
            </a:r>
            <a:r>
              <a:rPr sz="1800" b="1" i="0" u="none">
                <a:solidFill>
                  <a:srgbClr val="FBBF24"/>
                </a:solidFill>
                <a:latin typeface="Hind Siliguri"/>
              </a:rPr>
              <a:t>২০০৯ সালের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ট্রেডমার্ক আইন চালু আছে (পূর্বে ১৯৪০ আইন ছিল)।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675" y="2855714"/>
            <a:ext cx="238125" cy="2667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22750" y="2855714"/>
            <a:ext cx="266700" cy="2667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6825" y="2855714"/>
            <a:ext cx="266700" cy="2667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43112"/>
            <a:ext cx="5381625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428625"/>
            <a:ext cx="111633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৪. কপিরাইট (Copyright) এর ধারণা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6195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4875" y="2681436"/>
            <a:ext cx="50006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কপিরাইট হলো একটি গুরুত্বপূর্ণ </a:t>
            </a:r>
            <a:r>
              <a:rPr sz="1800" b="1" i="0" u="none">
                <a:solidFill>
                  <a:srgbClr val="FBBF24"/>
                </a:solidFill>
                <a:latin typeface="Hind Siliguri"/>
              </a:rPr>
              <a:t>বুদ্ধিবৃত্তিক সম্পদ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3218557"/>
            <a:ext cx="50006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সাহিত্য, শিল্পকর্ম ও অন্যান্য শিল্পের সৃষ্টিকর্তাকে তার সৃষ্ট কাজের আইনি সুরক্ষা দেয়।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4121348"/>
            <a:ext cx="5000625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বই প্রকাশে লেখক ও প্রকাশকের চুক্তিপত্রে রয়্যালটির পরিমাণ উল্লেখ থাকে।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5075" y="2071687"/>
            <a:ext cx="5324475" cy="35623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2700486"/>
            <a:ext cx="247650" cy="2571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3237607"/>
            <a:ext cx="247650" cy="2571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140398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472779"/>
            <a:ext cx="11144250" cy="276001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428625"/>
            <a:ext cx="111633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কপিরাইট সুরক্ষার ক্ষেত্রসমূহ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6195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8675" y="2777579"/>
            <a:ext cx="1053465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FBBF24"/>
                </a:solidFill>
                <a:latin typeface="Hind Siliguri Medium"/>
              </a:rPr>
              <a:t>কপিরাইট যেসব বিষয়ে প্রযোজ্য হয়: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9675" y="3316634"/>
            <a:ext cx="46958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গল্প, উপন্যাস, নাটক, প্রবন্ধ, কবিতা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9675" y="3853755"/>
            <a:ext cx="46958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চিত্রকর্ম ও আলোকচিত্র (Photography)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9675" y="4390876"/>
            <a:ext cx="46958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চলচ্চিত্র ও সঙ্গীত, যন্ত্রসঙ্গীত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3316634"/>
            <a:ext cx="46958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ভাস্কর্য ও স্থাপত্যকলা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3853755"/>
            <a:ext cx="46958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কম্পিউটার সফটওয়্যার ও অ্যাপস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500" y="4390876"/>
            <a:ext cx="46958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ডিজিটাল কনটেন্ট ও ডেটাবেজ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335684"/>
            <a:ext cx="247650" cy="2571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872805"/>
            <a:ext cx="247650" cy="2571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4409926"/>
            <a:ext cx="247650" cy="2571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3335684"/>
            <a:ext cx="247650" cy="25717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3872805"/>
            <a:ext cx="247650" cy="2571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4409926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39491"/>
            <a:ext cx="11144250" cy="216961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1075" y="428625"/>
            <a:ext cx="112109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14325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8675" y="3144291"/>
            <a:ext cx="11061382" cy="457200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38BDF8"/>
                </a:solidFill>
                <a:latin typeface="Hind Siliguri"/>
              </a:rPr>
              <a:t>তোমার খাতায় লেখ (সময়: ৫ মিনিট)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675" y="3744366"/>
            <a:ext cx="10534650" cy="959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100" b="0" i="0" u="none">
                <a:solidFill>
                  <a:srgbClr val="E2E8F0"/>
                </a:solidFill>
                <a:latin typeface="Hind Siliguri Medium"/>
              </a:rPr>
              <a:t>১. পেটেন্ট (Patent) বলতে কী বোঝায়?</a:t>
            </a:r>
            <a:r>
              <a:t>
</a:t>
            </a:r>
            <a:r>
              <a:rPr sz="2100" b="0" i="0" u="none">
                <a:solidFill>
                  <a:srgbClr val="E2E8F0"/>
                </a:solidFill>
                <a:latin typeface="Hind Siliguri Medium"/>
              </a:rPr>
              <a:t> ২. বিশ্ব মেধাসম্পদ দিবস কোন তারিখে পালিত হয়?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267" y="3210966"/>
            <a:ext cx="285750" cy="285750"/>
          </a:xfrm>
          <a:prstGeom prst="rect">
            <a:avLst/>
          </a:prstGeom>
        </p:spPr>
      </p:pic>
      <p:pic>
        <p:nvPicPr>
          <p:cNvPr id="12" name="Picture 11" descr="single work.jpg"/>
          <p:cNvPicPr>
            <a:picLocks noChangeAspect="1"/>
          </p:cNvPicPr>
          <p:nvPr/>
        </p:nvPicPr>
        <p:blipFill>
          <a:blip r:embed="rId8"/>
          <a:srcRect r="6490"/>
          <a:stretch>
            <a:fillRect/>
          </a:stretch>
        </p:blipFill>
        <p:spPr>
          <a:xfrm>
            <a:off x="7219949" y="2839491"/>
            <a:ext cx="4143375" cy="2055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99444"/>
            <a:ext cx="11144250" cy="24495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1075" y="428625"/>
            <a:ext cx="112109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একক কাজের নমুনা উত্তর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14325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8675" y="3004244"/>
            <a:ext cx="1106138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34D399"/>
                </a:solidFill>
                <a:latin typeface="Hind Siliguri"/>
              </a:rPr>
              <a:t>নমুনা উত্তর মিলিয়ে নাও: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675" y="3604319"/>
            <a:ext cx="1053465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১. উত্তর: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আবিষ্কারককে তার আবিষ্কৃত পণ্যের ওপর নির্দিষ্ট সময়ের জন্য সরকারের দেওয়া একচেটিয়া মালিকানাকে পেটেন্ট বলে।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8675" y="4478535"/>
            <a:ext cx="10534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২. উত্তর: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প্রতি বছর </a:t>
            </a:r>
            <a:r>
              <a:rPr sz="1800" b="1" i="0" u="none">
                <a:solidFill>
                  <a:srgbClr val="FBBF24"/>
                </a:solidFill>
                <a:latin typeface="Hind Siliguri"/>
              </a:rPr>
              <a:t>২৬ এপ্রিল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বিশ্ব মেধাসম্পদ দিবস পালিত হয়।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079402"/>
            <a:ext cx="11144250" cy="190056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3950" y="428625"/>
            <a:ext cx="1106805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জোড়ায়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45720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8675" y="3384202"/>
            <a:ext cx="11061382" cy="457200"/>
          </a:xfrm>
          <a:prstGeom prst="rect">
            <a:avLst/>
          </a:prstGeom>
          <a:noFill/>
        </p:spPr>
        <p:txBody>
          <a:bodyPr wrap="square" lIns="36195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38BDF8"/>
                </a:solidFill>
                <a:latin typeface="Hind Siliguri"/>
              </a:rPr>
              <a:t>সহপাঠীর সাথে আলোচনা করে লেখ (সময়: ৭ মিনিট)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675" y="3984277"/>
            <a:ext cx="10534650" cy="47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100" b="0" i="0" u="none">
                <a:solidFill>
                  <a:srgbClr val="E2E8F0"/>
                </a:solidFill>
                <a:latin typeface="Hind Siliguri Medium"/>
              </a:rPr>
              <a:t>ট্রেডমার্ক এবং পেটেন্টের মধ্যে ২টি প্রধান পার্থক্য প্রস্তুত করো।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335" y="3450877"/>
            <a:ext cx="361950" cy="285750"/>
          </a:xfrm>
          <a:prstGeom prst="rect">
            <a:avLst/>
          </a:prstGeom>
        </p:spPr>
      </p:pic>
      <p:pic>
        <p:nvPicPr>
          <p:cNvPr id="12" name="Picture 11" descr="jorai kaj.jpg"/>
          <p:cNvPicPr>
            <a:picLocks noChangeAspect="1"/>
          </p:cNvPicPr>
          <p:nvPr/>
        </p:nvPicPr>
        <p:blipFill>
          <a:blip r:embed="rId8"/>
          <a:srcRect r="5913"/>
          <a:stretch>
            <a:fillRect/>
          </a:stretch>
        </p:blipFill>
        <p:spPr>
          <a:xfrm>
            <a:off x="8123067" y="3097583"/>
            <a:ext cx="3240258" cy="186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3950" y="428625"/>
            <a:ext cx="1106805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as-IN" sz="3200" b="1" dirty="0" smtClean="0">
                <a:solidFill>
                  <a:srgbClr val="00B0F0"/>
                </a:solidFill>
              </a:rPr>
              <a:t>জোড়ায় কাজের নমুনা উত্তর</a:t>
            </a:r>
            <a:endParaRPr lang="as-IN" sz="3200" b="1" dirty="0">
              <a:solidFill>
                <a:srgbClr val="00B0F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38162"/>
            <a:ext cx="45720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123949" y="1844530"/>
          <a:ext cx="9595632" cy="3177636"/>
        </p:xfrm>
        <a:graphic>
          <a:graphicData uri="http://schemas.openxmlformats.org/drawingml/2006/table">
            <a:tbl>
              <a:tblPr/>
              <a:tblGrid>
                <a:gridCol w="3198544"/>
                <a:gridCol w="3198544"/>
                <a:gridCol w="3198544"/>
              </a:tblGrid>
              <a:tr h="417424">
                <a:tc>
                  <a:txBody>
                    <a:bodyPr/>
                    <a:lstStyle/>
                    <a:p>
                      <a:pPr algn="l"/>
                      <a:r>
                        <a:rPr lang="as-IN" sz="2400" b="1" dirty="0">
                          <a:solidFill>
                            <a:srgbClr val="FFFFFF"/>
                          </a:solidFill>
                        </a:rPr>
                        <a:t>বিষয়</a:t>
                      </a:r>
                    </a:p>
                  </a:txBody>
                  <a:tcPr marL="146980" marR="146980" marT="102886" marB="102886" anchor="ctr">
                    <a:lnL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b="1">
                          <a:solidFill>
                            <a:srgbClr val="FFFFFF"/>
                          </a:solidFill>
                        </a:rPr>
                        <a:t>পেটেন্ট (</a:t>
                      </a:r>
                      <a:r>
                        <a:rPr lang="en-US" sz="2400" b="1">
                          <a:solidFill>
                            <a:srgbClr val="FFFFFF"/>
                          </a:solidFill>
                        </a:rPr>
                        <a:t>Patent)</a:t>
                      </a:r>
                    </a:p>
                  </a:txBody>
                  <a:tcPr marL="146980" marR="146980" marT="102886" marB="102886" anchor="ctr">
                    <a:lnL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b="1">
                          <a:solidFill>
                            <a:srgbClr val="FFFFFF"/>
                          </a:solidFill>
                        </a:rPr>
                        <a:t>ট্রেডমার্ক (</a:t>
                      </a:r>
                      <a:r>
                        <a:rPr lang="en-US" sz="2400" b="1">
                          <a:solidFill>
                            <a:srgbClr val="FFFFFF"/>
                          </a:solidFill>
                        </a:rPr>
                        <a:t>Trademark)</a:t>
                      </a:r>
                    </a:p>
                  </a:txBody>
                  <a:tcPr marL="146980" marR="146980" marT="102886" marB="102886" anchor="ctr">
                    <a:lnL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</a:tr>
              <a:tr h="629075">
                <a:tc>
                  <a:txBody>
                    <a:bodyPr/>
                    <a:lstStyle/>
                    <a:p>
                      <a:pPr algn="l"/>
                      <a:r>
                        <a:rPr lang="as-IN" sz="2400" b="1" dirty="0">
                          <a:solidFill>
                            <a:srgbClr val="00B0F0"/>
                          </a:solidFill>
                        </a:rPr>
                        <a:t>সংজ্ঞা</a:t>
                      </a:r>
                      <a:endParaRPr lang="as-IN" sz="2400" dirty="0">
                        <a:solidFill>
                          <a:srgbClr val="00B0F0"/>
                        </a:solidFill>
                      </a:endParaRPr>
                    </a:p>
                  </a:txBody>
                  <a:tcPr marL="146980" marR="146980" marT="102886" marB="102886" anchor="ctr">
                    <a:lnL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/>
                        <a:t>নতুন যন্ত্র বা প্রযুক্তির আবিষ্কারের ওপর আইনগত অধিকার।</a:t>
                      </a:r>
                    </a:p>
                  </a:txBody>
                  <a:tcPr marL="146980" marR="146980" marT="102886" marB="102886" anchor="ctr">
                    <a:lnL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dirty="0"/>
                        <a:t>পণ্য বা সেবাকে স্বতন্ত্র চেনার প্রতীক বা মার্ক।</a:t>
                      </a:r>
                    </a:p>
                  </a:txBody>
                  <a:tcPr marL="146980" marR="146980" marT="102886" marB="102886" anchor="ctr">
                    <a:lnL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629075">
                <a:tc>
                  <a:txBody>
                    <a:bodyPr/>
                    <a:lstStyle/>
                    <a:p>
                      <a:pPr algn="l"/>
                      <a:r>
                        <a:rPr lang="as-IN" sz="2400" b="1" dirty="0">
                          <a:solidFill>
                            <a:srgbClr val="00B0F0"/>
                          </a:solidFill>
                        </a:rPr>
                        <a:t>মেয়াদ</a:t>
                      </a:r>
                      <a:endParaRPr lang="as-IN" sz="2400" dirty="0">
                        <a:solidFill>
                          <a:srgbClr val="00B0F0"/>
                        </a:solidFill>
                      </a:endParaRPr>
                    </a:p>
                  </a:txBody>
                  <a:tcPr marL="146980" marR="146980" marT="102886" marB="102886" anchor="ctr">
                    <a:lnL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dirty="0"/>
                        <a:t>আইন নির্দিষ্ট মেয়াদের জন্য ভোগ করা যায়।</a:t>
                      </a:r>
                    </a:p>
                  </a:txBody>
                  <a:tcPr marL="146980" marR="146980" marT="102886" marB="102886" anchor="ctr">
                    <a:lnL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dirty="0"/>
                        <a:t>প্রথমত ৭ বছর, পরবর্তীতে ১০ বছর পর পর নবায়নযোগ্য।</a:t>
                      </a:r>
                    </a:p>
                  </a:txBody>
                  <a:tcPr marL="146980" marR="146980" marT="102886" marB="102886" anchor="ctr">
                    <a:lnL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39491"/>
            <a:ext cx="11144250" cy="216961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3950" y="428625"/>
            <a:ext cx="1106805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দলীয়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45720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8675" y="3144291"/>
            <a:ext cx="11061382" cy="457200"/>
          </a:xfrm>
          <a:prstGeom prst="rect">
            <a:avLst/>
          </a:prstGeom>
          <a:noFill/>
        </p:spPr>
        <p:txBody>
          <a:bodyPr wrap="square" lIns="36195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38BDF8"/>
                </a:solidFill>
                <a:latin typeface="Hind Siliguri"/>
              </a:rPr>
              <a:t>দলে ভাগ হয়ে তৈরি করো (সময়: ১০ মিনিট)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675" y="3744366"/>
            <a:ext cx="10534650" cy="9335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779"/>
              </a:lnSpc>
            </a:pPr>
            <a:r>
              <a:rPr sz="2100" b="0" i="0" u="none">
                <a:solidFill>
                  <a:srgbClr val="E2E8F0"/>
                </a:solidFill>
                <a:latin typeface="Hind Siliguri Medium"/>
              </a:rPr>
              <a:t>"কপিরাইট আইন অমান্য করলে সাহিত্য ও শিল্পচর্চা বাধাগ্রস্ত </a:t>
            </a:r>
            <a:r>
              <a:rPr sz="2100" b="0" i="0" u="none" smtClean="0">
                <a:solidFill>
                  <a:srgbClr val="E2E8F0"/>
                </a:solidFill>
                <a:latin typeface="Hind Siliguri Medium"/>
              </a:rPr>
              <a:t>হয়</a:t>
            </a:r>
            <a:r>
              <a:rPr lang="as-IN" sz="2100" dirty="0" smtClean="0">
                <a:solidFill>
                  <a:srgbClr val="E2E8F0"/>
                </a:solidFill>
                <a:latin typeface="Hind Siliguri Medium"/>
              </a:rPr>
              <a:t> </a:t>
            </a:r>
            <a:r>
              <a:rPr lang="as-IN" sz="2100" dirty="0" smtClean="0">
                <a:solidFill>
                  <a:srgbClr val="E2E8F0"/>
                </a:solidFill>
                <a:latin typeface="Hind Siliguri Medium"/>
              </a:rPr>
              <a:t>“</a:t>
            </a:r>
            <a:endParaRPr lang="en-US" sz="2100" dirty="0" smtClean="0">
              <a:solidFill>
                <a:srgbClr val="E2E8F0"/>
              </a:solidFill>
              <a:latin typeface="Hind Siliguri Medium"/>
            </a:endParaRPr>
          </a:p>
          <a:p>
            <a:pPr>
              <a:lnSpc>
                <a:spcPts val="3779"/>
              </a:lnSpc>
            </a:pPr>
            <a:r>
              <a:rPr lang="as-IN" sz="2100" dirty="0" smtClean="0">
                <a:solidFill>
                  <a:srgbClr val="E2E8F0"/>
                </a:solidFill>
                <a:latin typeface="Hind Siliguri Medium"/>
              </a:rPr>
              <a:t>— </a:t>
            </a:r>
            <a:r>
              <a:rPr lang="as-IN" sz="2100" dirty="0" smtClean="0">
                <a:solidFill>
                  <a:srgbClr val="E2E8F0"/>
                </a:solidFill>
                <a:latin typeface="Hind Siliguri Medium"/>
              </a:rPr>
              <a:t>উক্তিটির সপক্ষে ৪টি যুক্তি উপস্থাপন করো।</a:t>
            </a:r>
            <a:endParaRPr sz="2100" b="0" i="0" u="none">
              <a:solidFill>
                <a:srgbClr val="E2E8F0"/>
              </a:solidFill>
              <a:latin typeface="Hind Siliguri Medium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335" y="3210966"/>
            <a:ext cx="361950" cy="285750"/>
          </a:xfrm>
          <a:prstGeom prst="rect">
            <a:avLst/>
          </a:prstGeom>
        </p:spPr>
      </p:pic>
      <p:pic>
        <p:nvPicPr>
          <p:cNvPr id="12" name="Picture 11" descr="group work.jpg"/>
          <p:cNvPicPr>
            <a:picLocks noChangeAspect="1"/>
          </p:cNvPicPr>
          <p:nvPr/>
        </p:nvPicPr>
        <p:blipFill>
          <a:blip r:embed="rId8"/>
          <a:srcRect r="6202"/>
          <a:stretch>
            <a:fillRect/>
          </a:stretch>
        </p:blipFill>
        <p:spPr>
          <a:xfrm>
            <a:off x="7757301" y="2923899"/>
            <a:ext cx="3366868" cy="1959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245221"/>
            <a:ext cx="11144250" cy="335815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1075" y="428625"/>
            <a:ext cx="112109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দলীয় কাজের নমুনা উত্তর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14325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8675" y="2550021"/>
            <a:ext cx="1106138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34D399"/>
                </a:solidFill>
                <a:latin typeface="Hind Siliguri"/>
              </a:rPr>
              <a:t>নমুনা উত্তর (যুক্তি সংক্ষেপ):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9675" y="3150096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সৃষ্টিকর্তা তার মেধা ও পরিশ্রমের উপযুক্ত আর্থিক রয়্যালটি পান না।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9675" y="3687216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নতুন বই বা সৃজনশীল শিল্পকর্ম তৈরিতে আগ্রহ হারিয়ে ফেলেন।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9675" y="4224337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পাইরেসি বা নকলাচারের কারণে মূল প্রকাশক ও ব্যবসায়ী ক্ষতিগ্রস্ত হন।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09675" y="4761458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জাতীয় সংস্কৃতি ও প্রযুক্তিগত অগ্রগতির বিকাশ থমকে দাঁড়ায়।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169146"/>
            <a:ext cx="247650" cy="2571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706266"/>
            <a:ext cx="247650" cy="2571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4243387"/>
            <a:ext cx="247650" cy="2571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4780508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473821"/>
            <a:ext cx="11144250" cy="275808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428625"/>
            <a:ext cx="111633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পাঠের সারসংক্ষেপ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6195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09675" y="2778621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মেধাসম্পদ: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মেধা ও মননজাত কাজ (পেটেন্ট, ট্রেডমার্ক, কপিরাইট)।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9675" y="3315741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পেটেন্ট: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নতুন আবিষ্কারের সুরক্ষা (বাংলাদেশ ১৯১১ আইন)।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9675" y="3852862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ট্রেডমার্ক: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ব্র্যান্ড প্রতীক সুরক্ষার অধিকার (২০০৯ আইন, প্রাথমিক ৭ বছর মেয়াদ)।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9675" y="4389983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FBBF24"/>
                </a:solidFill>
                <a:latin typeface="Hind Siliguri"/>
              </a:rPr>
              <a:t>কপিরাইট: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সাহিত্য, গান, চলচ্চিত্র ও সফটওয়্যারের আইনগত মালিকানা।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2797671"/>
            <a:ext cx="247650" cy="2571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334791"/>
            <a:ext cx="247650" cy="2571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871912"/>
            <a:ext cx="247650" cy="2571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4409033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47193"/>
            <a:ext cx="11144250" cy="261133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2975" y="428625"/>
            <a:ext cx="112490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মূল্যায়ন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276225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8675" y="2851993"/>
            <a:ext cx="1053465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FBBF24"/>
                </a:solidFill>
                <a:latin typeface="Hind Siliguri Medium"/>
              </a:rPr>
              <a:t>ঝটপট উত্তর দাও: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3392953"/>
            <a:ext cx="1238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E2E8F0"/>
                </a:solidFill>
                <a:latin typeface="Hind Siliguri Medium"/>
              </a:rPr>
              <a:t>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4425" y="3391048"/>
            <a:ext cx="10248900" cy="365670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বাংলাদেশে পেটেন্ট ও ডিজাইন আইন কত সালের?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8624"/>
            <a:ext cx="1619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E2E8F0"/>
                </a:solidFill>
                <a:latin typeface="Hind Siliguri Medium"/>
              </a:rPr>
              <a:t>2.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4425" y="3756719"/>
            <a:ext cx="10248900" cy="365670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ট্রেডমার্ক রেজিস্ট্রেশন প্রাথমিকভাবে কত বছরের জন্য দেওয়া হয়?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2025" y="4124295"/>
            <a:ext cx="1524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E2E8F0"/>
                </a:solidFill>
                <a:latin typeface="Hind Siliguri Medium"/>
              </a:rPr>
              <a:t>3.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4425" y="4122390"/>
            <a:ext cx="10248900" cy="365670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বর্তমানে বাংলাদেশে ট্রেডমার্ক আইন কত সালের চালু আছে?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2975" y="4489965"/>
            <a:ext cx="1714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E2E8F0"/>
                </a:solidFill>
                <a:latin typeface="Hind Siliguri Medium"/>
              </a:rPr>
              <a:t>4.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4425" y="4488060"/>
            <a:ext cx="10248900" cy="365670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বই বা সাহিত্যের জন্য কোন আইনগত সুরক্ষা প্রযোজ্য?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9" grpId="1"/>
      <p:bldP spid="11" grpId="0"/>
      <p:bldP spid="13" grpId="0"/>
      <p:bldP spid="15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28900"/>
            <a:ext cx="11144250" cy="25908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700" y="428625"/>
            <a:ext cx="1116330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মূল্যায়নের উত্তরমালা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6195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8675" y="2933700"/>
            <a:ext cx="10534650" cy="1981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1950" b="1" i="0" u="none">
                <a:solidFill>
                  <a:srgbClr val="FBBF24"/>
                </a:solidFill>
                <a:latin typeface="Hind Siliguri"/>
              </a:rPr>
              <a:t>১. উত্তর:</a:t>
            </a:r>
            <a:r>
              <a:rPr sz="1950" b="0" i="0" u="none">
                <a:solidFill>
                  <a:srgbClr val="E2E8F0"/>
                </a:solidFill>
                <a:latin typeface="Hind Siliguri Medium"/>
              </a:rPr>
              <a:t> ১৯১১ সালের আইন।</a:t>
            </a:r>
            <a:r>
              <a:t>
</a:t>
            </a:r>
            <a:r>
              <a:rPr sz="1950" b="1" i="0" u="none">
                <a:solidFill>
                  <a:srgbClr val="FBBF24"/>
                </a:solidFill>
                <a:latin typeface="Hind Siliguri"/>
              </a:rPr>
              <a:t>২. উত্তর:</a:t>
            </a:r>
            <a:r>
              <a:rPr sz="1950" b="0" i="0" u="none">
                <a:solidFill>
                  <a:srgbClr val="E2E8F0"/>
                </a:solidFill>
                <a:latin typeface="Hind Siliguri Medium"/>
              </a:rPr>
              <a:t> ৭ বছরের জন্য।</a:t>
            </a:r>
            <a:r>
              <a:t>
</a:t>
            </a:r>
            <a:r>
              <a:rPr sz="1950" b="1" i="0" u="none">
                <a:solidFill>
                  <a:srgbClr val="FBBF24"/>
                </a:solidFill>
                <a:latin typeface="Hind Siliguri"/>
              </a:rPr>
              <a:t>৩. উত্তর:</a:t>
            </a:r>
            <a:r>
              <a:rPr sz="1950" b="0" i="0" u="none">
                <a:solidFill>
                  <a:srgbClr val="E2E8F0"/>
                </a:solidFill>
                <a:latin typeface="Hind Siliguri Medium"/>
              </a:rPr>
              <a:t> ২০০৯ সালের ট্রেডমার্ক আইন।</a:t>
            </a:r>
            <a:r>
              <a:t>
</a:t>
            </a:r>
            <a:r>
              <a:rPr sz="1950" b="1" i="0" u="none">
                <a:solidFill>
                  <a:srgbClr val="FBBF24"/>
                </a:solidFill>
                <a:latin typeface="Hind Siliguri"/>
              </a:rPr>
              <a:t>৪. উত্তর:</a:t>
            </a:r>
            <a:r>
              <a:rPr sz="1950" b="0" i="0" u="none">
                <a:solidFill>
                  <a:srgbClr val="E2E8F0"/>
                </a:solidFill>
                <a:latin typeface="Hind Siliguri Medium"/>
              </a:rPr>
              <a:t> কপিরাইট (Copyright) আইন।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1937" y="3190875"/>
            <a:ext cx="11668125" cy="1104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FBBF24"/>
                </a:solidFill>
                <a:latin typeface="Hind Siliguri"/>
              </a:rPr>
              <a:t>তোমাদের কোনো প্রশ্ন আছে কি?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875" y="4533900"/>
            <a:ext cx="111442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sz="2250" b="0" i="0" u="none">
                <a:solidFill>
                  <a:srgbClr val="CBD5E1"/>
                </a:solidFill>
                <a:latin typeface="Hind Siliguri Medium"/>
              </a:rPr>
              <a:t>পাঠের যেকোনো স্থান অস্পষ্ট থাকলে নির্দ্বিধায় প্রশ্ন করো!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1952625"/>
            <a:ext cx="762000" cy="7620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88121"/>
            <a:ext cx="11144250" cy="267235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3950" y="428625"/>
            <a:ext cx="1106805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বাড়ির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457200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8675" y="2892921"/>
            <a:ext cx="11061382" cy="457200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38BDF8"/>
                </a:solidFill>
                <a:latin typeface="Hind Siliguri"/>
              </a:rPr>
              <a:t>খাতায় লিখে আনবে (প্রশ্নাবলী):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403" y="2959596"/>
            <a:ext cx="247650" cy="285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42975" y="3494901"/>
            <a:ext cx="1238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E2E8F0"/>
                </a:solidFill>
                <a:latin typeface="Hind Siliguri Medium"/>
              </a:rPr>
              <a:t>1.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800" y="3492996"/>
            <a:ext cx="10296525" cy="365670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মেধাসম্পদ বলতে কী বোঝায়? ব্যবসায়ে এর গুরুত্ব আলোচনা করো।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4875" y="3860571"/>
            <a:ext cx="1619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E2E8F0"/>
                </a:solidFill>
                <a:latin typeface="Hind Siliguri Medium"/>
              </a:rPr>
              <a:t>2.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3858666"/>
            <a:ext cx="10296525" cy="365670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পেটেন্ট ও ট্রেডমার্কের প্রধান কাজগুলো বর্ণনা করো।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226242"/>
            <a:ext cx="1524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E2E8F0"/>
                </a:solidFill>
                <a:latin typeface="Hind Siliguri Medium"/>
              </a:rPr>
              <a:t>3.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4224337"/>
            <a:ext cx="10296525" cy="365670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রেজিস্টার্ড ট্রেডমার্কের সুবিধাগুলো উল্লেখ করো।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5350" y="4591913"/>
            <a:ext cx="1714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E2E8F0"/>
                </a:solidFill>
                <a:latin typeface="Hind Siliguri Medium"/>
              </a:rPr>
              <a:t>4.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6800" y="4590008"/>
            <a:ext cx="10296525" cy="365670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কপিরাইটের মেয়াদ ও লেখকের অধিকার রক্ষায় এর ভূমিকা লেখ।</a:t>
            </a:r>
          </a:p>
        </p:txBody>
      </p:sp>
      <p:pic>
        <p:nvPicPr>
          <p:cNvPr id="19" name="Picture 18" descr="barer kaj.jpg"/>
          <p:cNvPicPr>
            <a:picLocks noChangeAspect="1"/>
          </p:cNvPicPr>
          <p:nvPr/>
        </p:nvPicPr>
        <p:blipFill>
          <a:blip r:embed="rId8"/>
          <a:srcRect r="21490"/>
          <a:stretch>
            <a:fillRect/>
          </a:stretch>
        </p:blipFill>
        <p:spPr>
          <a:xfrm>
            <a:off x="7704406" y="2766309"/>
            <a:ext cx="3352800" cy="2331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2" grpId="0"/>
      <p:bldP spid="14" grpId="0"/>
      <p:bldP spid="16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42307"/>
            <a:ext cx="11144250" cy="22209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2975" y="428625"/>
            <a:ext cx="112490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38BDF8"/>
                </a:solidFill>
                <a:latin typeface="Hind Siliguri"/>
              </a:rPr>
              <a:t>বাড়ির কাজের সহায়ক সংকেত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10490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276225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09675" y="3047107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পাঠ্যবইয়ের ৫ম অধ্যায়ের </a:t>
            </a:r>
            <a:r>
              <a:rPr sz="1800" b="1" i="0" u="none">
                <a:solidFill>
                  <a:srgbClr val="FBBF24"/>
                </a:solidFill>
                <a:latin typeface="Hind Siliguri"/>
              </a:rPr>
              <a:t>৭১ ও ৭২ নম্বর পৃষ্ঠা</a:t>
            </a: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 মনোযোগ দিয়ে পুনরায় পড়বে।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9675" y="3584227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মেধাসম্পদের সংজ্ঞায় মননশীলতার বিষয় উল্লেখ করবে।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9675" y="4121348"/>
            <a:ext cx="101536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E2E8F0"/>
                </a:solidFill>
                <a:latin typeface="Hind Siliguri Medium"/>
              </a:rPr>
              <a:t>আইনগুলোর সন (১৯১১ ও ২০০৯) সঠিকভাবে খাতায় লিখবে।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066157"/>
            <a:ext cx="247650" cy="2571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603277"/>
            <a:ext cx="247650" cy="2571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4140398"/>
            <a:ext cx="247650" cy="2571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6305550"/>
            <a:ext cx="5000625" cy="4095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64537" y="2742931"/>
            <a:ext cx="3685736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8000" b="1" i="0" u="none" smtClean="0">
                <a:solidFill>
                  <a:srgbClr val="FBBF24"/>
                </a:solidFill>
                <a:latin typeface="Hind Siliguri"/>
              </a:rPr>
              <a:t>ধন্যবাদ</a:t>
            </a:r>
            <a:endParaRPr sz="8000" b="1" i="0" u="none">
              <a:solidFill>
                <a:srgbClr val="FBBF24"/>
              </a:solidFill>
              <a:latin typeface="Hind Siligu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9812" y="4596705"/>
            <a:ext cx="7572375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sz="2100" b="0" i="0" u="none">
                <a:solidFill>
                  <a:srgbClr val="38BDF8"/>
                </a:solidFill>
                <a:latin typeface="Hind Siliguri Medium"/>
              </a:rPr>
              <a:t>আজকের পাঠে মনোযোগ দিয়ে অংশ নেওয়ার জন্য সবাইকে আন্তরিক ধন্যবাদ।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7075" y="6434137"/>
            <a:ext cx="142875" cy="1524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1075</Words>
  <Application>Microsoft Macintosh PowerPoint</Application>
  <PresentationFormat>Custom</PresentationFormat>
  <Paragraphs>146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dc:description>generated using python-pptx</dc:description>
  <cp:lastModifiedBy>User</cp:lastModifiedBy>
  <cp:revision>32</cp:revision>
  <dcterms:created xsi:type="dcterms:W3CDTF">2013-01-27T09:14:16Z</dcterms:created>
  <dcterms:modified xsi:type="dcterms:W3CDTF">2026-08-31T23:14:01Z</dcterms:modified>
</cp:coreProperties>
</file>