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2" r:id="rId2"/>
    <p:sldId id="266" r:id="rId3"/>
    <p:sldId id="264" r:id="rId4"/>
    <p:sldId id="265" r:id="rId5"/>
    <p:sldId id="263" r:id="rId6"/>
    <p:sldId id="260" r:id="rId7"/>
    <p:sldId id="257" r:id="rId8"/>
    <p:sldId id="261" r:id="rId9"/>
    <p:sldId id="258" r:id="rId10"/>
    <p:sldId id="267" r:id="rId11"/>
  </p:sldIdLst>
  <p:sldSz cx="9906000" cy="6858000" type="A4"/>
  <p:notesSz cx="6858000" cy="9144000"/>
  <p:defaultTextStyle>
    <a:defPPr>
      <a:defRPr lang="en-US"/>
    </a:defPPr>
    <a:lvl1pPr marL="0" algn="l" defTabSz="9416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0821" algn="l" defTabSz="9416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41641" algn="l" defTabSz="9416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12461" algn="l" defTabSz="9416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83281" algn="l" defTabSz="9416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54102" algn="l" defTabSz="9416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24922" algn="l" defTabSz="9416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95743" algn="l" defTabSz="9416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766562" algn="l" defTabSz="94164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90"/>
      </p:cViewPr>
      <p:guideLst>
        <p:guide orient="horz" pos="2160"/>
        <p:guide pos="31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47650" y="228600"/>
            <a:ext cx="9420607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164" tIns="47082" rIns="94164" bIns="47082"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29304" y="5353963"/>
            <a:ext cx="9450324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1" y="1600201"/>
            <a:ext cx="8420100" cy="1780108"/>
          </a:xfrm>
        </p:spPr>
        <p:txBody>
          <a:bodyPr anchor="b">
            <a:normAutofit/>
          </a:bodyPr>
          <a:lstStyle>
            <a:lvl1pPr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2" y="3556001"/>
            <a:ext cx="69342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708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16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24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83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54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249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95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66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D986-8471-4A8B-8E73-96DF46638FAA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297-E257-41DE-A7BD-A1F311F714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D986-8471-4A8B-8E73-96DF46638FAA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297-E257-41DE-A7BD-A1F311F7140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47650" y="228601"/>
            <a:ext cx="9420607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164" tIns="47082" rIns="94164" bIns="47082"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551391" y="4203593"/>
            <a:ext cx="3116132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4164" tIns="47082" rIns="94164" bIns="4708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837598" y="4075291"/>
            <a:ext cx="600655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4164" tIns="47082" rIns="94164" bIns="4708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064455" y="4087562"/>
            <a:ext cx="5923646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4164" tIns="47082" rIns="94164" bIns="4708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6076947" y="4074175"/>
            <a:ext cx="3583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4164" tIns="47082" rIns="94164" bIns="4708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29304" y="4058555"/>
            <a:ext cx="9450324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4164" tIns="47082" rIns="94164" bIns="4708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535" y="2463560"/>
            <a:ext cx="8420100" cy="1524000"/>
          </a:xfrm>
        </p:spPr>
        <p:txBody>
          <a:bodyPr anchor="t">
            <a:normAutofit/>
          </a:bodyPr>
          <a:lstStyle>
            <a:lvl1pPr algn="ctr">
              <a:defRPr sz="45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1313" y="1437450"/>
            <a:ext cx="695254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7082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4164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124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832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5410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249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957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665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D986-8471-4A8B-8E73-96DF46638FAA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297-E257-41DE-A7BD-A1F311F714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D986-8471-4A8B-8E73-96DF46638FAA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297-E257-41DE-A7BD-A1F311F7140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33044" y="2679192"/>
            <a:ext cx="4140708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032248" y="2679192"/>
            <a:ext cx="4140708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3045" y="2678114"/>
            <a:ext cx="4140708" cy="639762"/>
          </a:xfrm>
        </p:spPr>
        <p:txBody>
          <a:bodyPr anchor="ctr"/>
          <a:lstStyle>
            <a:lvl1pPr marL="0" indent="0" algn="ctr">
              <a:buNone/>
              <a:defRPr sz="2500" b="0">
                <a:solidFill>
                  <a:schemeClr val="tx2"/>
                </a:solidFill>
                <a:latin typeface="+mj-lt"/>
              </a:defRPr>
            </a:lvl1pPr>
            <a:lvl2pPr marL="470821" indent="0">
              <a:buNone/>
              <a:defRPr sz="2000" b="1"/>
            </a:lvl2pPr>
            <a:lvl3pPr marL="941641" indent="0">
              <a:buNone/>
              <a:defRPr sz="1900" b="1"/>
            </a:lvl3pPr>
            <a:lvl4pPr marL="1412461" indent="0">
              <a:buNone/>
              <a:defRPr sz="1700" b="1"/>
            </a:lvl4pPr>
            <a:lvl5pPr marL="1883281" indent="0">
              <a:buNone/>
              <a:defRPr sz="1700" b="1"/>
            </a:lvl5pPr>
            <a:lvl6pPr marL="2354102" indent="0">
              <a:buNone/>
              <a:defRPr sz="1700" b="1"/>
            </a:lvl6pPr>
            <a:lvl7pPr marL="2824922" indent="0">
              <a:buNone/>
              <a:defRPr sz="1700" b="1"/>
            </a:lvl7pPr>
            <a:lvl8pPr marL="3295743" indent="0">
              <a:buNone/>
              <a:defRPr sz="1700" b="1"/>
            </a:lvl8pPr>
            <a:lvl9pPr marL="3766562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3778" y="3429001"/>
            <a:ext cx="4138393" cy="26971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5550" y="2678113"/>
            <a:ext cx="4140708" cy="639762"/>
          </a:xfrm>
        </p:spPr>
        <p:txBody>
          <a:bodyPr anchor="ctr"/>
          <a:lstStyle>
            <a:lvl1pPr marL="0" indent="0" algn="ctr">
              <a:buNone/>
              <a:defRPr sz="2500" b="0" i="0">
                <a:solidFill>
                  <a:schemeClr val="tx2"/>
                </a:solidFill>
                <a:latin typeface="+mj-lt"/>
              </a:defRPr>
            </a:lvl1pPr>
            <a:lvl2pPr marL="470821" indent="0">
              <a:buNone/>
              <a:defRPr sz="2000" b="1"/>
            </a:lvl2pPr>
            <a:lvl3pPr marL="941641" indent="0">
              <a:buNone/>
              <a:defRPr sz="1900" b="1"/>
            </a:lvl3pPr>
            <a:lvl4pPr marL="1412461" indent="0">
              <a:buNone/>
              <a:defRPr sz="1700" b="1"/>
            </a:lvl4pPr>
            <a:lvl5pPr marL="1883281" indent="0">
              <a:buNone/>
              <a:defRPr sz="1700" b="1"/>
            </a:lvl5pPr>
            <a:lvl6pPr marL="2354102" indent="0">
              <a:buNone/>
              <a:defRPr sz="1700" b="1"/>
            </a:lvl6pPr>
            <a:lvl7pPr marL="2824922" indent="0">
              <a:buNone/>
              <a:defRPr sz="1700" b="1"/>
            </a:lvl7pPr>
            <a:lvl8pPr marL="3295743" indent="0">
              <a:buNone/>
              <a:defRPr sz="1700" b="1"/>
            </a:lvl8pPr>
            <a:lvl9pPr marL="3766562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3429001"/>
            <a:ext cx="4140708" cy="26971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D986-8471-4A8B-8E73-96DF46638FAA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297-E257-41DE-A7BD-A1F311F714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D986-8471-4A8B-8E73-96DF46638FAA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297-E257-41DE-A7BD-A1F311F714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47650" y="228601"/>
            <a:ext cx="9420607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164" tIns="47082" rIns="94164" bIns="47082"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29304" y="714191"/>
            <a:ext cx="9450324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D986-8471-4A8B-8E73-96DF46638FAA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297-E257-41DE-A7BD-A1F311F714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47650" y="228601"/>
            <a:ext cx="9420607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164" tIns="47082" rIns="94164" bIns="47082"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D986-8471-4A8B-8E73-96DF46638FAA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297-E257-41DE-A7BD-A1F311F7140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0601" y="3581401"/>
            <a:ext cx="3632201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18"/>
              </a:spcAft>
              <a:buNone/>
              <a:defRPr sz="1900">
                <a:solidFill>
                  <a:schemeClr val="tx2"/>
                </a:solidFill>
              </a:defRPr>
            </a:lvl1pPr>
            <a:lvl2pPr marL="470821" indent="0">
              <a:buNone/>
              <a:defRPr sz="1200"/>
            </a:lvl2pPr>
            <a:lvl3pPr marL="941641" indent="0">
              <a:buNone/>
              <a:defRPr sz="1100"/>
            </a:lvl3pPr>
            <a:lvl4pPr marL="1412461" indent="0">
              <a:buNone/>
              <a:defRPr sz="900"/>
            </a:lvl4pPr>
            <a:lvl5pPr marL="1883281" indent="0">
              <a:buNone/>
              <a:defRPr sz="900"/>
            </a:lvl5pPr>
            <a:lvl6pPr marL="2354102" indent="0">
              <a:buNone/>
              <a:defRPr sz="900"/>
            </a:lvl6pPr>
            <a:lvl7pPr marL="2824922" indent="0">
              <a:buNone/>
              <a:defRPr sz="900"/>
            </a:lvl7pPr>
            <a:lvl8pPr marL="3295743" indent="0">
              <a:buNone/>
              <a:defRPr sz="900"/>
            </a:lvl8pPr>
            <a:lvl9pPr marL="376656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29304" y="714191"/>
            <a:ext cx="9450324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90601" y="2286001"/>
            <a:ext cx="3632201" cy="1252728"/>
          </a:xfrm>
        </p:spPr>
        <p:txBody>
          <a:bodyPr anchor="b">
            <a:noAutofit/>
          </a:bodyPr>
          <a:lstStyle>
            <a:lvl1pPr algn="l">
              <a:defRPr sz="33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9626" y="1828800"/>
            <a:ext cx="4229415" cy="3810000"/>
          </a:xfrm>
        </p:spPr>
        <p:txBody>
          <a:bodyPr anchor="ctr"/>
          <a:lstStyle>
            <a:lvl1pPr>
              <a:buClr>
                <a:schemeClr val="bg1"/>
              </a:buClr>
              <a:defRPr sz="23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9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7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7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47650" y="228600"/>
            <a:ext cx="9420607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164" tIns="47082" rIns="94164" bIns="47082"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29304" y="5353963"/>
            <a:ext cx="9450324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335" y="338667"/>
            <a:ext cx="4130366" cy="2429934"/>
          </a:xfrm>
        </p:spPr>
        <p:txBody>
          <a:bodyPr anchor="b">
            <a:normAutofit/>
          </a:bodyPr>
          <a:lstStyle>
            <a:lvl1pPr algn="l">
              <a:defRPr sz="29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74028" y="2785533"/>
            <a:ext cx="4136673" cy="2421467"/>
          </a:xfrm>
        </p:spPr>
        <p:txBody>
          <a:bodyPr>
            <a:normAutofit/>
          </a:bodyPr>
          <a:lstStyle>
            <a:lvl1pPr marL="0" indent="0">
              <a:buNone/>
              <a:defRPr sz="1900">
                <a:solidFill>
                  <a:srgbClr val="FFFFFF"/>
                </a:solidFill>
              </a:defRPr>
            </a:lvl1pPr>
            <a:lvl2pPr marL="470821" indent="0">
              <a:buNone/>
              <a:defRPr sz="1200"/>
            </a:lvl2pPr>
            <a:lvl3pPr marL="941641" indent="0">
              <a:buNone/>
              <a:defRPr sz="1100"/>
            </a:lvl3pPr>
            <a:lvl4pPr marL="1412461" indent="0">
              <a:buNone/>
              <a:defRPr sz="900"/>
            </a:lvl4pPr>
            <a:lvl5pPr marL="1883281" indent="0">
              <a:buNone/>
              <a:defRPr sz="900"/>
            </a:lvl5pPr>
            <a:lvl6pPr marL="2354102" indent="0">
              <a:buNone/>
              <a:defRPr sz="900"/>
            </a:lvl6pPr>
            <a:lvl7pPr marL="2824922" indent="0">
              <a:buNone/>
              <a:defRPr sz="900"/>
            </a:lvl7pPr>
            <a:lvl8pPr marL="3295743" indent="0">
              <a:buNone/>
              <a:defRPr sz="900"/>
            </a:lvl8pPr>
            <a:lvl9pPr marL="376656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D986-8471-4A8B-8E73-96DF46638FAA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297-E257-41DE-A7BD-A1F311F7140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08051" y="1371600"/>
            <a:ext cx="386334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300">
                <a:solidFill>
                  <a:schemeClr val="bg1"/>
                </a:solidFill>
              </a:defRPr>
            </a:lvl1pPr>
            <a:lvl2pPr marL="470821" indent="0">
              <a:buNone/>
              <a:defRPr sz="2900"/>
            </a:lvl2pPr>
            <a:lvl3pPr marL="941641" indent="0">
              <a:buNone/>
              <a:defRPr sz="2500"/>
            </a:lvl3pPr>
            <a:lvl4pPr marL="1412461" indent="0">
              <a:buNone/>
              <a:defRPr sz="2000"/>
            </a:lvl4pPr>
            <a:lvl5pPr marL="1883281" indent="0">
              <a:buNone/>
              <a:defRPr sz="2000"/>
            </a:lvl5pPr>
            <a:lvl6pPr marL="2354102" indent="0">
              <a:buNone/>
              <a:defRPr sz="2000"/>
            </a:lvl6pPr>
            <a:lvl7pPr marL="2824922" indent="0">
              <a:buNone/>
              <a:defRPr sz="2000"/>
            </a:lvl7pPr>
            <a:lvl8pPr marL="3295743" indent="0">
              <a:buNone/>
              <a:defRPr sz="2000"/>
            </a:lvl8pPr>
            <a:lvl9pPr marL="3766562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D986-8471-4A8B-8E73-96DF46638FAA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297-E257-41DE-A7BD-A1F311F714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47650" y="228601"/>
            <a:ext cx="9420607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164" tIns="47082" rIns="94164" bIns="47082"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FD986-8471-4A8B-8E73-96DF46638FAA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36297-E257-41DE-A7BD-A1F311F7140A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29304" y="714191"/>
            <a:ext cx="9450324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1447802"/>
            <a:ext cx="222885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447800"/>
            <a:ext cx="652145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47650" y="228601"/>
            <a:ext cx="9420607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164" tIns="47082" rIns="94164" bIns="47082"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29304" y="1679429"/>
            <a:ext cx="9450324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1" y="338329"/>
            <a:ext cx="8915400" cy="1252728"/>
          </a:xfrm>
          <a:prstGeom prst="rect">
            <a:avLst/>
          </a:prstGeom>
        </p:spPr>
        <p:txBody>
          <a:bodyPr vert="horz" lIns="94164" tIns="47082" rIns="94164" bIns="4708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3978" y="6250165"/>
            <a:ext cx="4102247" cy="365125"/>
          </a:xfrm>
          <a:prstGeom prst="rect">
            <a:avLst/>
          </a:prstGeom>
        </p:spPr>
        <p:txBody>
          <a:bodyPr vert="horz" lIns="94164" tIns="47082" rIns="94164" bIns="47082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5FFD986-8471-4A8B-8E73-96DF46638FAA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9777" y="6250165"/>
            <a:ext cx="4102248" cy="365125"/>
          </a:xfrm>
          <a:prstGeom prst="rect">
            <a:avLst/>
          </a:prstGeom>
        </p:spPr>
        <p:txBody>
          <a:bodyPr vert="horz" lIns="94164" tIns="47082" rIns="94164" bIns="47082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3679" y="6250165"/>
            <a:ext cx="1258645" cy="365125"/>
          </a:xfrm>
          <a:prstGeom prst="rect">
            <a:avLst/>
          </a:prstGeom>
        </p:spPr>
        <p:txBody>
          <a:bodyPr vert="horz" lIns="94164" tIns="47082" rIns="94164" bIns="47082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9036297-E257-41DE-A7BD-A1F311F7140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41" y="2675467"/>
            <a:ext cx="8025694" cy="3450696"/>
          </a:xfrm>
          <a:prstGeom prst="rect">
            <a:avLst/>
          </a:prstGeom>
        </p:spPr>
        <p:txBody>
          <a:bodyPr vert="horz" lIns="94164" tIns="47082" rIns="94164" bIns="4708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41641" rtl="0" eaLnBrk="1" latinLnBrk="0" hangingPunct="1">
        <a:spcBef>
          <a:spcPct val="0"/>
        </a:spcBef>
        <a:buNone/>
        <a:defRPr sz="45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2492" indent="-282492" algn="l" defTabSz="941641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500" kern="1200">
          <a:solidFill>
            <a:schemeClr val="tx2"/>
          </a:solidFill>
          <a:latin typeface="+mn-lt"/>
          <a:ea typeface="+mn-ea"/>
          <a:cs typeface="+mn-cs"/>
        </a:defRPr>
      </a:lvl1pPr>
      <a:lvl2pPr marL="593430" indent="-282492" algn="l" defTabSz="941641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81154" indent="-235410" algn="l" defTabSz="941641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77051" indent="-235410" algn="l" defTabSz="941641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900" kern="1200">
          <a:solidFill>
            <a:schemeClr val="tx2"/>
          </a:solidFill>
          <a:latin typeface="+mn-lt"/>
          <a:ea typeface="+mn-ea"/>
          <a:cs typeface="+mn-cs"/>
        </a:defRPr>
      </a:lvl4pPr>
      <a:lvl5pPr marL="1506626" indent="-235410" algn="l" defTabSz="941641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700" kern="1200">
          <a:solidFill>
            <a:schemeClr val="tx2"/>
          </a:solidFill>
          <a:latin typeface="+mn-lt"/>
          <a:ea typeface="+mn-ea"/>
          <a:cs typeface="+mn-cs"/>
        </a:defRPr>
      </a:lvl5pPr>
      <a:lvl6pPr marL="1836199" indent="-235410" algn="l" defTabSz="941641" rtl="0" eaLnBrk="1" latinLnBrk="0" hangingPunct="1">
        <a:spcBef>
          <a:spcPts val="395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65774" indent="-235410" algn="l" defTabSz="941641" rtl="0" eaLnBrk="1" latinLnBrk="0" hangingPunct="1">
        <a:spcBef>
          <a:spcPts val="395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95348" indent="-235410" algn="l" defTabSz="941641" rtl="0" eaLnBrk="1" latinLnBrk="0" hangingPunct="1">
        <a:spcBef>
          <a:spcPts val="395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824922" indent="-235410" algn="l" defTabSz="941641" rtl="0" eaLnBrk="1" latinLnBrk="0" hangingPunct="1">
        <a:spcBef>
          <a:spcPts val="395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416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0821" algn="l" defTabSz="9416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41641" algn="l" defTabSz="9416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12461" algn="l" defTabSz="9416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83281" algn="l" defTabSz="9416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54102" algn="l" defTabSz="9416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24922" algn="l" defTabSz="9416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95743" algn="l" defTabSz="9416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66562" algn="l" defTabSz="94164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agon 3"/>
          <p:cNvSpPr/>
          <p:nvPr/>
        </p:nvSpPr>
        <p:spPr>
          <a:xfrm>
            <a:off x="152400" y="2667000"/>
            <a:ext cx="5120640" cy="3840480"/>
          </a:xfrm>
          <a:prstGeom prst="hexagon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</a:t>
            </a:r>
            <a:r>
              <a:rPr lang="en-US" sz="2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উপস্থাপনায়</a:t>
            </a:r>
          </a:p>
          <a:p>
            <a:pPr algn="just"/>
            <a:r>
              <a:rPr lang="en-US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মো: মিজানুর রহমান</a:t>
            </a:r>
          </a:p>
          <a:p>
            <a:pPr algn="just"/>
            <a:r>
              <a:rPr lang="en-US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প্রভাষক</a:t>
            </a:r>
          </a:p>
          <a:p>
            <a:pPr algn="just"/>
            <a:r>
              <a:rPr lang="en-US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ইসলামের ইতিহাস ও সংস্কৃতি</a:t>
            </a:r>
          </a:p>
          <a:p>
            <a:pPr algn="just"/>
            <a:r>
              <a:rPr lang="en-US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গণউদ্যোগ বালিকা উচ্চ বিদ্যালয় ও কলেজ</a:t>
            </a:r>
          </a:p>
          <a:p>
            <a:pPr algn="just"/>
            <a:r>
              <a:rPr lang="en-US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লাকসাম, কুমিল্লা</a:t>
            </a:r>
          </a:p>
          <a:p>
            <a:pPr algn="just"/>
            <a:r>
              <a:rPr lang="en-US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মোবাইল : ০১৬১৩৫৫৩৩৬১</a:t>
            </a:r>
          </a:p>
          <a:p>
            <a:pPr algn="just"/>
            <a:r>
              <a:rPr lang="en-US" sz="1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Emill: mizanur531@gmail.com</a:t>
            </a:r>
          </a:p>
          <a:p>
            <a:pPr algn="just"/>
            <a:endParaRPr 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Hexagon 4"/>
          <p:cNvSpPr/>
          <p:nvPr/>
        </p:nvSpPr>
        <p:spPr>
          <a:xfrm>
            <a:off x="5029200" y="2667000"/>
            <a:ext cx="4663440" cy="3840480"/>
          </a:xfrm>
          <a:prstGeom prst="hexag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 একাদশ-</a:t>
            </a:r>
            <a:r>
              <a:rPr lang="bn-BD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দ্বাদশ</a:t>
            </a:r>
            <a:endParaRPr lang="en-US" sz="2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IN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ইসলামের ইতিহাস ও সংস্কৃতি </a:t>
            </a:r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 পত্র</a:t>
            </a:r>
          </a:p>
          <a:p>
            <a:r>
              <a:rPr lang="bn-BD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2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৫ম</a:t>
            </a:r>
            <a:endParaRPr lang="en-US" sz="2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আব্বাসী খিলাফত</a:t>
            </a:r>
            <a:endParaRPr lang="bn-BD" sz="2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০২/০৯/২০২৬</a:t>
            </a:r>
            <a:endParaRPr lang="en-US" sz="2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৪৫ মিনিট। </a:t>
            </a:r>
            <a:endParaRPr lang="en-US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Plaque 5"/>
          <p:cNvSpPr/>
          <p:nvPr/>
        </p:nvSpPr>
        <p:spPr>
          <a:xfrm>
            <a:off x="4419600" y="533400"/>
            <a:ext cx="4800600" cy="1219200"/>
          </a:xfrm>
          <a:prstGeom prst="plaqu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পরিচিতি</a:t>
            </a:r>
            <a:endParaRPr lang="en-US" sz="6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7" name="Cloud 6"/>
          <p:cNvSpPr/>
          <p:nvPr/>
        </p:nvSpPr>
        <p:spPr>
          <a:xfrm>
            <a:off x="381000" y="304800"/>
            <a:ext cx="3657600" cy="2209800"/>
          </a:xfrm>
          <a:prstGeom prst="cloud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/>
          <p:cNvSpPr/>
          <p:nvPr/>
        </p:nvSpPr>
        <p:spPr>
          <a:xfrm>
            <a:off x="228600" y="1676400"/>
            <a:ext cx="4724400" cy="4953000"/>
          </a:xfrm>
          <a:prstGeom prst="round1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nip and Round Single Corner Rectangle 2"/>
          <p:cNvSpPr/>
          <p:nvPr/>
        </p:nvSpPr>
        <p:spPr>
          <a:xfrm>
            <a:off x="5181600" y="1676400"/>
            <a:ext cx="4343400" cy="4953000"/>
          </a:xfrm>
          <a:prstGeom prst="snip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90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2" descr="Description: আব্বাসীয়দের উত্থান ও উমাইয়া শাসনের পতন, AI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981200"/>
            <a:ext cx="4191000" cy="452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 rot="10800000" flipV="1">
            <a:off x="381000" y="1981200"/>
            <a:ext cx="4267200" cy="4524315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3200" b="1" i="0" u="none" strike="noStrike" normalizeH="0" baseline="0" dirty="0" smtClean="0">
                <a:ln w="50800"/>
                <a:solidFill>
                  <a:schemeClr val="bg2">
                    <a:lumMod val="10000"/>
                  </a:schemeClr>
                </a:solidFill>
                <a:latin typeface="SutonnyOMJ" pitchFamily="2" charset="0"/>
                <a:ea typeface="Times New Roman" pitchFamily="18" charset="0"/>
                <a:cs typeface="SutonnyOMJ" pitchFamily="2" charset="0"/>
              </a:rPr>
              <a:t>আব্বাসীয় খিলাফত (৭৫০-১২৫৮ খ্রিষ্টাব্দ) ছিল ইসলামী ইতিহাসের অন্যতম দীর্ঘস্থায়ী এবং স্বর্ণযুগ সৃষ্টিকারী সাম্রাজ্য। মহানবী হযরত মুহাম্মদ (সা.)-এর চাচা আব্বাস ইবনে আব্দুল মুত্তালিবের বংশধরগণ উমাইয়া খিলাফতের পতনের মাধ্যমে এই রাজবংশের গোড়াপত্তন করেন।</a:t>
            </a:r>
            <a:endParaRPr kumimoji="0" lang="bn-IN" sz="4400" b="1" i="0" u="none" strike="noStrike" normalizeH="0" baseline="0" dirty="0" smtClean="0">
              <a:ln w="50800"/>
              <a:solidFill>
                <a:schemeClr val="bg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Plaque 5"/>
          <p:cNvSpPr/>
          <p:nvPr/>
        </p:nvSpPr>
        <p:spPr>
          <a:xfrm>
            <a:off x="685800" y="457200"/>
            <a:ext cx="8458200" cy="914400"/>
          </a:xfrm>
          <a:prstGeom prst="plaqu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4400" b="1" spc="50" dirty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আব্বাসীয় খিলাফত (৭৫০-১২৫৮ খ্রিষ্টাব্দ) </a:t>
            </a:r>
            <a:endParaRPr lang="en-US" sz="4000" b="1" spc="50" dirty="0">
              <a:ln w="11430"/>
              <a:solidFill>
                <a:schemeClr val="bg2">
                  <a:lumMod val="1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328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>
            <a:off x="457200" y="1752600"/>
            <a:ext cx="9067800" cy="48006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ross 4"/>
          <p:cNvSpPr/>
          <p:nvPr/>
        </p:nvSpPr>
        <p:spPr>
          <a:xfrm>
            <a:off x="685800" y="457200"/>
            <a:ext cx="8839200" cy="9906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পতনের প্রেক্ষাপট ও আব্বাসীয় বিপ্লব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2359477"/>
            <a:ext cx="8382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n-IN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উমাইয়া </a:t>
            </a:r>
            <a:r>
              <a:rPr lang="bn-IN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শাসনের শেষদিকে আরব বনাম অনারব (মাওয়ালি) বৈষম্য এবং শিয়া সম্প্রদায়ের অসন্তোষ চরম আকার ধারণ করে। এই অসন্তোষকে কাজে লাগিয়ে আব্বাসীয়রা গোপনে একটি সুসংগঠিত প্রচার অভিযান শুরু করে।</a:t>
            </a:r>
            <a:endParaRPr lang="en-US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99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533400" y="381000"/>
            <a:ext cx="8763000" cy="1371600"/>
          </a:xfrm>
          <a:prstGeom prst="flowChartPunchedTap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হাশিমিয়া দাওয়াত ও গোপন </a:t>
            </a:r>
            <a:r>
              <a:rPr lang="bn-IN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প্রচার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(৭২০-৭৪৭ খ্রি.)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9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4800" y="1981200"/>
            <a:ext cx="9296400" cy="4572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pPr algn="just"/>
            <a:r>
              <a:rPr lang="bn-IN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আব্বাসীয় পরিবারের সদস্য মোহাম্মদ ইবনে আলী পারস্যের খোরাসান অঞ্চলে গোপনে একটি বাহিনী গড়ে তোলেন। তারা 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'</a:t>
            </a:r>
            <a:r>
              <a:rPr lang="bn-IN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আহল আল-বাইত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' (</a:t>
            </a:r>
            <a:r>
              <a:rPr lang="bn-IN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নবী পরিবারের সদস্য) এর নামে জনমত গড়ে তুলতে থাকে।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56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04800" y="1828800"/>
            <a:ext cx="9296400" cy="4800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bn-IN" sz="4800" b="1" spc="50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আব্বাসীয় </a:t>
            </a:r>
            <a:r>
              <a:rPr lang="bn-IN" sz="4800" b="1" spc="50" dirty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সেনাপতি আবু মুসলিম খোরাসানি প্রকাশ্যে উমাইয়া শাসনের বিরুদ্ধে বিদ্রোহ ঘোষণা করেন। তিনি কাল পতাকা উত্তোলন করে বিশাল সেনাবাহিনী গঠন করেন।</a:t>
            </a:r>
            <a:endParaRPr lang="en-US" sz="4800" b="1" spc="50" dirty="0">
              <a:ln w="11430"/>
              <a:solidFill>
                <a:schemeClr val="accent5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Cloud 4"/>
          <p:cNvSpPr/>
          <p:nvPr/>
        </p:nvSpPr>
        <p:spPr>
          <a:xfrm>
            <a:off x="381000" y="381000"/>
            <a:ext cx="8991600" cy="12954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3600" b="1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খোরাসানে বিদ্রোহ ঘোষণা</a:t>
            </a:r>
            <a:r>
              <a:rPr lang="en-US" sz="3600" b="1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(</a:t>
            </a:r>
            <a:r>
              <a:rPr lang="bn-IN" sz="3600" b="1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৭৪৭ খ্রিষ্টাব্দ</a:t>
            </a:r>
            <a:r>
              <a:rPr lang="en-US" sz="3600" b="1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57818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228600" y="2209800"/>
            <a:ext cx="9448800" cy="4419600"/>
          </a:xfrm>
          <a:prstGeom prst="snip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bn-IN" sz="44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টাইগ্রিস </a:t>
            </a:r>
            <a:r>
              <a:rPr lang="bn-IN" sz="44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নদীর তীরে ঐতিহাসিক জাবের যুদ্ধে আব্বাসীয় বাহিনী উমাইয়া খলিফা ২য় মারওয়ানকে পরাজিত করে। ফলে উমাইয়া শাসনের চূড়ান্ত পতন ঘটে।</a:t>
            </a:r>
            <a:endParaRPr lang="en-US" sz="44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Flowchart: Document 2"/>
          <p:cNvSpPr/>
          <p:nvPr/>
        </p:nvSpPr>
        <p:spPr>
          <a:xfrm>
            <a:off x="990600" y="457200"/>
            <a:ext cx="7772400" cy="1371600"/>
          </a:xfrm>
          <a:prstGeom prst="flowChartDocumen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জাবের যুদ্ধ ও উমাইয়া </a:t>
            </a:r>
            <a:r>
              <a:rPr lang="bn-IN" sz="40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পতন</a:t>
            </a:r>
            <a:r>
              <a:rPr lang="en-US" sz="40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(</a:t>
            </a:r>
            <a:r>
              <a:rPr lang="bn-IN" sz="40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৭৫০ খ্রিষ্টাব্দ</a:t>
            </a:r>
            <a:r>
              <a:rPr lang="en-US" sz="40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)</a:t>
            </a:r>
            <a:endParaRPr lang="en-US" sz="40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28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/>
          <p:cNvSpPr/>
          <p:nvPr/>
        </p:nvSpPr>
        <p:spPr>
          <a:xfrm>
            <a:off x="152400" y="1828800"/>
            <a:ext cx="9448800" cy="43434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4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75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cs typeface="SutonnyOMJ" pitchFamily="2" charset="0"/>
              </a:rPr>
              <a:t>আবু </a:t>
            </a:r>
            <a:r>
              <a:rPr lang="bn-IN" sz="4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tx2">
                    <a:lumMod val="75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cs typeface="SutonnyOMJ" pitchFamily="2" charset="0"/>
              </a:rPr>
              <a:t>আল-আব্বাস আস-সাফফাহ কুফার মসজিদে প্রথম আব্বাসীয় খলিফা হিসেবে আত্মপ্রকাশ করেন এবং নতুন সাম্রাজ্যের প্রতিষ্ঠা ঘোষণা করেন।</a:t>
            </a:r>
            <a:endParaRPr lang="en-US" sz="4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2">
                  <a:lumMod val="75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4" name="Flowchart: Multidocument 3"/>
          <p:cNvSpPr/>
          <p:nvPr/>
        </p:nvSpPr>
        <p:spPr>
          <a:xfrm>
            <a:off x="457200" y="304800"/>
            <a:ext cx="8763000" cy="1295400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cs typeface="SutonnyOMJ" pitchFamily="2" charset="0"/>
              </a:rPr>
              <a:t>প্রথম আব্বাসীয় খলিফার </a:t>
            </a:r>
            <a:r>
              <a:rPr lang="bn-IN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cs typeface="SutonnyOMJ" pitchFamily="2" charset="0"/>
              </a:rPr>
              <a:t>শাসন</a:t>
            </a:r>
            <a:r>
              <a:rPr lang="en-US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cs typeface="SutonnyOMJ" pitchFamily="2" charset="0"/>
              </a:rPr>
              <a:t> (</a:t>
            </a:r>
            <a:r>
              <a:rPr lang="bn-IN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cs typeface="SutonnyOMJ" pitchFamily="2" charset="0"/>
              </a:rPr>
              <a:t>৭৫০ খ্রিষ্টাব্দ</a:t>
            </a:r>
            <a:r>
              <a:rPr lang="en-US" sz="4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cs typeface="SutonnyOMJ" pitchFamily="2" charset="0"/>
              </a:rPr>
              <a:t>)</a:t>
            </a:r>
            <a:endParaRPr lang="en-US" sz="40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3">
                  <a:lumMod val="50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50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228600" y="1904999"/>
            <a:ext cx="4343400" cy="4724399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66700" y="2362200"/>
            <a:ext cx="4267200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sz="3200" b="1" i="0" u="none" strike="noStrike" spc="50" normalizeH="0" baseline="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আব্বাসীয়রা ক্ষমতা গ্রহণের পর দামেস্ক থেকে রাজধানী ইরাকের কুফা এবং পরবর্তীতে খলিফা আল-মনসুর কর্তৃক নবনির্মিত বাগদাদ শহরে স্থানান্তর করে। এটিই পরবর্তীতে বিশ্ব শিক্ষার কেন্দ্রবিন্দুতে পরিণত হয়।</a:t>
            </a:r>
            <a:endParaRPr kumimoji="0" lang="bn-IN" sz="4400" b="1" i="0" u="none" strike="noStrike" spc="50" normalizeH="0" baseline="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2">
                  <a:lumMod val="50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ound Same Side Corner Rectangle 4"/>
          <p:cNvSpPr/>
          <p:nvPr/>
        </p:nvSpPr>
        <p:spPr>
          <a:xfrm>
            <a:off x="4919663" y="2044272"/>
            <a:ext cx="4572000" cy="4585127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3" name="Picture 1" descr="Description: আব্বাসীয় খিলাফতের ভৌগোলিক বিস্তার, AI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09800"/>
            <a:ext cx="4383882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laque 5"/>
          <p:cNvSpPr/>
          <p:nvPr/>
        </p:nvSpPr>
        <p:spPr>
          <a:xfrm>
            <a:off x="919163" y="457200"/>
            <a:ext cx="8001000" cy="106680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IN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OMJ" pitchFamily="2" charset="0"/>
                <a:ea typeface="Times New Roman" pitchFamily="18" charset="0"/>
                <a:cs typeface="SutonnyOMJ" pitchFamily="2" charset="0"/>
              </a:rPr>
              <a:t>সাম্রাজ্যের বিস্তার ও রাজধানী স্থানান্তর</a:t>
            </a:r>
            <a:endParaRPr lang="en-US" sz="1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3">
                  <a:lumMod val="5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27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76400"/>
            <a:ext cx="9372600" cy="4953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bn-IN" sz="3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SutonnyOMJ" pitchFamily="2" charset="0"/>
                <a:cs typeface="SutonnyOMJ" pitchFamily="2" charset="0"/>
              </a:rPr>
              <a:t>মাওয়ালিদের </a:t>
            </a:r>
            <a:r>
              <a:rPr lang="bn-IN" sz="3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SutonnyOMJ" pitchFamily="2" charset="0"/>
                <a:cs typeface="SutonnyOMJ" pitchFamily="2" charset="0"/>
              </a:rPr>
              <a:t>সমর্থন: অনারব মুসলিমদের সমান অধিকার দান করে তাদের পূর্ণ সমর্থন লাভ করে।</a:t>
            </a:r>
            <a:endParaRPr lang="en-US" sz="3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SutonnyOMJ" pitchFamily="2" charset="0"/>
              <a:cs typeface="SutonnyOMJ" pitchFamily="2" charset="0"/>
            </a:endParaRPr>
          </a:p>
          <a:p>
            <a:pPr lvl="0" algn="just"/>
            <a:r>
              <a:rPr lang="bn-IN" sz="3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SutonnyOMJ" pitchFamily="2" charset="0"/>
                <a:cs typeface="SutonnyOMJ" pitchFamily="2" charset="0"/>
              </a:rPr>
              <a:t>আবু মুসলিম খোরাসানির সামরিক নেতৃত্ব: তাঁর দক্ষ নেতৃত্বে খোরাসানি সৈন্যরা উমাইয়াদের পরাজিত করতে সমর্থ হয়।</a:t>
            </a:r>
            <a:endParaRPr lang="en-US" sz="3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SutonnyOMJ" pitchFamily="2" charset="0"/>
              <a:cs typeface="SutonnyOMJ" pitchFamily="2" charset="0"/>
            </a:endParaRPr>
          </a:p>
          <a:p>
            <a:pPr lvl="0" algn="just"/>
            <a:r>
              <a:rPr lang="bn-IN" sz="3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SutonnyOMJ" pitchFamily="2" charset="0"/>
                <a:cs typeface="SutonnyOMJ" pitchFamily="2" charset="0"/>
              </a:rPr>
              <a:t>শিয়া সম্প্রদায়ের পরোক্ষ সহায়তা: নবী পরিবারের প্রতি অবিচারের প্রতিশোধ হিসেবে শিয়ারা শুরুতে আব্বাসীয়দের সাথে হাত মিলায়।</a:t>
            </a:r>
            <a:endParaRPr lang="en-US" sz="3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Vertical Scroll 2"/>
          <p:cNvSpPr/>
          <p:nvPr/>
        </p:nvSpPr>
        <p:spPr>
          <a:xfrm>
            <a:off x="762000" y="228600"/>
            <a:ext cx="8305800" cy="1219200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latin typeface="SutonnyOMJ" pitchFamily="2" charset="0"/>
                <a:cs typeface="SutonnyOMJ" pitchFamily="2" charset="0"/>
              </a:rPr>
              <a:t>আব্বাসীয়দের সাফল্যের প্রধান কারণসমূহ</a:t>
            </a:r>
            <a:endParaRPr lang="en-US" sz="3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03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1676400" y="391391"/>
            <a:ext cx="6781800" cy="1752600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সবাইকে ধন্যবাদ</a:t>
            </a:r>
            <a:endParaRPr lang="en-US" sz="44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Flowchart: Sequential Access Storage 2"/>
          <p:cNvSpPr/>
          <p:nvPr/>
        </p:nvSpPr>
        <p:spPr>
          <a:xfrm>
            <a:off x="1143000" y="2514600"/>
            <a:ext cx="7315200" cy="3962400"/>
          </a:xfrm>
          <a:prstGeom prst="flowChartMagneticTap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7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82</TotalTime>
  <Words>347</Words>
  <Application>Microsoft Office PowerPoint</Application>
  <PresentationFormat>A4 Paper (210x297 mm)</PresentationFormat>
  <Paragraphs>36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Waveform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Mizan</dc:creator>
  <cp:lastModifiedBy>Mizan</cp:lastModifiedBy>
  <cp:revision>13</cp:revision>
  <dcterms:created xsi:type="dcterms:W3CDTF">2026-09-01T02:23:40Z</dcterms:created>
  <dcterms:modified xsi:type="dcterms:W3CDTF">2026-09-02T00:46:20Z</dcterms:modified>
</cp:coreProperties>
</file>