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7" r:id="rId2"/>
    <p:sldId id="278" r:id="rId3"/>
    <p:sldId id="279" r:id="rId4"/>
    <p:sldId id="280" r:id="rId5"/>
    <p:sldId id="281" r:id="rId6"/>
    <p:sldId id="258" r:id="rId7"/>
    <p:sldId id="259" r:id="rId8"/>
    <p:sldId id="260" r:id="rId9"/>
    <p:sldId id="261" r:id="rId10"/>
    <p:sldId id="262" r:id="rId11"/>
    <p:sldId id="263" r:id="rId12"/>
    <p:sldId id="264" r:id="rId13"/>
    <p:sldId id="265" r:id="rId14"/>
    <p:sldId id="266" r:id="rId15"/>
    <p:sldId id="267" r:id="rId16"/>
    <p:sldId id="269" r:id="rId17"/>
    <p:sldId id="268" r:id="rId18"/>
    <p:sldId id="271" r:id="rId19"/>
    <p:sldId id="270" r:id="rId20"/>
    <p:sldId id="274" r:id="rId21"/>
    <p:sldId id="272" r:id="rId22"/>
    <p:sldId id="273" r:id="rId23"/>
    <p:sldId id="275" r:id="rId24"/>
    <p:sldId id="276"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9/2/2026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9/2/2026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s://www.google.com/search?q=https://www.google.com"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hyperlink" Target="https://www.google.com/search?q=https://www.google.com"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143000"/>
            <a:ext cx="6172200" cy="4526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3843521"/>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1676400"/>
            <a:ext cx="6781800" cy="1569660"/>
          </a:xfrm>
          <a:prstGeom prst="rect">
            <a:avLst/>
          </a:prstGeom>
          <a:noFill/>
        </p:spPr>
        <p:txBody>
          <a:bodyPr wrap="square" rtlCol="0">
            <a:spAutoFit/>
          </a:bodyPr>
          <a:lstStyle/>
          <a:p>
            <a:r>
              <a:rPr lang="as-IN" sz="1600" b="1" dirty="0"/>
              <a:t>কম্পিউটার (</a:t>
            </a:r>
            <a:r>
              <a:rPr lang="en-US" sz="1600" b="1" dirty="0"/>
              <a:t>Computer)</a:t>
            </a:r>
            <a:r>
              <a:rPr lang="en-US" sz="1600" dirty="0"/>
              <a:t> </a:t>
            </a:r>
            <a:r>
              <a:rPr lang="as-IN" sz="1600" dirty="0"/>
              <a:t>হলো একটি ইলেকট্রনিক যন্ত্র যা ব্যবহারকারীর কাছ থেকে তথ্য বা ডাটা (</a:t>
            </a:r>
            <a:r>
              <a:rPr lang="en-US" sz="1600" dirty="0"/>
              <a:t>Input) </a:t>
            </a:r>
            <a:r>
              <a:rPr lang="as-IN" sz="1600" dirty="0"/>
              <a:t>গ্রহণ করে, নির্দেশাবলী অনুযায়ী তা প্রক্রিয়াকরণ (</a:t>
            </a:r>
            <a:r>
              <a:rPr lang="en-US" sz="1600" dirty="0"/>
              <a:t>Processing) </a:t>
            </a:r>
            <a:r>
              <a:rPr lang="as-IN" sz="1600" dirty="0"/>
              <a:t>করে এবং সঠিক ফলাফল (</a:t>
            </a:r>
            <a:r>
              <a:rPr lang="en-US" sz="1600" dirty="0"/>
              <a:t>Output) </a:t>
            </a:r>
            <a:r>
              <a:rPr lang="as-IN" sz="1600" dirty="0"/>
              <a:t>প্রদান করে।</a:t>
            </a:r>
          </a:p>
          <a:p>
            <a:r>
              <a:rPr lang="as-IN" sz="1600" dirty="0"/>
              <a:t>'কম্পিউটার' শব্দটি গ্রিক শব্দ </a:t>
            </a:r>
            <a:r>
              <a:rPr lang="as-IN" sz="1600" b="1" dirty="0"/>
              <a:t>'</a:t>
            </a:r>
            <a:r>
              <a:rPr lang="en-US" sz="1600" b="1" dirty="0"/>
              <a:t>Compute'</a:t>
            </a:r>
            <a:r>
              <a:rPr lang="en-US" sz="1600" dirty="0"/>
              <a:t> </a:t>
            </a:r>
            <a:r>
              <a:rPr lang="as-IN" sz="1600" dirty="0"/>
              <a:t>থেকে এসেছে, যার অর্থ গণনা করা। তবে আধুনিক কম্পিউটার কেবল গণনাকারী যন্ত্র নয়, এটি মেমোরিতে ডাটা সংরক্ষণ এবং জটিল গাণিতিক ও যুক্তিমূলক কাজ দ্রুত সম্পাদন করতে পারে।</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69380" y="3505200"/>
            <a:ext cx="3931420" cy="2438400"/>
          </a:xfrm>
          <a:prstGeom prst="rect">
            <a:avLst/>
          </a:prstGeom>
        </p:spPr>
      </p:pic>
      <p:sp>
        <p:nvSpPr>
          <p:cNvPr id="6" name="TextBox 5"/>
          <p:cNvSpPr txBox="1"/>
          <p:nvPr/>
        </p:nvSpPr>
        <p:spPr>
          <a:xfrm>
            <a:off x="2469380" y="914400"/>
            <a:ext cx="233122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400" dirty="0" err="1" smtClean="0">
                <a:latin typeface="NikoshBAN" pitchFamily="2" charset="0"/>
                <a:cs typeface="NikoshBAN" pitchFamily="2" charset="0"/>
              </a:rPr>
              <a:t>কম্পিউটার</a:t>
            </a:r>
            <a:r>
              <a:rPr lang="en-US" sz="2400" dirty="0" smtClean="0">
                <a:latin typeface="NikoshBAN" pitchFamily="2" charset="0"/>
                <a:cs typeface="NikoshBAN" pitchFamily="2" charset="0"/>
              </a:rPr>
              <a:t> </a:t>
            </a:r>
            <a:r>
              <a:rPr lang="en-US" sz="2400" dirty="0" err="1" smtClean="0">
                <a:latin typeface="NikoshBAN" pitchFamily="2" charset="0"/>
                <a:cs typeface="NikoshBAN" pitchFamily="2" charset="0"/>
              </a:rPr>
              <a:t>এর</a:t>
            </a:r>
            <a:r>
              <a:rPr lang="en-US" sz="2400" dirty="0" smtClean="0">
                <a:latin typeface="NikoshBAN" pitchFamily="2" charset="0"/>
                <a:cs typeface="NikoshBAN" pitchFamily="2" charset="0"/>
              </a:rPr>
              <a:t>  </a:t>
            </a:r>
            <a:r>
              <a:rPr lang="en-US" sz="2400" dirty="0" err="1" smtClean="0">
                <a:latin typeface="NikoshBAN" pitchFamily="2" charset="0"/>
                <a:cs typeface="NikoshBAN" pitchFamily="2" charset="0"/>
              </a:rPr>
              <a:t>সংজ্ঞা</a:t>
            </a:r>
            <a:endParaRPr lang="en-US" sz="2400" dirty="0">
              <a:latin typeface="NikoshBAN" pitchFamily="2" charset="0"/>
              <a:cs typeface="NikoshBAN" pitchFamily="2" charset="0"/>
            </a:endParaRPr>
          </a:p>
        </p:txBody>
      </p:sp>
    </p:spTree>
    <p:extLst>
      <p:ext uri="{BB962C8B-B14F-4D97-AF65-F5344CB8AC3E}">
        <p14:creationId xmlns:p14="http://schemas.microsoft.com/office/powerpoint/2010/main" val="1750115417"/>
      </p:ext>
    </p:extLst>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rot="10800000" flipV="1">
            <a:off x="381000" y="2438400"/>
            <a:ext cx="8026923" cy="3708708"/>
          </a:xfrm>
          <a:prstGeom prst="rect">
            <a:avLst/>
          </a:prstGeom>
          <a:ln/>
        </p:spPr>
        <p:style>
          <a:lnRef idx="1">
            <a:schemeClr val="accent4"/>
          </a:lnRef>
          <a:fillRef idx="3">
            <a:schemeClr val="accent4"/>
          </a:fillRef>
          <a:effectRef idx="2">
            <a:schemeClr val="accent4"/>
          </a:effectRef>
          <a:fontRef idx="minor">
            <a:schemeClr val="lt1"/>
          </a:fontRef>
        </p:style>
        <p:txBody>
          <a:bodyPr vert="horz" wrap="square" lIns="91440" tIns="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bn-IN" sz="1400" b="0" i="0" u="none" strike="noStrike" cap="none" normalizeH="0" baseline="0" dirty="0" smtClean="0">
                <a:ln>
                  <a:noFill/>
                </a:ln>
                <a:solidFill>
                  <a:schemeClr val="tx1"/>
                </a:solidFill>
                <a:effectLst/>
                <a:latin typeface="Google Sans Text"/>
                <a:cs typeface="Vrinda"/>
              </a:rPr>
              <a:t>কম্পিউটারের প্রধান বৈশিষ্ট্যগুলো নিচে উল্লেখ করা হলো</a:t>
            </a:r>
            <a:r>
              <a:rPr kumimoji="0" lang="en-US" sz="1400" b="0" i="0" u="none" strike="noStrike" cap="none" normalizeH="0" baseline="0" dirty="0" smtClean="0">
                <a:ln>
                  <a:noFill/>
                </a:ln>
                <a:solidFill>
                  <a:schemeClr val="tx1"/>
                </a:solidFill>
                <a:effectLst/>
                <a:latin typeface="Google Sans Text"/>
                <a:cs typeface="Vrinda"/>
              </a:rPr>
              <a: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400" b="1" i="0" u="none" strike="noStrike" cap="none" normalizeH="0" baseline="0" dirty="0" smtClean="0">
                <a:ln>
                  <a:noFill/>
                </a:ln>
                <a:solidFill>
                  <a:schemeClr val="tx1"/>
                </a:solidFill>
                <a:effectLst/>
                <a:latin typeface="Google Sans Text"/>
                <a:cs typeface="Vrinda"/>
              </a:rPr>
              <a:t>দ্রুতগতি </a:t>
            </a:r>
            <a:r>
              <a:rPr kumimoji="0" lang="en-US" sz="1400" b="1" i="0" u="none" strike="noStrike" cap="none" normalizeH="0" baseline="0" dirty="0" smtClean="0">
                <a:ln>
                  <a:noFill/>
                </a:ln>
                <a:solidFill>
                  <a:schemeClr val="tx1"/>
                </a:solidFill>
                <a:effectLst/>
                <a:latin typeface="Google Sans Text"/>
                <a:cs typeface="Vrinda"/>
              </a:rPr>
              <a:t>(Speed):</a:t>
            </a:r>
            <a:r>
              <a:rPr kumimoji="0" lang="bn-IN" sz="1400" b="0" i="0" u="none" strike="noStrike" cap="none" normalizeH="0" baseline="0" dirty="0" smtClean="0">
                <a:ln>
                  <a:noFill/>
                </a:ln>
                <a:solidFill>
                  <a:schemeClr val="tx1"/>
                </a:solidFill>
                <a:effectLst/>
                <a:latin typeface="Google Sans Text"/>
                <a:cs typeface="Vrinda"/>
              </a:rPr>
              <a:t> কম্পিউটার খুব দ্রুত গতিতে কাজ করতে পারে। এটি সেকেন্ডের ভগ্নাংশের মধ্যে লক্ষ লক্ষ হিসাব</a:t>
            </a:r>
            <a:r>
              <a:rPr kumimoji="0" lang="en-US" sz="1400" b="0" i="0" u="none" strike="noStrike" cap="none" normalizeH="0" baseline="0" dirty="0" smtClean="0">
                <a:ln>
                  <a:noFill/>
                </a:ln>
                <a:solidFill>
                  <a:schemeClr val="tx1"/>
                </a:solidFill>
                <a:effectLst/>
                <a:latin typeface="Google Sans Text"/>
                <a:cs typeface="Vrinda"/>
              </a:rPr>
              <a:t>-</a:t>
            </a:r>
            <a:r>
              <a:rPr kumimoji="0" lang="bn-IN" sz="1400" b="0" i="0" u="none" strike="noStrike" cap="none" normalizeH="0" baseline="0" dirty="0" smtClean="0">
                <a:ln>
                  <a:noFill/>
                </a:ln>
                <a:solidFill>
                  <a:schemeClr val="tx1"/>
                </a:solidFill>
                <a:effectLst/>
                <a:latin typeface="Google Sans Text"/>
                <a:cs typeface="Vrinda"/>
              </a:rPr>
              <a:t>নিকাশ সম্পন্ন করতে সক্ষম। এর কাজের গতি ন্যানোসেকেন্ড বা পিকোসেকেন্ডে পরিমাপ করা হয়।</a:t>
            </a:r>
            <a:endParaRPr kumimoji="0" lang="en-US" sz="1400" b="0" i="0" u="none" strike="noStrike" cap="none" normalizeH="0" baseline="0" dirty="0" smtClean="0">
              <a:ln>
                <a:noFill/>
              </a:ln>
              <a:solidFill>
                <a:schemeClr val="tx1"/>
              </a:solidFill>
              <a:effectLst/>
              <a:latin typeface="Google Sans Tex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400" b="1" i="0" u="none" strike="noStrike" cap="none" normalizeH="0" baseline="0" dirty="0" smtClean="0">
                <a:ln>
                  <a:noFill/>
                </a:ln>
                <a:solidFill>
                  <a:schemeClr val="tx1"/>
                </a:solidFill>
                <a:effectLst/>
                <a:latin typeface="Google Sans Text"/>
                <a:cs typeface="Vrinda"/>
              </a:rPr>
              <a:t>সঠিকতা </a:t>
            </a:r>
            <a:r>
              <a:rPr kumimoji="0" lang="en-US" sz="1400" b="1" i="0" u="none" strike="noStrike" cap="none" normalizeH="0" baseline="0" dirty="0" smtClean="0">
                <a:ln>
                  <a:noFill/>
                </a:ln>
                <a:solidFill>
                  <a:schemeClr val="tx1"/>
                </a:solidFill>
                <a:effectLst/>
                <a:latin typeface="Google Sans Text"/>
                <a:cs typeface="Vrinda"/>
              </a:rPr>
              <a:t>(Accuracy):</a:t>
            </a:r>
            <a:r>
              <a:rPr kumimoji="0" lang="bn-IN" sz="1400" b="0" i="0" u="none" strike="noStrike" cap="none" normalizeH="0" baseline="0" dirty="0" smtClean="0">
                <a:ln>
                  <a:noFill/>
                </a:ln>
                <a:solidFill>
                  <a:schemeClr val="tx1"/>
                </a:solidFill>
                <a:effectLst/>
                <a:latin typeface="Google Sans Text"/>
                <a:cs typeface="Vrinda"/>
              </a:rPr>
              <a:t> কম্পিউটার অত্যন্ত নিখুঁতভাবে ফলাফল দেয়। সঠিক ইনপুট বা নির্দেশ দিলে এতে ভুল হওয়ার সম্ভাবনা নেই বললেই চলে।</a:t>
            </a:r>
            <a:endParaRPr kumimoji="0" lang="en-US" sz="1400" b="0" i="0" u="none" strike="noStrike" cap="none" normalizeH="0" baseline="0" dirty="0" smtClean="0">
              <a:ln>
                <a:noFill/>
              </a:ln>
              <a:solidFill>
                <a:schemeClr val="tx1"/>
              </a:solidFill>
              <a:effectLst/>
              <a:latin typeface="Google Sans Tex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400" b="1" i="0" u="none" strike="noStrike" cap="none" normalizeH="0" baseline="0" dirty="0" smtClean="0">
                <a:ln>
                  <a:noFill/>
                </a:ln>
                <a:solidFill>
                  <a:schemeClr val="tx1"/>
                </a:solidFill>
                <a:effectLst/>
                <a:latin typeface="Google Sans Text"/>
                <a:cs typeface="Vrinda"/>
              </a:rPr>
              <a:t>স্মৃতি বা সঞ্চয় ক্ষমতা </a:t>
            </a:r>
            <a:r>
              <a:rPr kumimoji="0" lang="en-US" sz="1400" b="1" i="0" u="none" strike="noStrike" cap="none" normalizeH="0" baseline="0" dirty="0" smtClean="0">
                <a:ln>
                  <a:noFill/>
                </a:ln>
                <a:solidFill>
                  <a:schemeClr val="tx1"/>
                </a:solidFill>
                <a:effectLst/>
                <a:latin typeface="Google Sans Text"/>
                <a:cs typeface="Vrinda"/>
              </a:rPr>
              <a:t>(Memory/Storage):</a:t>
            </a:r>
            <a:r>
              <a:rPr kumimoji="0" lang="bn-IN" sz="1400" b="0" i="0" u="none" strike="noStrike" cap="none" normalizeH="0" baseline="0" dirty="0" smtClean="0">
                <a:ln>
                  <a:noFill/>
                </a:ln>
                <a:solidFill>
                  <a:schemeClr val="tx1"/>
                </a:solidFill>
                <a:effectLst/>
                <a:latin typeface="Google Sans Text"/>
                <a:cs typeface="Vrinda"/>
              </a:rPr>
              <a:t> কম্পিউটারে বিপুল পরিমাণ তথ্য বা ডাটা স্থায়ী ও অস্থায়ীভাবে সংরক্ষণ করে রাখা যায়</a:t>
            </a:r>
            <a:r>
              <a:rPr kumimoji="0" lang="en-US" sz="1400" b="0" i="0" u="none" strike="noStrike" cap="none" normalizeH="0" baseline="0" dirty="0" smtClean="0">
                <a:ln>
                  <a:noFill/>
                </a:ln>
                <a:solidFill>
                  <a:schemeClr val="tx1"/>
                </a:solidFill>
                <a:effectLst/>
                <a:latin typeface="Google Sans Text"/>
                <a:cs typeface="Vrinda"/>
              </a:rPr>
              <a:t>,</a:t>
            </a:r>
            <a:r>
              <a:rPr kumimoji="0" lang="bn-IN" sz="1400" b="0" i="0" u="none" strike="noStrike" cap="none" normalizeH="0" baseline="0" dirty="0" smtClean="0">
                <a:ln>
                  <a:noFill/>
                </a:ln>
                <a:solidFill>
                  <a:schemeClr val="tx1"/>
                </a:solidFill>
                <a:effectLst/>
                <a:latin typeface="Google Sans Text"/>
                <a:cs typeface="Vrinda"/>
              </a:rPr>
              <a:t> যা প্রয়োজনে পরবর্তীতে সহজেই পুনরুদ্ধার করা সম্ভব।</a:t>
            </a:r>
            <a:endParaRPr kumimoji="0" lang="en-US" sz="1400" b="0" i="0" u="none" strike="noStrike" cap="none" normalizeH="0" baseline="0" dirty="0" smtClean="0">
              <a:ln>
                <a:noFill/>
              </a:ln>
              <a:solidFill>
                <a:schemeClr val="tx1"/>
              </a:solidFill>
              <a:effectLst/>
              <a:latin typeface="Google Sans Tex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400" b="1" i="0" u="none" strike="noStrike" cap="none" normalizeH="0" baseline="0" dirty="0" smtClean="0">
                <a:ln>
                  <a:noFill/>
                </a:ln>
                <a:solidFill>
                  <a:schemeClr val="tx1"/>
                </a:solidFill>
                <a:effectLst/>
                <a:latin typeface="Google Sans Text"/>
                <a:cs typeface="Vrinda"/>
              </a:rPr>
              <a:t>ক্লান্তিহীনতা </a:t>
            </a:r>
            <a:r>
              <a:rPr kumimoji="0" lang="en-US" sz="1400" b="1" i="0" u="none" strike="noStrike" cap="none" normalizeH="0" baseline="0" dirty="0" smtClean="0">
                <a:ln>
                  <a:noFill/>
                </a:ln>
                <a:solidFill>
                  <a:schemeClr val="tx1"/>
                </a:solidFill>
                <a:effectLst/>
                <a:latin typeface="Google Sans Text"/>
                <a:cs typeface="Vrinda"/>
              </a:rPr>
              <a:t>(Diligence):</a:t>
            </a:r>
            <a:r>
              <a:rPr kumimoji="0" lang="bn-IN" sz="1400" b="0" i="0" u="none" strike="noStrike" cap="none" normalizeH="0" baseline="0" dirty="0" smtClean="0">
                <a:ln>
                  <a:noFill/>
                </a:ln>
                <a:solidFill>
                  <a:schemeClr val="tx1"/>
                </a:solidFill>
                <a:effectLst/>
                <a:latin typeface="Google Sans Text"/>
                <a:cs typeface="Vrinda"/>
              </a:rPr>
              <a:t> মানুষের মতো কম্পিউটার কখনো ক্লান্ত হয় না বা মনযোগ হারায় না। একই কাজ বারবার বা একটানা দীর্ঘ সময় ধরে করলেও এর কাজের গতি ও মান একই থাকে।</a:t>
            </a:r>
            <a:endParaRPr kumimoji="0" lang="en-US" sz="1400" b="0" i="0" u="none" strike="noStrike" cap="none" normalizeH="0" baseline="0" dirty="0" smtClean="0">
              <a:ln>
                <a:noFill/>
              </a:ln>
              <a:solidFill>
                <a:schemeClr val="tx1"/>
              </a:solidFill>
              <a:effectLst/>
              <a:latin typeface="Google Sans Tex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400" b="1" i="0" u="none" strike="noStrike" cap="none" normalizeH="0" baseline="0" dirty="0" smtClean="0">
                <a:ln>
                  <a:noFill/>
                </a:ln>
                <a:solidFill>
                  <a:schemeClr val="tx1"/>
                </a:solidFill>
                <a:effectLst/>
                <a:latin typeface="Google Sans Text"/>
                <a:cs typeface="Vrinda"/>
              </a:rPr>
              <a:t>বহুমুখী ক্ষমতা </a:t>
            </a:r>
            <a:r>
              <a:rPr kumimoji="0" lang="en-US" sz="1400" b="1" i="0" u="none" strike="noStrike" cap="none" normalizeH="0" baseline="0" dirty="0" smtClean="0">
                <a:ln>
                  <a:noFill/>
                </a:ln>
                <a:solidFill>
                  <a:schemeClr val="tx1"/>
                </a:solidFill>
                <a:effectLst/>
                <a:latin typeface="Google Sans Text"/>
                <a:cs typeface="Vrinda"/>
              </a:rPr>
              <a:t>(Versatility):</a:t>
            </a:r>
            <a:r>
              <a:rPr kumimoji="0" lang="bn-IN" sz="1400" b="0" i="0" u="none" strike="noStrike" cap="none" normalizeH="0" baseline="0" dirty="0" smtClean="0">
                <a:ln>
                  <a:noFill/>
                </a:ln>
                <a:solidFill>
                  <a:schemeClr val="tx1"/>
                </a:solidFill>
                <a:effectLst/>
                <a:latin typeface="Google Sans Text"/>
                <a:cs typeface="Vrinda"/>
              </a:rPr>
              <a:t> এটি একই সাথে বিভিন্ন ধরণের কাজ করতে পারে। যেমন</a:t>
            </a:r>
            <a:r>
              <a:rPr kumimoji="0" lang="en-US" sz="1400" b="0" i="0" u="none" strike="noStrike" cap="none" normalizeH="0" baseline="0" dirty="0" smtClean="0">
                <a:ln>
                  <a:noFill/>
                </a:ln>
                <a:solidFill>
                  <a:schemeClr val="tx1"/>
                </a:solidFill>
                <a:effectLst/>
                <a:latin typeface="Google Sans Text"/>
                <a:cs typeface="Vrinda"/>
              </a:rPr>
              <a:t>—</a:t>
            </a:r>
            <a:r>
              <a:rPr kumimoji="0" lang="bn-IN" sz="1400" b="0" i="0" u="none" strike="noStrike" cap="none" normalizeH="0" baseline="0" dirty="0" smtClean="0">
                <a:ln>
                  <a:noFill/>
                </a:ln>
                <a:solidFill>
                  <a:schemeClr val="tx1"/>
                </a:solidFill>
                <a:effectLst/>
                <a:latin typeface="Google Sans Text"/>
                <a:cs typeface="Vrinda"/>
              </a:rPr>
              <a:t>একই সময়ে গান শোনা</a:t>
            </a:r>
            <a:r>
              <a:rPr kumimoji="0" lang="en-US" sz="1400" b="0" i="0" u="none" strike="noStrike" cap="none" normalizeH="0" baseline="0" dirty="0" smtClean="0">
                <a:ln>
                  <a:noFill/>
                </a:ln>
                <a:solidFill>
                  <a:schemeClr val="tx1"/>
                </a:solidFill>
                <a:effectLst/>
                <a:latin typeface="Google Sans Text"/>
                <a:cs typeface="Vrinda"/>
              </a:rPr>
              <a:t>,</a:t>
            </a:r>
            <a:r>
              <a:rPr kumimoji="0" lang="bn-IN" sz="1400" b="0" i="0" u="none" strike="noStrike" cap="none" normalizeH="0" baseline="0" dirty="0" smtClean="0">
                <a:ln>
                  <a:noFill/>
                </a:ln>
                <a:solidFill>
                  <a:schemeClr val="tx1"/>
                </a:solidFill>
                <a:effectLst/>
                <a:latin typeface="Google Sans Text"/>
                <a:cs typeface="Vrinda"/>
              </a:rPr>
              <a:t> লেখালেখি করা এবং ইন্টারনেট থেকে ফাইল ডাউনলোড করা সম্ভব।</a:t>
            </a:r>
            <a:endParaRPr kumimoji="0" lang="en-US" sz="1400" b="0" i="0" u="none" strike="noStrike" cap="none" normalizeH="0" baseline="0" dirty="0" smtClean="0">
              <a:ln>
                <a:noFill/>
              </a:ln>
              <a:solidFill>
                <a:schemeClr val="tx1"/>
              </a:solidFill>
              <a:effectLst/>
              <a:latin typeface="Google Sans Tex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400" b="1" i="0" u="none" strike="noStrike" cap="none" normalizeH="0" baseline="0" dirty="0" smtClean="0">
                <a:ln>
                  <a:noFill/>
                </a:ln>
                <a:solidFill>
                  <a:schemeClr val="tx1"/>
                </a:solidFill>
                <a:effectLst/>
                <a:latin typeface="Google Sans Text"/>
                <a:cs typeface="Vrinda"/>
              </a:rPr>
              <a:t>স্বয়ংক্রিয়তা </a:t>
            </a:r>
            <a:r>
              <a:rPr kumimoji="0" lang="en-US" sz="1400" b="1" i="0" u="none" strike="noStrike" cap="none" normalizeH="0" baseline="0" dirty="0" smtClean="0">
                <a:ln>
                  <a:noFill/>
                </a:ln>
                <a:solidFill>
                  <a:schemeClr val="tx1"/>
                </a:solidFill>
                <a:effectLst/>
                <a:latin typeface="Google Sans Text"/>
                <a:cs typeface="Vrinda"/>
              </a:rPr>
              <a:t>(Automation):</a:t>
            </a:r>
            <a:r>
              <a:rPr kumimoji="0" lang="bn-IN" sz="1400" b="0" i="0" u="none" strike="noStrike" cap="none" normalizeH="0" baseline="0" dirty="0" smtClean="0">
                <a:ln>
                  <a:noFill/>
                </a:ln>
                <a:solidFill>
                  <a:schemeClr val="tx1"/>
                </a:solidFill>
                <a:effectLst/>
                <a:latin typeface="Google Sans Text"/>
                <a:cs typeface="Vrinda"/>
              </a:rPr>
              <a:t> একবার প্রয়োজনীয় নির্দেশ বা প্রোগ্রাম দিয়ে চালু করে দিলে কম্পিউটার স্বয়ংক্রিয়ভাবে সেই কাজ শেষ করতে পারে।</a:t>
            </a:r>
            <a:endParaRPr kumimoji="0" lang="en-US" sz="1400" b="0" i="0" u="none" strike="noStrike" cap="none" normalizeH="0" baseline="0" dirty="0" smtClean="0">
              <a:ln>
                <a:noFill/>
              </a:ln>
              <a:solidFill>
                <a:schemeClr val="tx1"/>
              </a:solidFill>
              <a:effectLst/>
              <a:latin typeface="Google Sans Tex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400" b="1" i="0" u="none" strike="noStrike" cap="none" normalizeH="0" baseline="0" dirty="0" smtClean="0">
                <a:ln>
                  <a:noFill/>
                </a:ln>
                <a:solidFill>
                  <a:schemeClr val="tx1"/>
                </a:solidFill>
                <a:effectLst/>
                <a:latin typeface="Google Sans Text"/>
                <a:cs typeface="Vrinda"/>
              </a:rPr>
              <a:t>যুক্তিযুক্ত সিদ্ধান্ত </a:t>
            </a:r>
            <a:r>
              <a:rPr kumimoji="0" lang="en-US" sz="1400" b="1" i="0" u="none" strike="noStrike" cap="none" normalizeH="0" baseline="0" dirty="0" smtClean="0">
                <a:ln>
                  <a:noFill/>
                </a:ln>
                <a:solidFill>
                  <a:schemeClr val="tx1"/>
                </a:solidFill>
                <a:effectLst/>
                <a:latin typeface="Google Sans Text"/>
                <a:cs typeface="Vrinda"/>
              </a:rPr>
              <a:t>(Logical Decision):</a:t>
            </a:r>
            <a:r>
              <a:rPr kumimoji="0" lang="bn-IN" sz="1400" b="0" i="0" u="none" strike="noStrike" cap="none" normalizeH="0" baseline="0" dirty="0" smtClean="0">
                <a:ln>
                  <a:noFill/>
                </a:ln>
                <a:solidFill>
                  <a:schemeClr val="tx1"/>
                </a:solidFill>
                <a:effectLst/>
                <a:latin typeface="Google Sans Text"/>
                <a:cs typeface="Vrinda"/>
              </a:rPr>
              <a:t> এটি বিভিন্ন তথ্যের তুলনা করে যুক্তিগত ও গাণিতিক সিদ্ধান্ত গ্রহণ করতে পারে।</a:t>
            </a:r>
            <a:endParaRPr kumimoji="0" lang="en-US" sz="1400" b="0" i="0" u="none" strike="noStrike" cap="none" normalizeH="0" baseline="0" dirty="0" smtClean="0">
              <a:ln>
                <a:noFill/>
              </a:ln>
              <a:solidFill>
                <a:schemeClr val="tx1"/>
              </a:solidFill>
              <a:effectLst/>
              <a:latin typeface="Google Sans Tex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TextBox 3"/>
          <p:cNvSpPr txBox="1"/>
          <p:nvPr/>
        </p:nvSpPr>
        <p:spPr>
          <a:xfrm>
            <a:off x="2878347" y="1371600"/>
            <a:ext cx="2743200"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2800" dirty="0" err="1" smtClean="0">
                <a:latin typeface="NikoshBAN" pitchFamily="2" charset="0"/>
                <a:cs typeface="NikoshBAN" pitchFamily="2" charset="0"/>
              </a:rPr>
              <a:t>কম্পিউটার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এর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বৈশিষ্ট্য</a:t>
            </a:r>
            <a:r>
              <a:rPr lang="en-US" sz="2800" dirty="0" smtClean="0">
                <a:latin typeface="NikoshBAN" pitchFamily="2" charset="0"/>
                <a:cs typeface="NikoshBAN" pitchFamily="2" charset="0"/>
              </a:rPr>
              <a:t> </a:t>
            </a:r>
            <a:endParaRPr lang="en-US" sz="2800" dirty="0">
              <a:latin typeface="NikoshBAN" pitchFamily="2" charset="0"/>
              <a:cs typeface="NikoshBAN" pitchFamily="2" charset="0"/>
            </a:endParaRPr>
          </a:p>
        </p:txBody>
      </p:sp>
    </p:spTree>
    <p:extLst>
      <p:ext uri="{BB962C8B-B14F-4D97-AF65-F5344CB8AC3E}">
        <p14:creationId xmlns:p14="http://schemas.microsoft.com/office/powerpoint/2010/main" val="1052595057"/>
      </p:ext>
    </p:extLst>
  </p:cSld>
  <p:clrMapOvr>
    <a:masterClrMapping/>
  </p:clrMapOvr>
  <p:transition spd="slow">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5600" y="1109990"/>
            <a:ext cx="3124200" cy="523220"/>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en-US" sz="2800" dirty="0" err="1" smtClean="0">
                <a:latin typeface="NikoshBAN" pitchFamily="2" charset="0"/>
                <a:cs typeface="NikoshBAN" pitchFamily="2" charset="0"/>
              </a:rPr>
              <a:t>কম্পিউটার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এর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প্রকার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ভেদ</a:t>
            </a:r>
            <a:endParaRPr lang="en-US" sz="2800" dirty="0">
              <a:latin typeface="NikoshBAN" pitchFamily="2" charset="0"/>
              <a:cs typeface="NikoshBAN" pitchFamily="2"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622155965"/>
              </p:ext>
            </p:extLst>
          </p:nvPr>
        </p:nvGraphicFramePr>
        <p:xfrm>
          <a:off x="1924599" y="2057400"/>
          <a:ext cx="5066202" cy="4389439"/>
        </p:xfrm>
        <a:graphic>
          <a:graphicData uri="http://schemas.openxmlformats.org/drawingml/2006/table">
            <a:tbl>
              <a:tblPr/>
              <a:tblGrid>
                <a:gridCol w="1688734"/>
                <a:gridCol w="1688734"/>
                <a:gridCol w="1688734"/>
              </a:tblGrid>
              <a:tr h="192942">
                <a:tc>
                  <a:txBody>
                    <a:bodyPr/>
                    <a:lstStyle/>
                    <a:p>
                      <a:r>
                        <a:rPr lang="as-IN" sz="900" dirty="0"/>
                        <a:t>কম্পিউটারের প্রকারভেদ</a:t>
                      </a:r>
                    </a:p>
                  </a:txBody>
                  <a:tcPr marL="48236" marR="48236" marT="24118" marB="24118" anchor="ctr">
                    <a:lnL>
                      <a:noFill/>
                    </a:lnL>
                    <a:lnR>
                      <a:noFill/>
                    </a:lnR>
                    <a:lnT>
                      <a:noFill/>
                    </a:lnT>
                    <a:lnB>
                      <a:noFill/>
                    </a:lnB>
                  </a:tcPr>
                </a:tc>
                <a:tc>
                  <a:txBody>
                    <a:bodyPr/>
                    <a:lstStyle/>
                    <a:p>
                      <a:r>
                        <a:rPr lang="as-IN" sz="900"/>
                        <a:t>প্রধান বৈশিষ্ট্য</a:t>
                      </a:r>
                    </a:p>
                  </a:txBody>
                  <a:tcPr marL="48236" marR="48236" marT="24118" marB="24118" anchor="ctr">
                    <a:lnL>
                      <a:noFill/>
                    </a:lnL>
                    <a:lnR>
                      <a:noFill/>
                    </a:lnR>
                    <a:lnT>
                      <a:noFill/>
                    </a:lnT>
                    <a:lnB>
                      <a:noFill/>
                    </a:lnB>
                  </a:tcPr>
                </a:tc>
                <a:tc>
                  <a:txBody>
                    <a:bodyPr/>
                    <a:lstStyle/>
                    <a:p>
                      <a:r>
                        <a:rPr lang="as-IN" sz="900"/>
                        <a:t>ব্যবহারের ক্ষেত্র / উদাহরণ</a:t>
                      </a:r>
                    </a:p>
                  </a:txBody>
                  <a:tcPr marL="48236" marR="48236" marT="24118" marB="24118" anchor="ctr">
                    <a:lnL>
                      <a:noFill/>
                    </a:lnL>
                    <a:lnR>
                      <a:noFill/>
                    </a:lnR>
                    <a:lnT>
                      <a:noFill/>
                    </a:lnT>
                    <a:lnB>
                      <a:noFill/>
                    </a:lnB>
                  </a:tcPr>
                </a:tc>
              </a:tr>
              <a:tr h="482356">
                <a:tc>
                  <a:txBody>
                    <a:bodyPr/>
                    <a:lstStyle/>
                    <a:p>
                      <a:r>
                        <a:rPr lang="as-IN" sz="900" b="1" dirty="0"/>
                        <a:t>অ্যানালগ কম্পিউটার</a:t>
                      </a:r>
                      <a:endParaRPr lang="as-IN" sz="900" dirty="0"/>
                    </a:p>
                  </a:txBody>
                  <a:tcPr marL="48236" marR="48236" marT="24118" marB="24118" anchor="ctr">
                    <a:lnL>
                      <a:noFill/>
                    </a:lnL>
                    <a:lnR>
                      <a:noFill/>
                    </a:lnR>
                    <a:lnT>
                      <a:noFill/>
                    </a:lnT>
                    <a:lnB>
                      <a:noFill/>
                    </a:lnB>
                  </a:tcPr>
                </a:tc>
                <a:tc>
                  <a:txBody>
                    <a:bodyPr/>
                    <a:lstStyle/>
                    <a:p>
                      <a:r>
                        <a:rPr lang="as-IN" sz="900" dirty="0"/>
                        <a:t>তাপমাত্রা, চাপ ইত্যাদি নিরবচ্ছিন্ন ভৌত উপাত্ত পরিমাপ করে।</a:t>
                      </a:r>
                    </a:p>
                  </a:txBody>
                  <a:tcPr marL="48236" marR="48236" marT="24118" marB="24118" anchor="ctr">
                    <a:lnL>
                      <a:noFill/>
                    </a:lnL>
                    <a:lnR>
                      <a:noFill/>
                    </a:lnR>
                    <a:lnT>
                      <a:noFill/>
                    </a:lnT>
                    <a:lnB>
                      <a:noFill/>
                    </a:lnB>
                  </a:tcPr>
                </a:tc>
                <a:tc>
                  <a:txBody>
                    <a:bodyPr/>
                    <a:lstStyle/>
                    <a:p>
                      <a:r>
                        <a:rPr lang="as-IN" sz="900"/>
                        <a:t>গাড়ির স্পিডোমিটার, পেট্রোল পাম্পের মিটার</a:t>
                      </a:r>
                    </a:p>
                  </a:txBody>
                  <a:tcPr marL="48236" marR="48236" marT="24118" marB="24118" anchor="ctr">
                    <a:lnL>
                      <a:noFill/>
                    </a:lnL>
                    <a:lnR>
                      <a:noFill/>
                    </a:lnR>
                    <a:lnT>
                      <a:noFill/>
                    </a:lnT>
                    <a:lnB>
                      <a:noFill/>
                    </a:lnB>
                  </a:tcPr>
                </a:tc>
              </a:tr>
              <a:tr h="482356">
                <a:tc>
                  <a:txBody>
                    <a:bodyPr/>
                    <a:lstStyle/>
                    <a:p>
                      <a:r>
                        <a:rPr lang="as-IN" sz="900" b="1"/>
                        <a:t>ডিজিটাল কম্পিউটার</a:t>
                      </a:r>
                      <a:endParaRPr lang="as-IN" sz="900"/>
                    </a:p>
                  </a:txBody>
                  <a:tcPr marL="48236" marR="48236" marT="24118" marB="24118" anchor="ctr">
                    <a:lnL>
                      <a:noFill/>
                    </a:lnL>
                    <a:lnR>
                      <a:noFill/>
                    </a:lnR>
                    <a:lnT>
                      <a:noFill/>
                    </a:lnT>
                    <a:lnB>
                      <a:noFill/>
                    </a:lnB>
                  </a:tcPr>
                </a:tc>
                <a:tc>
                  <a:txBody>
                    <a:bodyPr/>
                    <a:lstStyle/>
                    <a:p>
                      <a:r>
                        <a:rPr lang="as-IN" sz="900"/>
                        <a:t>বাইনারি (০ এবং ১) প্রক্রিয়ার মাধ্যমে গাণিতিক ও যুক্তিমূলক কাজ করে।</a:t>
                      </a:r>
                    </a:p>
                  </a:txBody>
                  <a:tcPr marL="48236" marR="48236" marT="24118" marB="24118" anchor="ctr">
                    <a:lnL>
                      <a:noFill/>
                    </a:lnL>
                    <a:lnR>
                      <a:noFill/>
                    </a:lnR>
                    <a:lnT>
                      <a:noFill/>
                    </a:lnT>
                    <a:lnB>
                      <a:noFill/>
                    </a:lnB>
                  </a:tcPr>
                </a:tc>
                <a:tc>
                  <a:txBody>
                    <a:bodyPr/>
                    <a:lstStyle/>
                    <a:p>
                      <a:r>
                        <a:rPr lang="as-IN" sz="900"/>
                        <a:t>ডেস্কটপ, ল্যাপটপ, স্মার্টফোন</a:t>
                      </a:r>
                    </a:p>
                  </a:txBody>
                  <a:tcPr marL="48236" marR="48236" marT="24118" marB="24118" anchor="ctr">
                    <a:lnL>
                      <a:noFill/>
                    </a:lnL>
                    <a:lnR>
                      <a:noFill/>
                    </a:lnR>
                    <a:lnT>
                      <a:noFill/>
                    </a:lnT>
                    <a:lnB>
                      <a:noFill/>
                    </a:lnB>
                  </a:tcPr>
                </a:tc>
              </a:tr>
              <a:tr h="482356">
                <a:tc>
                  <a:txBody>
                    <a:bodyPr/>
                    <a:lstStyle/>
                    <a:p>
                      <a:r>
                        <a:rPr lang="as-IN" sz="900" b="1"/>
                        <a:t>হাইব্রিড কম্পিউটার</a:t>
                      </a:r>
                      <a:endParaRPr lang="as-IN" sz="900"/>
                    </a:p>
                  </a:txBody>
                  <a:tcPr marL="48236" marR="48236" marT="24118" marB="24118" anchor="ctr">
                    <a:lnL>
                      <a:noFill/>
                    </a:lnL>
                    <a:lnR>
                      <a:noFill/>
                    </a:lnR>
                    <a:lnT>
                      <a:noFill/>
                    </a:lnT>
                    <a:lnB>
                      <a:noFill/>
                    </a:lnB>
                  </a:tcPr>
                </a:tc>
                <a:tc>
                  <a:txBody>
                    <a:bodyPr/>
                    <a:lstStyle/>
                    <a:p>
                      <a:r>
                        <a:rPr lang="as-IN" sz="900" dirty="0"/>
                        <a:t>অ্যানালগ ও ডিজিটাল—উভয় প্রযুক্তির মিশ্রণে তৈরি।</a:t>
                      </a:r>
                    </a:p>
                  </a:txBody>
                  <a:tcPr marL="48236" marR="48236" marT="24118" marB="24118" anchor="ctr">
                    <a:lnL>
                      <a:noFill/>
                    </a:lnL>
                    <a:lnR>
                      <a:noFill/>
                    </a:lnR>
                    <a:lnT>
                      <a:noFill/>
                    </a:lnT>
                    <a:lnB>
                      <a:noFill/>
                    </a:lnB>
                  </a:tcPr>
                </a:tc>
                <a:tc>
                  <a:txBody>
                    <a:bodyPr/>
                    <a:lstStyle/>
                    <a:p>
                      <a:r>
                        <a:rPr lang="as-IN" sz="900" dirty="0"/>
                        <a:t>হাসপাতালের </a:t>
                      </a:r>
                      <a:r>
                        <a:rPr lang="en-US" sz="900" dirty="0"/>
                        <a:t>ICU </a:t>
                      </a:r>
                      <a:r>
                        <a:rPr lang="as-IN" sz="900" dirty="0"/>
                        <a:t>মনিটর, আবহাওয়া গবেষণা</a:t>
                      </a:r>
                    </a:p>
                  </a:txBody>
                  <a:tcPr marL="48236" marR="48236" marT="24118" marB="24118" anchor="ctr">
                    <a:lnL>
                      <a:noFill/>
                    </a:lnL>
                    <a:lnR>
                      <a:noFill/>
                    </a:lnR>
                    <a:lnT>
                      <a:noFill/>
                    </a:lnT>
                    <a:lnB>
                      <a:noFill/>
                    </a:lnB>
                  </a:tcPr>
                </a:tc>
              </a:tr>
              <a:tr h="482356">
                <a:tc>
                  <a:txBody>
                    <a:bodyPr/>
                    <a:lstStyle/>
                    <a:p>
                      <a:r>
                        <a:rPr lang="as-IN" sz="900" b="1"/>
                        <a:t>সুপার কম্পিউটার</a:t>
                      </a:r>
                      <a:endParaRPr lang="as-IN" sz="900"/>
                    </a:p>
                  </a:txBody>
                  <a:tcPr marL="48236" marR="48236" marT="24118" marB="24118" anchor="ctr">
                    <a:lnL>
                      <a:noFill/>
                    </a:lnL>
                    <a:lnR>
                      <a:noFill/>
                    </a:lnR>
                    <a:lnT>
                      <a:noFill/>
                    </a:lnT>
                    <a:lnB>
                      <a:noFill/>
                    </a:lnB>
                  </a:tcPr>
                </a:tc>
                <a:tc>
                  <a:txBody>
                    <a:bodyPr/>
                    <a:lstStyle/>
                    <a:p>
                      <a:r>
                        <a:rPr lang="as-IN" sz="900"/>
                        <a:t>বিশ্বের সবচেয়ে দ্রুত, শক্তিশালী ও জটিল হিসাবসম্পন্ন কম্পিউটার।</a:t>
                      </a:r>
                    </a:p>
                  </a:txBody>
                  <a:tcPr marL="48236" marR="48236" marT="24118" marB="24118" anchor="ctr">
                    <a:lnL>
                      <a:noFill/>
                    </a:lnL>
                    <a:lnR>
                      <a:noFill/>
                    </a:lnR>
                    <a:lnT>
                      <a:noFill/>
                    </a:lnT>
                    <a:lnB>
                      <a:noFill/>
                    </a:lnB>
                  </a:tcPr>
                </a:tc>
                <a:tc>
                  <a:txBody>
                    <a:bodyPr/>
                    <a:lstStyle/>
                    <a:p>
                      <a:r>
                        <a:rPr lang="as-IN" sz="900"/>
                        <a:t>মহাকাশ গবেষণা, পরমাণু গবেষণা</a:t>
                      </a:r>
                    </a:p>
                  </a:txBody>
                  <a:tcPr marL="48236" marR="48236" marT="24118" marB="24118" anchor="ctr">
                    <a:lnL>
                      <a:noFill/>
                    </a:lnL>
                    <a:lnR>
                      <a:noFill/>
                    </a:lnR>
                    <a:lnT>
                      <a:noFill/>
                    </a:lnT>
                    <a:lnB>
                      <a:noFill/>
                    </a:lnB>
                  </a:tcPr>
                </a:tc>
              </a:tr>
              <a:tr h="482356">
                <a:tc>
                  <a:txBody>
                    <a:bodyPr/>
                    <a:lstStyle/>
                    <a:p>
                      <a:r>
                        <a:rPr lang="as-IN" sz="900" b="1"/>
                        <a:t>মেইনফ্রেম কম্পিউটার</a:t>
                      </a:r>
                      <a:endParaRPr lang="as-IN" sz="900"/>
                    </a:p>
                  </a:txBody>
                  <a:tcPr marL="48236" marR="48236" marT="24118" marB="24118" anchor="ctr">
                    <a:lnL>
                      <a:noFill/>
                    </a:lnL>
                    <a:lnR>
                      <a:noFill/>
                    </a:lnR>
                    <a:lnT>
                      <a:noFill/>
                    </a:lnT>
                    <a:lnB>
                      <a:noFill/>
                    </a:lnB>
                  </a:tcPr>
                </a:tc>
                <a:tc>
                  <a:txBody>
                    <a:bodyPr/>
                    <a:lstStyle/>
                    <a:p>
                      <a:r>
                        <a:rPr lang="as-IN" sz="900"/>
                        <a:t>বিশাল পরিমাণ ডাটা সংরক্ষণ ও প্রসেস করার কেন্দ্রীয় ক্ষমতা রয়েছে।</a:t>
                      </a:r>
                    </a:p>
                  </a:txBody>
                  <a:tcPr marL="48236" marR="48236" marT="24118" marB="24118" anchor="ctr">
                    <a:lnL>
                      <a:noFill/>
                    </a:lnL>
                    <a:lnR>
                      <a:noFill/>
                    </a:lnR>
                    <a:lnT>
                      <a:noFill/>
                    </a:lnT>
                    <a:lnB>
                      <a:noFill/>
                    </a:lnB>
                  </a:tcPr>
                </a:tc>
                <a:tc>
                  <a:txBody>
                    <a:bodyPr/>
                    <a:lstStyle/>
                    <a:p>
                      <a:r>
                        <a:rPr lang="as-IN" sz="900" dirty="0"/>
                        <a:t>বড় ব্যাংক, এয়ারলাইন্স রিজার্ভেশন সিস্টেম</a:t>
                      </a:r>
                    </a:p>
                  </a:txBody>
                  <a:tcPr marL="48236" marR="48236" marT="24118" marB="24118" anchor="ctr">
                    <a:lnL>
                      <a:noFill/>
                    </a:lnL>
                    <a:lnR>
                      <a:noFill/>
                    </a:lnR>
                    <a:lnT>
                      <a:noFill/>
                    </a:lnT>
                    <a:lnB>
                      <a:noFill/>
                    </a:lnB>
                  </a:tcPr>
                </a:tc>
              </a:tr>
              <a:tr h="482356">
                <a:tc>
                  <a:txBody>
                    <a:bodyPr/>
                    <a:lstStyle/>
                    <a:p>
                      <a:r>
                        <a:rPr lang="as-IN" sz="900" b="1" dirty="0"/>
                        <a:t>মিনি কম্পিউটার</a:t>
                      </a:r>
                      <a:endParaRPr lang="as-IN" sz="900" dirty="0"/>
                    </a:p>
                  </a:txBody>
                  <a:tcPr marL="48236" marR="48236" marT="24118" marB="24118" anchor="ctr">
                    <a:lnL>
                      <a:noFill/>
                    </a:lnL>
                    <a:lnR>
                      <a:noFill/>
                    </a:lnR>
                    <a:lnT>
                      <a:noFill/>
                    </a:lnT>
                    <a:lnB>
                      <a:noFill/>
                    </a:lnB>
                  </a:tcPr>
                </a:tc>
                <a:tc>
                  <a:txBody>
                    <a:bodyPr/>
                    <a:lstStyle/>
                    <a:p>
                      <a:r>
                        <a:rPr lang="as-IN" sz="900"/>
                        <a:t>মেইনফ্রেমের চেয়ে ছোট, মাঝারি আকারের প্রতিষ্ঠানে ব্যবহৃত হয়।</a:t>
                      </a:r>
                    </a:p>
                  </a:txBody>
                  <a:tcPr marL="48236" marR="48236" marT="24118" marB="24118" anchor="ctr">
                    <a:lnL>
                      <a:noFill/>
                    </a:lnL>
                    <a:lnR>
                      <a:noFill/>
                    </a:lnR>
                    <a:lnT>
                      <a:noFill/>
                    </a:lnT>
                    <a:lnB>
                      <a:noFill/>
                    </a:lnB>
                  </a:tcPr>
                </a:tc>
                <a:tc>
                  <a:txBody>
                    <a:bodyPr/>
                    <a:lstStyle/>
                    <a:p>
                      <a:r>
                        <a:rPr lang="as-IN" sz="900"/>
                        <a:t>মাঝারি সংস্থা বা বিশ্ববিদ্যালয়ের নেটওয়ার্ক সার্ভার</a:t>
                      </a:r>
                    </a:p>
                  </a:txBody>
                  <a:tcPr marL="48236" marR="48236" marT="24118" marB="24118" anchor="ctr">
                    <a:lnL>
                      <a:noFill/>
                    </a:lnL>
                    <a:lnR>
                      <a:noFill/>
                    </a:lnR>
                    <a:lnT>
                      <a:noFill/>
                    </a:lnT>
                    <a:lnB>
                      <a:noFill/>
                    </a:lnB>
                  </a:tcPr>
                </a:tc>
              </a:tr>
              <a:tr h="482356">
                <a:tc>
                  <a:txBody>
                    <a:bodyPr/>
                    <a:lstStyle/>
                    <a:p>
                      <a:r>
                        <a:rPr lang="as-IN" sz="900" b="1"/>
                        <a:t>মাইক্রো কম্পিউটার</a:t>
                      </a:r>
                      <a:endParaRPr lang="as-IN" sz="900"/>
                    </a:p>
                  </a:txBody>
                  <a:tcPr marL="48236" marR="48236" marT="24118" marB="24118" anchor="ctr">
                    <a:lnL>
                      <a:noFill/>
                    </a:lnL>
                    <a:lnR>
                      <a:noFill/>
                    </a:lnR>
                    <a:lnT>
                      <a:noFill/>
                    </a:lnT>
                    <a:lnB>
                      <a:noFill/>
                    </a:lnB>
                  </a:tcPr>
                </a:tc>
                <a:tc>
                  <a:txBody>
                    <a:bodyPr/>
                    <a:lstStyle/>
                    <a:p>
                      <a:r>
                        <a:rPr lang="as-IN" sz="900"/>
                        <a:t>ব্যক্তিগত ব্যবহারের জন্য তৈরি সবচেয়ে জনপ্রিয় ক্ষুদ্র কম্পিউটার।</a:t>
                      </a:r>
                    </a:p>
                  </a:txBody>
                  <a:tcPr marL="48236" marR="48236" marT="24118" marB="24118" anchor="ctr">
                    <a:lnL>
                      <a:noFill/>
                    </a:lnL>
                    <a:lnR>
                      <a:noFill/>
                    </a:lnR>
                    <a:lnT>
                      <a:noFill/>
                    </a:lnT>
                    <a:lnB>
                      <a:noFill/>
                    </a:lnB>
                  </a:tcPr>
                </a:tc>
                <a:tc>
                  <a:txBody>
                    <a:bodyPr/>
                    <a:lstStyle/>
                    <a:p>
                      <a:r>
                        <a:rPr lang="as-IN" sz="900" dirty="0"/>
                        <a:t>ল্যাপটপ, ডেস্কটপ পি সি, ট্যাবলেট</a:t>
                      </a:r>
                    </a:p>
                  </a:txBody>
                  <a:tcPr marL="48236" marR="48236" marT="24118" marB="24118" anchor="ctr">
                    <a:lnL>
                      <a:noFill/>
                    </a:lnL>
                    <a:lnR>
                      <a:noFill/>
                    </a:lnR>
                    <a:lnT>
                      <a:noFill/>
                    </a:lnT>
                    <a:lnB>
                      <a:noFill/>
                    </a:lnB>
                  </a:tcPr>
                </a:tc>
              </a:tr>
              <a:tr h="337649">
                <a:tc>
                  <a:txBody>
                    <a:bodyPr/>
                    <a:lstStyle/>
                    <a:p>
                      <a:r>
                        <a:rPr lang="as-IN" sz="900" b="1"/>
                        <a:t>সাধারণ উদ্দেশ্যে (</a:t>
                      </a:r>
                      <a:r>
                        <a:rPr lang="en-US" sz="900" b="1"/>
                        <a:t>General Purpose)</a:t>
                      </a:r>
                      <a:endParaRPr lang="en-US" sz="900"/>
                    </a:p>
                  </a:txBody>
                  <a:tcPr marL="48236" marR="48236" marT="24118" marB="24118" anchor="ctr">
                    <a:lnL>
                      <a:noFill/>
                    </a:lnL>
                    <a:lnR>
                      <a:noFill/>
                    </a:lnR>
                    <a:lnT>
                      <a:noFill/>
                    </a:lnT>
                    <a:lnB>
                      <a:noFill/>
                    </a:lnB>
                  </a:tcPr>
                </a:tc>
                <a:tc>
                  <a:txBody>
                    <a:bodyPr/>
                    <a:lstStyle/>
                    <a:p>
                      <a:r>
                        <a:rPr lang="as-IN" sz="900"/>
                        <a:t>বহুমুখী ও দৈনন্দিন সাধারণ কাজের জন্য তৈরি।</a:t>
                      </a:r>
                    </a:p>
                  </a:txBody>
                  <a:tcPr marL="48236" marR="48236" marT="24118" marB="24118" anchor="ctr">
                    <a:lnL>
                      <a:noFill/>
                    </a:lnL>
                    <a:lnR>
                      <a:noFill/>
                    </a:lnR>
                    <a:lnT>
                      <a:noFill/>
                    </a:lnT>
                    <a:lnB>
                      <a:noFill/>
                    </a:lnB>
                  </a:tcPr>
                </a:tc>
                <a:tc>
                  <a:txBody>
                    <a:bodyPr/>
                    <a:lstStyle/>
                    <a:p>
                      <a:r>
                        <a:rPr lang="as-IN" sz="900" dirty="0"/>
                        <a:t>পার্সোনাল কম্পিউটার (</a:t>
                      </a:r>
                      <a:r>
                        <a:rPr lang="en-US" sz="900" dirty="0"/>
                        <a:t>PC)</a:t>
                      </a:r>
                    </a:p>
                  </a:txBody>
                  <a:tcPr marL="48236" marR="48236" marT="24118" marB="24118" anchor="ctr">
                    <a:lnL>
                      <a:noFill/>
                    </a:lnL>
                    <a:lnR>
                      <a:noFill/>
                    </a:lnR>
                    <a:lnT>
                      <a:noFill/>
                    </a:lnT>
                    <a:lnB>
                      <a:noFill/>
                    </a:lnB>
                  </a:tcPr>
                </a:tc>
              </a:tr>
              <a:tr h="482356">
                <a:tc>
                  <a:txBody>
                    <a:bodyPr/>
                    <a:lstStyle/>
                    <a:p>
                      <a:r>
                        <a:rPr lang="as-IN" sz="900" b="1"/>
                        <a:t>বিশেষ উদ্দেশ্যে (</a:t>
                      </a:r>
                      <a:r>
                        <a:rPr lang="en-US" sz="900" b="1"/>
                        <a:t>Special Purpose)</a:t>
                      </a:r>
                      <a:endParaRPr lang="en-US" sz="900"/>
                    </a:p>
                  </a:txBody>
                  <a:tcPr marL="48236" marR="48236" marT="24118" marB="24118" anchor="ctr">
                    <a:lnL>
                      <a:noFill/>
                    </a:lnL>
                    <a:lnR>
                      <a:noFill/>
                    </a:lnR>
                    <a:lnT>
                      <a:noFill/>
                    </a:lnT>
                    <a:lnB>
                      <a:noFill/>
                    </a:lnB>
                  </a:tcPr>
                </a:tc>
                <a:tc>
                  <a:txBody>
                    <a:bodyPr/>
                    <a:lstStyle/>
                    <a:p>
                      <a:r>
                        <a:rPr lang="as-IN" sz="900"/>
                        <a:t>কেবল একটি নির্দিষ্ট কাজ সম্পাদনের জন্য বিশেষভাবে প্রোগ্রাম করা।</a:t>
                      </a:r>
                    </a:p>
                  </a:txBody>
                  <a:tcPr marL="48236" marR="48236" marT="24118" marB="24118" anchor="ctr">
                    <a:lnL>
                      <a:noFill/>
                    </a:lnL>
                    <a:lnR>
                      <a:noFill/>
                    </a:lnR>
                    <a:lnT>
                      <a:noFill/>
                    </a:lnT>
                    <a:lnB>
                      <a:noFill/>
                    </a:lnB>
                  </a:tcPr>
                </a:tc>
                <a:tc>
                  <a:txBody>
                    <a:bodyPr/>
                    <a:lstStyle/>
                    <a:p>
                      <a:r>
                        <a:rPr lang="en-US" sz="900" dirty="0"/>
                        <a:t>ATM </a:t>
                      </a:r>
                      <a:r>
                        <a:rPr lang="as-IN" sz="900" dirty="0"/>
                        <a:t>বুথ, ট্রাফিক সিগন্যাল কন্ট্রোলার</a:t>
                      </a:r>
                    </a:p>
                  </a:txBody>
                  <a:tcPr marL="48236" marR="48236" marT="24118" marB="24118" anchor="ctr">
                    <a:lnL>
                      <a:noFill/>
                    </a:lnL>
                    <a:lnR>
                      <a:noFill/>
                    </a:lnR>
                    <a:lnT>
                      <a:noFill/>
                    </a:lnT>
                    <a:lnB>
                      <a:noFill/>
                    </a:lnB>
                  </a:tcPr>
                </a:tc>
              </a:tr>
            </a:tbl>
          </a:graphicData>
        </a:graphic>
      </p:graphicFrame>
    </p:spTree>
    <p:extLst>
      <p:ext uri="{BB962C8B-B14F-4D97-AF65-F5344CB8AC3E}">
        <p14:creationId xmlns:p14="http://schemas.microsoft.com/office/powerpoint/2010/main" val="2219630692"/>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0" y="723735"/>
            <a:ext cx="259080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400" dirty="0" smtClean="0">
                <a:latin typeface="NikoshBAN" pitchFamily="2" charset="0"/>
                <a:cs typeface="NikoshBAN" pitchFamily="2" charset="0"/>
              </a:rPr>
              <a:t> </a:t>
            </a:r>
            <a:r>
              <a:rPr lang="en-US" sz="2400" dirty="0" err="1" smtClean="0">
                <a:latin typeface="NikoshBAN" pitchFamily="2" charset="0"/>
                <a:cs typeface="NikoshBAN" pitchFamily="2" charset="0"/>
              </a:rPr>
              <a:t>কম্পিউটার</a:t>
            </a:r>
            <a:r>
              <a:rPr lang="en-US" sz="2400" dirty="0" smtClean="0">
                <a:latin typeface="NikoshBAN" pitchFamily="2" charset="0"/>
                <a:cs typeface="NikoshBAN" pitchFamily="2" charset="0"/>
              </a:rPr>
              <a:t> </a:t>
            </a:r>
            <a:r>
              <a:rPr lang="en-US" sz="2400" dirty="0" err="1" smtClean="0">
                <a:latin typeface="NikoshBAN" pitchFamily="2" charset="0"/>
                <a:cs typeface="NikoshBAN" pitchFamily="2" charset="0"/>
              </a:rPr>
              <a:t>এর</a:t>
            </a:r>
            <a:r>
              <a:rPr lang="en-US" sz="2400" dirty="0" smtClean="0">
                <a:latin typeface="NikoshBAN" pitchFamily="2" charset="0"/>
                <a:cs typeface="NikoshBAN" pitchFamily="2" charset="0"/>
              </a:rPr>
              <a:t> </a:t>
            </a:r>
            <a:r>
              <a:rPr lang="en-US" sz="2400" dirty="0" err="1" smtClean="0">
                <a:latin typeface="NikoshBAN" pitchFamily="2" charset="0"/>
                <a:cs typeface="NikoshBAN" pitchFamily="2" charset="0"/>
              </a:rPr>
              <a:t>ব্যবহার</a:t>
            </a:r>
            <a:endParaRPr lang="en-US" sz="2400" dirty="0">
              <a:latin typeface="NikoshBAN" pitchFamily="2" charset="0"/>
              <a:cs typeface="NikoshBAN" pitchFamily="2" charset="0"/>
            </a:endParaRPr>
          </a:p>
        </p:txBody>
      </p:sp>
      <p:sp>
        <p:nvSpPr>
          <p:cNvPr id="3" name="Rectangle 1"/>
          <p:cNvSpPr>
            <a:spLocks noChangeArrowheads="1"/>
          </p:cNvSpPr>
          <p:nvPr/>
        </p:nvSpPr>
        <p:spPr bwMode="auto">
          <a:xfrm rot="10800000" flipV="1">
            <a:off x="381000" y="1235721"/>
            <a:ext cx="7696200" cy="4893647"/>
          </a:xfrm>
          <a:prstGeom prst="rect">
            <a:avLst/>
          </a:prstGeom>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bn-IN" sz="1200" b="1" i="0" u="none" strike="noStrike" cap="none" normalizeH="0" baseline="0" dirty="0" smtClean="0">
                <a:ln>
                  <a:noFill/>
                </a:ln>
                <a:solidFill>
                  <a:schemeClr val="tx1"/>
                </a:solidFill>
                <a:effectLst/>
                <a:latin typeface="Arial" pitchFamily="34" charset="0"/>
                <a:cs typeface="Vrinda"/>
              </a:rPr>
              <a:t>শিক্ষা ক্ষেত্রে</a:t>
            </a:r>
            <a:r>
              <a:rPr kumimoji="0" lang="en-US" sz="1200" b="1" i="0" u="none" strike="noStrike" cap="none" normalizeH="0" baseline="0" dirty="0" smtClean="0">
                <a:ln>
                  <a:noFill/>
                </a:ln>
                <a:solidFill>
                  <a:schemeClr val="tx1"/>
                </a:solidFill>
                <a:effectLst/>
                <a:latin typeface="Arial" pitchFamily="34" charset="0"/>
                <a:cs typeface="Vrinda"/>
              </a:rPr>
              <a:t>:</a:t>
            </a:r>
            <a:r>
              <a:rPr kumimoji="0" lang="bn-IN" sz="1200" b="0" i="0" u="none" strike="noStrike" cap="none" normalizeH="0" baseline="0" dirty="0" smtClean="0">
                <a:ln>
                  <a:noFill/>
                </a:ln>
                <a:solidFill>
                  <a:schemeClr val="tx1"/>
                </a:solidFill>
                <a:effectLst/>
                <a:latin typeface="Arial" pitchFamily="34" charset="0"/>
                <a:cs typeface="Vrinda"/>
              </a:rPr>
              <a:t> অনলাইন ক্লাস</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ই</a:t>
            </a:r>
            <a:r>
              <a:rPr kumimoji="0" lang="en-US" sz="1200" b="0" i="0" u="none" strike="noStrike" cap="none" normalizeH="0" baseline="0" dirty="0" smtClean="0">
                <a:ln>
                  <a:noFill/>
                </a:ln>
                <a:solidFill>
                  <a:schemeClr val="tx1"/>
                </a:solidFill>
                <a:effectLst/>
                <a:latin typeface="Arial" pitchFamily="34" charset="0"/>
                <a:cs typeface="Vrinda"/>
              </a:rPr>
              <a:t>-</a:t>
            </a:r>
            <a:r>
              <a:rPr kumimoji="0" lang="bn-IN" sz="1200" b="0" i="0" u="none" strike="noStrike" cap="none" normalizeH="0" baseline="0" dirty="0" smtClean="0">
                <a:ln>
                  <a:noFill/>
                </a:ln>
                <a:solidFill>
                  <a:schemeClr val="tx1"/>
                </a:solidFill>
                <a:effectLst/>
                <a:latin typeface="Arial" pitchFamily="34" charset="0"/>
                <a:cs typeface="Vrinda"/>
              </a:rPr>
              <a:t>লার্নিং</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ডিজিটাল কনটেন্ট তৈরি</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বই ও গবেষণা পত্র পড়া</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তথ্য অনুসন্ধান এবং পরীক্ষার ফলাফল প্রস্তুতকরণে।</a:t>
            </a:r>
            <a:endParaRPr kumimoji="0" lang="en-US" sz="1200" b="0" i="0" u="none" strike="noStrike" cap="none" normalizeH="0" baseline="0" dirty="0" smtClean="0">
              <a:ln>
                <a:noFill/>
              </a:ln>
              <a:solidFill>
                <a:schemeClr val="tx1"/>
              </a:solidFill>
              <a:effectLst/>
              <a:latin typeface="Arial" pitchFamily="34" charset="0"/>
              <a:cs typeface="Vrinda"/>
            </a:endParaRPr>
          </a:p>
          <a:p>
            <a:pPr marL="0" marR="0" lvl="0" indent="0" algn="l" defTabSz="914400" rtl="0" eaLnBrk="1" fontAlgn="base" latinLnBrk="0" hangingPunct="1">
              <a:lnSpc>
                <a:spcPct val="100000"/>
              </a:lnSpc>
              <a:spcBef>
                <a:spcPct val="0"/>
              </a:spcBef>
              <a:spcAft>
                <a:spcPct val="0"/>
              </a:spcAft>
              <a:buClrTx/>
              <a:buSzTx/>
              <a:buFontTx/>
              <a:buChar char="•"/>
              <a:tabLst/>
            </a:pP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200" b="1" i="0" u="none" strike="noStrike" cap="none" normalizeH="0" baseline="0" dirty="0" smtClean="0">
                <a:ln>
                  <a:noFill/>
                </a:ln>
                <a:solidFill>
                  <a:schemeClr val="tx1"/>
                </a:solidFill>
                <a:effectLst/>
                <a:latin typeface="Arial" pitchFamily="34" charset="0"/>
                <a:cs typeface="Vrinda"/>
              </a:rPr>
              <a:t>চিকিৎসা ক্ষেত্রে</a:t>
            </a:r>
            <a:r>
              <a:rPr kumimoji="0" lang="en-US" sz="1200" b="1" i="0" u="none" strike="noStrike" cap="none" normalizeH="0" baseline="0" dirty="0" smtClean="0">
                <a:ln>
                  <a:noFill/>
                </a:ln>
                <a:solidFill>
                  <a:schemeClr val="tx1"/>
                </a:solidFill>
                <a:effectLst/>
                <a:latin typeface="Arial" pitchFamily="34" charset="0"/>
                <a:cs typeface="Vrinda"/>
              </a:rPr>
              <a:t>:</a:t>
            </a:r>
            <a:r>
              <a:rPr kumimoji="0" lang="bn-IN" sz="1200" b="0" i="0" u="none" strike="noStrike" cap="none" normalizeH="0" baseline="0" dirty="0" smtClean="0">
                <a:ln>
                  <a:noFill/>
                </a:ln>
                <a:solidFill>
                  <a:schemeClr val="tx1"/>
                </a:solidFill>
                <a:effectLst/>
                <a:latin typeface="Arial" pitchFamily="34" charset="0"/>
                <a:cs typeface="Vrinda"/>
              </a:rPr>
              <a:t> রোগীর রোগ নির্ণয় </a:t>
            </a:r>
            <a:r>
              <a:rPr kumimoji="0" lang="en-US" sz="1200" b="0" i="0" u="none" strike="noStrike" cap="none" normalizeH="0" baseline="0" dirty="0" smtClean="0">
                <a:ln>
                  <a:noFill/>
                </a:ln>
                <a:solidFill>
                  <a:schemeClr val="tx1"/>
                </a:solidFill>
                <a:effectLst/>
                <a:latin typeface="Arial" pitchFamily="34" charset="0"/>
                <a:cs typeface="Vrinda"/>
              </a:rPr>
              <a:t>(</a:t>
            </a:r>
            <a:r>
              <a:rPr kumimoji="0" lang="bn-IN" sz="1200" b="0" i="0" u="none" strike="noStrike" cap="none" normalizeH="0" baseline="0" dirty="0" smtClean="0">
                <a:ln>
                  <a:noFill/>
                </a:ln>
                <a:solidFill>
                  <a:schemeClr val="tx1"/>
                </a:solidFill>
                <a:effectLst/>
                <a:latin typeface="Arial" pitchFamily="34" charset="0"/>
                <a:cs typeface="Vrinda"/>
              </a:rPr>
              <a:t>যেমন</a:t>
            </a:r>
            <a:r>
              <a:rPr kumimoji="0" lang="en-US" sz="1200" b="0" i="0" u="none" strike="noStrike" cap="none" normalizeH="0" baseline="0" dirty="0" smtClean="0">
                <a:ln>
                  <a:noFill/>
                </a:ln>
                <a:solidFill>
                  <a:schemeClr val="tx1"/>
                </a:solidFill>
                <a:effectLst/>
                <a:latin typeface="Arial" pitchFamily="34" charset="0"/>
                <a:cs typeface="Vrinda"/>
              </a:rPr>
              <a:t>: CT Scan, MRI, X-Ray), </a:t>
            </a:r>
            <a:r>
              <a:rPr kumimoji="0" lang="bn-IN" sz="1200" b="0" i="0" u="none" strike="noStrike" cap="none" normalizeH="0" baseline="0" dirty="0" smtClean="0">
                <a:ln>
                  <a:noFill/>
                </a:ln>
                <a:solidFill>
                  <a:schemeClr val="tx1"/>
                </a:solidFill>
                <a:effectLst/>
                <a:latin typeface="Arial" pitchFamily="34" charset="0"/>
                <a:cs typeface="Vrinda"/>
              </a:rPr>
              <a:t>অপারেশন থিয়েটারে প্রযুক্তিগত পর্যবেক্ষণ</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হাসপাতালে রোগীদের ডাটাবেজ তৈরি এবং চিকিৎসা বিজ্ঞানের নতুন গবেষণায়।</a:t>
            </a:r>
            <a:endParaRPr kumimoji="0" lang="en-US" sz="1200" b="0" i="0" u="none" strike="noStrike" cap="none" normalizeH="0" baseline="0" dirty="0" smtClean="0">
              <a:ln>
                <a:noFill/>
              </a:ln>
              <a:solidFill>
                <a:schemeClr val="tx1"/>
              </a:solidFill>
              <a:effectLst/>
              <a:latin typeface="Arial" pitchFamily="34" charset="0"/>
              <a:cs typeface="Vrinda"/>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200" b="1" i="0" u="none" strike="noStrike" cap="none" normalizeH="0" baseline="0" dirty="0" smtClean="0">
                <a:ln>
                  <a:noFill/>
                </a:ln>
                <a:solidFill>
                  <a:schemeClr val="tx1"/>
                </a:solidFill>
                <a:effectLst/>
                <a:latin typeface="Arial" pitchFamily="34" charset="0"/>
                <a:cs typeface="Vrinda"/>
              </a:rPr>
              <a:t>ব্যবসা ও বাণিজ্যিক ক্ষেত্রে</a:t>
            </a:r>
            <a:r>
              <a:rPr kumimoji="0" lang="en-US" sz="1200" b="1" i="0" u="none" strike="noStrike" cap="none" normalizeH="0" baseline="0" dirty="0" smtClean="0">
                <a:ln>
                  <a:noFill/>
                </a:ln>
                <a:solidFill>
                  <a:schemeClr val="tx1"/>
                </a:solidFill>
                <a:effectLst/>
                <a:latin typeface="Arial" pitchFamily="34" charset="0"/>
                <a:cs typeface="Vrinda"/>
              </a:rPr>
              <a:t>:</a:t>
            </a:r>
            <a:r>
              <a:rPr kumimoji="0" lang="bn-IN" sz="1200" b="0" i="0" u="none" strike="noStrike" cap="none" normalizeH="0" baseline="0" dirty="0" smtClean="0">
                <a:ln>
                  <a:noFill/>
                </a:ln>
                <a:solidFill>
                  <a:schemeClr val="tx1"/>
                </a:solidFill>
                <a:effectLst/>
                <a:latin typeface="Arial" pitchFamily="34" charset="0"/>
                <a:cs typeface="Vrinda"/>
              </a:rPr>
              <a:t> হিসাব</a:t>
            </a:r>
            <a:r>
              <a:rPr kumimoji="0" lang="en-US" sz="1200" b="0" i="0" u="none" strike="noStrike" cap="none" normalizeH="0" baseline="0" dirty="0" smtClean="0">
                <a:ln>
                  <a:noFill/>
                </a:ln>
                <a:solidFill>
                  <a:schemeClr val="tx1"/>
                </a:solidFill>
                <a:effectLst/>
                <a:latin typeface="Arial" pitchFamily="34" charset="0"/>
                <a:cs typeface="Vrinda"/>
              </a:rPr>
              <a:t>-</a:t>
            </a:r>
            <a:r>
              <a:rPr kumimoji="0" lang="bn-IN" sz="1200" b="0" i="0" u="none" strike="noStrike" cap="none" normalizeH="0" baseline="0" dirty="0" smtClean="0">
                <a:ln>
                  <a:noFill/>
                </a:ln>
                <a:solidFill>
                  <a:schemeClr val="tx1"/>
                </a:solidFill>
                <a:effectLst/>
                <a:latin typeface="Arial" pitchFamily="34" charset="0"/>
                <a:cs typeface="Vrinda"/>
              </a:rPr>
              <a:t>নিকাশ সংরক্ষণ</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কর্মীদের বেতন প্রস্তুত</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স্টক বা ইনভেন্টরি ম্যানেজমেন্ট</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ই</a:t>
            </a:r>
            <a:r>
              <a:rPr kumimoji="0" lang="en-US" sz="1200" b="0" i="0" u="none" strike="noStrike" cap="none" normalizeH="0" baseline="0" dirty="0" smtClean="0">
                <a:ln>
                  <a:noFill/>
                </a:ln>
                <a:solidFill>
                  <a:schemeClr val="tx1"/>
                </a:solidFill>
                <a:effectLst/>
                <a:latin typeface="Arial" pitchFamily="34" charset="0"/>
                <a:cs typeface="Vrinda"/>
              </a:rPr>
              <a:t>-</a:t>
            </a:r>
            <a:r>
              <a:rPr kumimoji="0" lang="bn-IN" sz="1200" b="0" i="0" u="none" strike="noStrike" cap="none" normalizeH="0" baseline="0" dirty="0" smtClean="0">
                <a:ln>
                  <a:noFill/>
                </a:ln>
                <a:solidFill>
                  <a:schemeClr val="tx1"/>
                </a:solidFill>
                <a:effectLst/>
                <a:latin typeface="Arial" pitchFamily="34" charset="0"/>
                <a:cs typeface="Vrinda"/>
              </a:rPr>
              <a:t>কমার্স </a:t>
            </a:r>
            <a:r>
              <a:rPr kumimoji="0" lang="en-US" sz="1200" b="0" i="0" u="none" strike="noStrike" cap="none" normalizeH="0" baseline="0" dirty="0" smtClean="0">
                <a:ln>
                  <a:noFill/>
                </a:ln>
                <a:solidFill>
                  <a:schemeClr val="tx1"/>
                </a:solidFill>
                <a:effectLst/>
                <a:latin typeface="Arial" pitchFamily="34" charset="0"/>
                <a:cs typeface="Vrinda"/>
              </a:rPr>
              <a:t>(</a:t>
            </a:r>
            <a:r>
              <a:rPr kumimoji="0" lang="bn-IN" sz="1200" b="0" i="0" u="none" strike="noStrike" cap="none" normalizeH="0" baseline="0" dirty="0" smtClean="0">
                <a:ln>
                  <a:noFill/>
                </a:ln>
                <a:solidFill>
                  <a:schemeClr val="tx1"/>
                </a:solidFill>
                <a:effectLst/>
                <a:latin typeface="Arial" pitchFamily="34" charset="0"/>
                <a:cs typeface="Vrinda"/>
              </a:rPr>
              <a:t>অনলাইন কেনাকাটা</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এবং ডিজিটাল মার্কেটিংয়ে।</a:t>
            </a:r>
            <a:endParaRPr kumimoji="0" lang="en-US" sz="1200" b="0" i="0" u="none" strike="noStrike" cap="none" normalizeH="0" baseline="0" dirty="0" smtClean="0">
              <a:ln>
                <a:noFill/>
              </a:ln>
              <a:solidFill>
                <a:schemeClr val="tx1"/>
              </a:solidFill>
              <a:effectLst/>
              <a:latin typeface="Arial" pitchFamily="34" charset="0"/>
              <a:cs typeface="Vrinda"/>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200" b="1" i="0" u="none" strike="noStrike" cap="none" normalizeH="0" baseline="0" dirty="0" smtClean="0">
                <a:ln>
                  <a:noFill/>
                </a:ln>
                <a:solidFill>
                  <a:schemeClr val="tx1"/>
                </a:solidFill>
                <a:effectLst/>
                <a:latin typeface="Arial" pitchFamily="34" charset="0"/>
                <a:cs typeface="Vrinda"/>
              </a:rPr>
              <a:t>যোগাযোগ ও সামাজিক মাধ্যম</a:t>
            </a:r>
            <a:r>
              <a:rPr kumimoji="0" lang="en-US" sz="1200" b="1" i="0" u="none" strike="noStrike" cap="none" normalizeH="0" baseline="0" dirty="0" smtClean="0">
                <a:ln>
                  <a:noFill/>
                </a:ln>
                <a:solidFill>
                  <a:schemeClr val="tx1"/>
                </a:solidFill>
                <a:effectLst/>
                <a:latin typeface="Arial" pitchFamily="34" charset="0"/>
                <a:cs typeface="Vrinda"/>
              </a:rPr>
              <a:t>:</a:t>
            </a:r>
            <a:r>
              <a:rPr kumimoji="0" lang="bn-IN" sz="1200" b="0" i="0" u="none" strike="noStrike" cap="none" normalizeH="0" baseline="0" dirty="0" smtClean="0">
                <a:ln>
                  <a:noFill/>
                </a:ln>
                <a:solidFill>
                  <a:schemeClr val="tx1"/>
                </a:solidFill>
                <a:effectLst/>
                <a:latin typeface="Arial" pitchFamily="34" charset="0"/>
                <a:cs typeface="Vrinda"/>
              </a:rPr>
              <a:t> ইমেইল</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ভিডিও কনফারেন্সিং</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চ্যাটিং এবং বিভিন্ন সোশ্যাল মিডিয়া </a:t>
            </a:r>
            <a:r>
              <a:rPr kumimoji="0" lang="en-US" sz="1200" b="0" i="0" u="none" strike="noStrike" cap="none" normalizeH="0" baseline="0" dirty="0" smtClean="0">
                <a:ln>
                  <a:noFill/>
                </a:ln>
                <a:solidFill>
                  <a:schemeClr val="tx1"/>
                </a:solidFill>
                <a:effectLst/>
                <a:latin typeface="Arial" pitchFamily="34" charset="0"/>
                <a:cs typeface="Vrinda"/>
              </a:rPr>
              <a:t>(</a:t>
            </a:r>
            <a:r>
              <a:rPr kumimoji="0" lang="bn-IN" sz="1200" b="0" i="0" u="none" strike="noStrike" cap="none" normalizeH="0" baseline="0" dirty="0" smtClean="0">
                <a:ln>
                  <a:noFill/>
                </a:ln>
                <a:solidFill>
                  <a:schemeClr val="tx1"/>
                </a:solidFill>
                <a:effectLst/>
                <a:latin typeface="Arial" pitchFamily="34" charset="0"/>
                <a:cs typeface="Vrinda"/>
              </a:rPr>
              <a:t>যেমন</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ফেসবুক</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হোয়াটসঅ্যাপ</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ব্যবহারের মাধ্যমে বিশ্বজুড়ে যোগাযোগে।</a:t>
            </a:r>
            <a:endParaRPr kumimoji="0" lang="en-US" sz="1200" b="0" i="0" u="none" strike="noStrike" cap="none" normalizeH="0" baseline="0" dirty="0" smtClean="0">
              <a:ln>
                <a:noFill/>
              </a:ln>
              <a:solidFill>
                <a:schemeClr val="tx1"/>
              </a:solidFill>
              <a:effectLst/>
              <a:latin typeface="Arial" pitchFamily="34" charset="0"/>
              <a:cs typeface="Vrinda"/>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200" b="1" i="0" u="none" strike="noStrike" cap="none" normalizeH="0" baseline="0" dirty="0" smtClean="0">
                <a:ln>
                  <a:noFill/>
                </a:ln>
                <a:solidFill>
                  <a:schemeClr val="tx1"/>
                </a:solidFill>
                <a:effectLst/>
                <a:latin typeface="Arial" pitchFamily="34" charset="0"/>
                <a:cs typeface="Vrinda"/>
              </a:rPr>
              <a:t>ব্যাংকিং ক্ষেত্রে</a:t>
            </a:r>
            <a:r>
              <a:rPr kumimoji="0" lang="en-US" sz="1200" b="1" i="0" u="none" strike="noStrike" cap="none" normalizeH="0" baseline="0" dirty="0" smtClean="0">
                <a:ln>
                  <a:noFill/>
                </a:ln>
                <a:solidFill>
                  <a:schemeClr val="tx1"/>
                </a:solidFill>
                <a:effectLst/>
                <a:latin typeface="Arial" pitchFamily="34" charset="0"/>
                <a:cs typeface="Vrinda"/>
              </a:rPr>
              <a:t>:</a:t>
            </a:r>
            <a:r>
              <a:rPr kumimoji="0" lang="bn-IN" sz="1200" b="0" i="0" u="none" strike="noStrike" cap="none" normalizeH="0" baseline="0" dirty="0" smtClean="0">
                <a:ln>
                  <a:noFill/>
                </a:ln>
                <a:solidFill>
                  <a:schemeClr val="tx1"/>
                </a:solidFill>
                <a:effectLst/>
                <a:latin typeface="Arial" pitchFamily="34" charset="0"/>
                <a:cs typeface="Vrinda"/>
              </a:rPr>
              <a:t> এটিএম </a:t>
            </a:r>
            <a:r>
              <a:rPr kumimoji="0" lang="en-US" sz="1200" b="0" i="0" u="none" strike="noStrike" cap="none" normalizeH="0" baseline="0" dirty="0" smtClean="0">
                <a:ln>
                  <a:noFill/>
                </a:ln>
                <a:solidFill>
                  <a:schemeClr val="tx1"/>
                </a:solidFill>
                <a:effectLst/>
                <a:latin typeface="Arial" pitchFamily="34" charset="0"/>
                <a:cs typeface="Vrinda"/>
              </a:rPr>
              <a:t>(ATM) </a:t>
            </a:r>
            <a:r>
              <a:rPr kumimoji="0" lang="bn-IN" sz="1200" b="0" i="0" u="none" strike="noStrike" cap="none" normalizeH="0" baseline="0" dirty="0" smtClean="0">
                <a:ln>
                  <a:noFill/>
                </a:ln>
                <a:solidFill>
                  <a:schemeClr val="tx1"/>
                </a:solidFill>
                <a:effectLst/>
                <a:latin typeface="Arial" pitchFamily="34" charset="0"/>
                <a:cs typeface="Vrinda"/>
              </a:rPr>
              <a:t>সার্ভিস</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অনলাইন ও মোবাইল ব্যাংকিং</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অ্যাকাউন্ট পরিচালনা</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তাৎক্ষণিক লেনদেন এবং সাইবার নিরাপত্তা নিশ্চিতকরণে।</a:t>
            </a:r>
            <a:endParaRPr kumimoji="0" lang="en-US" sz="1200" b="0" i="0" u="none" strike="noStrike" cap="none" normalizeH="0" baseline="0" dirty="0" smtClean="0">
              <a:ln>
                <a:noFill/>
              </a:ln>
              <a:solidFill>
                <a:schemeClr val="tx1"/>
              </a:solidFill>
              <a:effectLst/>
              <a:latin typeface="Arial" pitchFamily="34" charset="0"/>
              <a:cs typeface="Vrinda"/>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200" b="1" i="0" u="none" strike="noStrike" cap="none" normalizeH="0" baseline="0" dirty="0" smtClean="0">
                <a:ln>
                  <a:noFill/>
                </a:ln>
                <a:solidFill>
                  <a:schemeClr val="tx1"/>
                </a:solidFill>
                <a:effectLst/>
                <a:latin typeface="Arial" pitchFamily="34" charset="0"/>
                <a:cs typeface="Vrinda"/>
              </a:rPr>
              <a:t>বিনোদন ও শিল্পচর্চা</a:t>
            </a:r>
            <a:r>
              <a:rPr kumimoji="0" lang="en-US" sz="1200" b="1" i="0" u="none" strike="noStrike" cap="none" normalizeH="0" baseline="0" dirty="0" smtClean="0">
                <a:ln>
                  <a:noFill/>
                </a:ln>
                <a:solidFill>
                  <a:schemeClr val="tx1"/>
                </a:solidFill>
                <a:effectLst/>
                <a:latin typeface="Arial" pitchFamily="34" charset="0"/>
                <a:cs typeface="Vrinda"/>
              </a:rPr>
              <a:t>:</a:t>
            </a:r>
            <a:r>
              <a:rPr kumimoji="0" lang="bn-IN" sz="1200" b="0" i="0" u="none" strike="noStrike" cap="none" normalizeH="0" baseline="0" dirty="0" smtClean="0">
                <a:ln>
                  <a:noFill/>
                </a:ln>
                <a:solidFill>
                  <a:schemeClr val="tx1"/>
                </a:solidFill>
                <a:effectLst/>
                <a:latin typeface="Arial" pitchFamily="34" charset="0"/>
                <a:cs typeface="Vrinda"/>
              </a:rPr>
              <a:t> গান শোনা</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এইচডি চলচ্চিত্র ও নাটক দেখা</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গেইমস খেলা</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ফটো ও ভিডিও এডিটিং</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এনিমেশন এবং নতুন সুর</a:t>
            </a:r>
            <a:r>
              <a:rPr kumimoji="0" lang="en-US" sz="1200" b="0" i="0" u="none" strike="noStrike" cap="none" normalizeH="0" baseline="0" dirty="0" smtClean="0">
                <a:ln>
                  <a:noFill/>
                </a:ln>
                <a:solidFill>
                  <a:schemeClr val="tx1"/>
                </a:solidFill>
                <a:effectLst/>
                <a:latin typeface="Arial" pitchFamily="34" charset="0"/>
                <a:cs typeface="Vrinda"/>
              </a:rPr>
              <a:t>/</a:t>
            </a:r>
            <a:r>
              <a:rPr kumimoji="0" lang="bn-IN" sz="1200" b="0" i="0" u="none" strike="noStrike" cap="none" normalizeH="0" baseline="0" dirty="0" smtClean="0">
                <a:ln>
                  <a:noFill/>
                </a:ln>
                <a:solidFill>
                  <a:schemeClr val="tx1"/>
                </a:solidFill>
                <a:effectLst/>
                <a:latin typeface="Arial" pitchFamily="34" charset="0"/>
                <a:cs typeface="Vrinda"/>
              </a:rPr>
              <a:t>সঙ্গীত সৃষ্টিতে।</a:t>
            </a:r>
            <a:endParaRPr kumimoji="0" lang="en-US" sz="1200" b="0" i="0" u="none" strike="noStrike" cap="none" normalizeH="0" baseline="0" dirty="0" smtClean="0">
              <a:ln>
                <a:noFill/>
              </a:ln>
              <a:solidFill>
                <a:schemeClr val="tx1"/>
              </a:solidFill>
              <a:effectLst/>
              <a:latin typeface="Arial" pitchFamily="34" charset="0"/>
              <a:cs typeface="Vrinda"/>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200" b="1" i="0" u="none" strike="noStrike" cap="none" normalizeH="0" baseline="0" dirty="0" smtClean="0">
                <a:ln>
                  <a:noFill/>
                </a:ln>
                <a:solidFill>
                  <a:schemeClr val="tx1"/>
                </a:solidFill>
                <a:effectLst/>
                <a:latin typeface="Arial" pitchFamily="34" charset="0"/>
                <a:cs typeface="Vrinda"/>
              </a:rPr>
              <a:t>গবেষণা ও মহাকাশ বিজ্ঞান</a:t>
            </a:r>
            <a:r>
              <a:rPr kumimoji="0" lang="en-US" sz="1200" b="1" i="0" u="none" strike="noStrike" cap="none" normalizeH="0" baseline="0" dirty="0" smtClean="0">
                <a:ln>
                  <a:noFill/>
                </a:ln>
                <a:solidFill>
                  <a:schemeClr val="tx1"/>
                </a:solidFill>
                <a:effectLst/>
                <a:latin typeface="Arial" pitchFamily="34" charset="0"/>
                <a:cs typeface="Vrinda"/>
              </a:rPr>
              <a:t>:</a:t>
            </a:r>
            <a:r>
              <a:rPr kumimoji="0" lang="bn-IN" sz="1200" b="0" i="0" u="none" strike="noStrike" cap="none" normalizeH="0" baseline="0" dirty="0" smtClean="0">
                <a:ln>
                  <a:noFill/>
                </a:ln>
                <a:solidFill>
                  <a:schemeClr val="tx1"/>
                </a:solidFill>
                <a:effectLst/>
                <a:latin typeface="Arial" pitchFamily="34" charset="0"/>
                <a:cs typeface="Vrinda"/>
              </a:rPr>
              <a:t> কৃত্রিম বুদ্ধিমত্তা </a:t>
            </a:r>
            <a:r>
              <a:rPr kumimoji="0" lang="en-US" sz="1200" b="0" i="0" u="none" strike="noStrike" cap="none" normalizeH="0" baseline="0" dirty="0" smtClean="0">
                <a:ln>
                  <a:noFill/>
                </a:ln>
                <a:solidFill>
                  <a:schemeClr val="tx1"/>
                </a:solidFill>
                <a:effectLst/>
                <a:latin typeface="Arial" pitchFamily="34" charset="0"/>
                <a:cs typeface="Vrinda"/>
              </a:rPr>
              <a:t>(AI) </a:t>
            </a:r>
            <a:r>
              <a:rPr kumimoji="0" lang="bn-IN" sz="1200" b="0" i="0" u="none" strike="noStrike" cap="none" normalizeH="0" baseline="0" dirty="0" smtClean="0">
                <a:ln>
                  <a:noFill/>
                </a:ln>
                <a:solidFill>
                  <a:schemeClr val="tx1"/>
                </a:solidFill>
                <a:effectLst/>
                <a:latin typeface="Arial" pitchFamily="34" charset="0"/>
                <a:cs typeface="Vrinda"/>
              </a:rPr>
              <a:t>চর্চা</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জটিল গাণিতিক সমস্যা সমাধান</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আবহাওয়ার পূর্বাভাস বিশ্লেষণ এবং মহাকাশযান ও স্যাটেলাইট নিয়ন্ত্রণে।</a:t>
            </a:r>
            <a:endParaRPr kumimoji="0" lang="en-US" sz="1200" b="0" i="0" u="none" strike="noStrike" cap="none" normalizeH="0" baseline="0" dirty="0" smtClean="0">
              <a:ln>
                <a:noFill/>
              </a:ln>
              <a:solidFill>
                <a:schemeClr val="tx1"/>
              </a:solidFill>
              <a:effectLst/>
              <a:latin typeface="Arial" pitchFamily="34" charset="0"/>
              <a:cs typeface="Vrinda"/>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200" b="1" i="0" u="none" strike="noStrike" cap="none" normalizeH="0" baseline="0" dirty="0" smtClean="0">
                <a:ln>
                  <a:noFill/>
                </a:ln>
                <a:solidFill>
                  <a:schemeClr val="tx1"/>
                </a:solidFill>
                <a:effectLst/>
                <a:latin typeface="Arial" pitchFamily="34" charset="0"/>
                <a:cs typeface="Vrinda"/>
              </a:rPr>
              <a:t>অফিস ও প্রশাসন</a:t>
            </a:r>
            <a:r>
              <a:rPr kumimoji="0" lang="en-US" sz="1200" b="1" i="0" u="none" strike="noStrike" cap="none" normalizeH="0" baseline="0" dirty="0" smtClean="0">
                <a:ln>
                  <a:noFill/>
                </a:ln>
                <a:solidFill>
                  <a:schemeClr val="tx1"/>
                </a:solidFill>
                <a:effectLst/>
                <a:latin typeface="Arial" pitchFamily="34" charset="0"/>
                <a:cs typeface="Vrinda"/>
              </a:rPr>
              <a:t>:</a:t>
            </a:r>
            <a:r>
              <a:rPr kumimoji="0" lang="bn-IN" sz="1200" b="0" i="0" u="none" strike="noStrike" cap="none" normalizeH="0" baseline="0" dirty="0" smtClean="0">
                <a:ln>
                  <a:noFill/>
                </a:ln>
                <a:solidFill>
                  <a:schemeClr val="tx1"/>
                </a:solidFill>
                <a:effectLst/>
                <a:latin typeface="Arial" pitchFamily="34" charset="0"/>
                <a:cs typeface="Vrinda"/>
              </a:rPr>
              <a:t> ডিজিটাল নথি ও ফাইল তৈরি</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প্রেজেন্টেশন প্রস্তুতকরণ</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প্রাত্যহিক ই</a:t>
            </a:r>
            <a:r>
              <a:rPr kumimoji="0" lang="en-US" sz="1200" b="0" i="0" u="none" strike="noStrike" cap="none" normalizeH="0" baseline="0" dirty="0" smtClean="0">
                <a:ln>
                  <a:noFill/>
                </a:ln>
                <a:solidFill>
                  <a:schemeClr val="tx1"/>
                </a:solidFill>
                <a:effectLst/>
                <a:latin typeface="Arial" pitchFamily="34" charset="0"/>
                <a:cs typeface="Vrinda"/>
              </a:rPr>
              <a:t>-</a:t>
            </a:r>
            <a:r>
              <a:rPr kumimoji="0" lang="bn-IN" sz="1200" b="0" i="0" u="none" strike="noStrike" cap="none" normalizeH="0" baseline="0" dirty="0" smtClean="0">
                <a:ln>
                  <a:noFill/>
                </a:ln>
                <a:solidFill>
                  <a:schemeClr val="tx1"/>
                </a:solidFill>
                <a:effectLst/>
                <a:latin typeface="Arial" pitchFamily="34" charset="0"/>
                <a:cs typeface="Vrinda"/>
              </a:rPr>
              <a:t>গভর্নেন্স এবং সরকারি সেবা জনগণের দোরগোড়ায় পৌঁছে দিতে।</a:t>
            </a:r>
            <a:endParaRPr kumimoji="0" lang="en-US" sz="1200" b="0" i="0" u="none" strike="noStrike" cap="none" normalizeH="0" baseline="0" dirty="0" smtClean="0">
              <a:ln>
                <a:noFill/>
              </a:ln>
              <a:solidFill>
                <a:schemeClr val="tx1"/>
              </a:solidFill>
              <a:effectLst/>
              <a:latin typeface="Arial" pitchFamily="34" charset="0"/>
              <a:cs typeface="Vrinda"/>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1200" b="1" i="0" u="none" strike="noStrike" cap="none" normalizeH="0" baseline="0" dirty="0" smtClean="0">
                <a:ln>
                  <a:noFill/>
                </a:ln>
                <a:solidFill>
                  <a:schemeClr val="tx1"/>
                </a:solidFill>
                <a:effectLst/>
                <a:latin typeface="Arial" pitchFamily="34" charset="0"/>
                <a:cs typeface="Vrinda"/>
              </a:rPr>
              <a:t>প্রকৌশল ও নকশা </a:t>
            </a:r>
            <a:r>
              <a:rPr kumimoji="0" lang="en-US" sz="1200" b="1" i="0" u="none" strike="noStrike" cap="none" normalizeH="0" baseline="0" dirty="0" smtClean="0">
                <a:ln>
                  <a:noFill/>
                </a:ln>
                <a:solidFill>
                  <a:schemeClr val="tx1"/>
                </a:solidFill>
                <a:effectLst/>
                <a:latin typeface="Arial" pitchFamily="34" charset="0"/>
                <a:cs typeface="Vrinda"/>
              </a:rPr>
              <a:t>(CAD):</a:t>
            </a:r>
            <a:r>
              <a:rPr kumimoji="0" lang="bn-IN" sz="1200" b="0" i="0" u="none" strike="noStrike" cap="none" normalizeH="0" baseline="0" dirty="0" smtClean="0">
                <a:ln>
                  <a:noFill/>
                </a:ln>
                <a:solidFill>
                  <a:schemeClr val="tx1"/>
                </a:solidFill>
                <a:effectLst/>
                <a:latin typeface="Arial" pitchFamily="34" charset="0"/>
                <a:cs typeface="Vrinda"/>
              </a:rPr>
              <a:t> বাড়ি</a:t>
            </a:r>
            <a:r>
              <a:rPr kumimoji="0" lang="en-US" sz="1200" b="0" i="0" u="none" strike="noStrike" cap="none" normalizeH="0" baseline="0" dirty="0" smtClean="0">
                <a:ln>
                  <a:noFill/>
                </a:ln>
                <a:solidFill>
                  <a:schemeClr val="tx1"/>
                </a:solidFill>
                <a:effectLst/>
                <a:latin typeface="Arial" pitchFamily="34" charset="0"/>
                <a:cs typeface="Vrinda"/>
              </a:rPr>
              <a:t>-</a:t>
            </a:r>
            <a:r>
              <a:rPr kumimoji="0" lang="bn-IN" sz="1200" b="0" i="0" u="none" strike="noStrike" cap="none" normalizeH="0" baseline="0" dirty="0" smtClean="0">
                <a:ln>
                  <a:noFill/>
                </a:ln>
                <a:solidFill>
                  <a:schemeClr val="tx1"/>
                </a:solidFill>
                <a:effectLst/>
                <a:latin typeface="Arial" pitchFamily="34" charset="0"/>
                <a:cs typeface="Vrinda"/>
              </a:rPr>
              <a:t>ঘর</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ব্রিজ</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গাড়ি</a:t>
            </a:r>
            <a:r>
              <a:rPr kumimoji="0" lang="en-US" sz="1200" b="0" i="0" u="none" strike="noStrike" cap="none" normalizeH="0" baseline="0" dirty="0" smtClean="0">
                <a:ln>
                  <a:noFill/>
                </a:ln>
                <a:solidFill>
                  <a:schemeClr val="tx1"/>
                </a:solidFill>
                <a:effectLst/>
                <a:latin typeface="Arial" pitchFamily="34" charset="0"/>
                <a:cs typeface="Vrinda"/>
              </a:rPr>
              <a:t>, </a:t>
            </a:r>
            <a:r>
              <a:rPr kumimoji="0" lang="bn-IN" sz="1200" b="0" i="0" u="none" strike="noStrike" cap="none" normalizeH="0" baseline="0" dirty="0" smtClean="0">
                <a:ln>
                  <a:noFill/>
                </a:ln>
                <a:solidFill>
                  <a:schemeClr val="tx1"/>
                </a:solidFill>
                <a:effectLst/>
                <a:latin typeface="Arial" pitchFamily="34" charset="0"/>
                <a:cs typeface="Vrinda"/>
              </a:rPr>
              <a:t>পোশাক ও ইলেকট্রনিক সার্কিটের নকশা তৈরিতে কম্পিউটার এইডেড ডিজাইন </a:t>
            </a:r>
            <a:r>
              <a:rPr kumimoji="0" lang="en-US" sz="1200" b="0" i="0" u="none" strike="noStrike" cap="none" normalizeH="0" baseline="0" dirty="0" smtClean="0">
                <a:ln>
                  <a:noFill/>
                </a:ln>
                <a:solidFill>
                  <a:schemeClr val="tx1"/>
                </a:solidFill>
                <a:effectLst/>
                <a:latin typeface="Arial" pitchFamily="34" charset="0"/>
                <a:cs typeface="Vrinda"/>
              </a:rPr>
              <a:t>(CAD) </a:t>
            </a:r>
            <a:r>
              <a:rPr kumimoji="0" lang="bn-IN" sz="1200" b="0" i="0" u="none" strike="noStrike" cap="none" normalizeH="0" baseline="0" dirty="0" smtClean="0">
                <a:ln>
                  <a:noFill/>
                </a:ln>
                <a:solidFill>
                  <a:schemeClr val="tx1"/>
                </a:solidFill>
                <a:effectLst/>
                <a:latin typeface="Arial" pitchFamily="34" charset="0"/>
                <a:cs typeface="Vrinda"/>
              </a:rPr>
              <a:t>ব্যবহার করা হয়।</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54972306"/>
      </p:ext>
    </p:extLst>
  </p:cSld>
  <p:clrMapOvr>
    <a:masterClrMapping/>
  </p:clrMapOvr>
  <p:transition spd="slow">
    <p:wheel spokes="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474345"/>
            <a:ext cx="6858000" cy="526297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as-IN" sz="2400" b="1" dirty="0">
                <a:latin typeface="NikoshBAN" pitchFamily="2" charset="0"/>
                <a:cs typeface="NikoshBAN" pitchFamily="2" charset="0"/>
              </a:rPr>
              <a:t>তথ্য (</a:t>
            </a:r>
            <a:r>
              <a:rPr lang="en-US" sz="2400" b="1" dirty="0">
                <a:latin typeface="NikoshBAN" pitchFamily="2" charset="0"/>
                <a:cs typeface="NikoshBAN" pitchFamily="2" charset="0"/>
              </a:rPr>
              <a:t>Information)</a:t>
            </a:r>
            <a:r>
              <a:rPr lang="en-US" sz="2400" dirty="0">
                <a:latin typeface="NikoshBAN" pitchFamily="2" charset="0"/>
                <a:cs typeface="NikoshBAN" pitchFamily="2" charset="0"/>
              </a:rPr>
              <a:t> </a:t>
            </a:r>
            <a:r>
              <a:rPr lang="as-IN" sz="2400" dirty="0">
                <a:latin typeface="NikoshBAN" pitchFamily="2" charset="0"/>
                <a:cs typeface="NikoshBAN" pitchFamily="2" charset="0"/>
              </a:rPr>
              <a:t>এবং </a:t>
            </a:r>
            <a:r>
              <a:rPr lang="as-IN" sz="2400" b="1" dirty="0">
                <a:latin typeface="NikoshBAN" pitchFamily="2" charset="0"/>
                <a:cs typeface="NikoshBAN" pitchFamily="2" charset="0"/>
              </a:rPr>
              <a:t>উপাত্ত (</a:t>
            </a:r>
            <a:r>
              <a:rPr lang="en-US" sz="2400" b="1" dirty="0">
                <a:latin typeface="NikoshBAN" pitchFamily="2" charset="0"/>
                <a:cs typeface="NikoshBAN" pitchFamily="2" charset="0"/>
              </a:rPr>
              <a:t>Data)</a:t>
            </a:r>
            <a:r>
              <a:rPr lang="en-US" sz="2400" dirty="0">
                <a:latin typeface="NikoshBAN" pitchFamily="2" charset="0"/>
                <a:cs typeface="NikoshBAN" pitchFamily="2" charset="0"/>
              </a:rPr>
              <a:t>—</a:t>
            </a:r>
            <a:r>
              <a:rPr lang="as-IN" sz="2400" dirty="0">
                <a:latin typeface="NikoshBAN" pitchFamily="2" charset="0"/>
                <a:cs typeface="NikoshBAN" pitchFamily="2" charset="0"/>
              </a:rPr>
              <a:t>এর সহজ ও স্পষ্ট সংজ্ঞা নিচে দেওয়া হলো:</a:t>
            </a:r>
          </a:p>
          <a:p>
            <a:r>
              <a:rPr lang="as-IN" sz="2400" b="1" dirty="0">
                <a:latin typeface="NikoshBAN" pitchFamily="2" charset="0"/>
                <a:cs typeface="NikoshBAN" pitchFamily="2" charset="0"/>
              </a:rPr>
              <a:t>১. উপাত্ত (</a:t>
            </a:r>
            <a:r>
              <a:rPr lang="en-US" sz="2400" b="1" dirty="0">
                <a:latin typeface="NikoshBAN" pitchFamily="2" charset="0"/>
                <a:cs typeface="NikoshBAN" pitchFamily="2" charset="0"/>
              </a:rPr>
              <a:t>Data)</a:t>
            </a:r>
          </a:p>
          <a:p>
            <a:r>
              <a:rPr lang="as-IN" sz="2400" dirty="0">
                <a:latin typeface="NikoshBAN" pitchFamily="2" charset="0"/>
                <a:cs typeface="NikoshBAN" pitchFamily="2" charset="0"/>
              </a:rPr>
              <a:t>যেসব অসংগঠিত বা বিচ্ছিন্ন তথ্য-কণিকা, সংখ্যা, চিহ্ন বা শব্দ দিয়ে কোনো সম্পূর্ণ অর্থ প্রকাশ পায় না, তাকে </a:t>
            </a:r>
            <a:r>
              <a:rPr lang="as-IN" sz="2400" b="1" dirty="0">
                <a:latin typeface="NikoshBAN" pitchFamily="2" charset="0"/>
                <a:cs typeface="NikoshBAN" pitchFamily="2" charset="0"/>
              </a:rPr>
              <a:t>উপাত্ত</a:t>
            </a:r>
            <a:r>
              <a:rPr lang="as-IN" sz="2400" dirty="0">
                <a:latin typeface="NikoshBAN" pitchFamily="2" charset="0"/>
                <a:cs typeface="NikoshBAN" pitchFamily="2" charset="0"/>
              </a:rPr>
              <a:t> বলে। এটি যেকোনো প্রক্রিয়াকরণের (</a:t>
            </a:r>
            <a:r>
              <a:rPr lang="en-US" sz="2400" dirty="0">
                <a:latin typeface="NikoshBAN" pitchFamily="2" charset="0"/>
                <a:cs typeface="NikoshBAN" pitchFamily="2" charset="0"/>
              </a:rPr>
              <a:t>Processing) </a:t>
            </a:r>
            <a:r>
              <a:rPr lang="as-IN" sz="2400" dirty="0">
                <a:latin typeface="NikoshBAN" pitchFamily="2" charset="0"/>
                <a:cs typeface="NikoshBAN" pitchFamily="2" charset="0"/>
              </a:rPr>
              <a:t>প্রাথমিক উপাদান বা কাঁচামাল।</a:t>
            </a:r>
          </a:p>
          <a:p>
            <a:r>
              <a:rPr lang="as-IN" sz="2400" b="1" dirty="0">
                <a:latin typeface="NikoshBAN" pitchFamily="2" charset="0"/>
                <a:cs typeface="NikoshBAN" pitchFamily="2" charset="0"/>
              </a:rPr>
              <a:t>উদাহরণ:</a:t>
            </a:r>
            <a:r>
              <a:rPr lang="as-IN" sz="2400" dirty="0">
                <a:latin typeface="NikoshBAN" pitchFamily="2" charset="0"/>
                <a:cs typeface="NikoshBAN" pitchFamily="2" charset="0"/>
              </a:rPr>
              <a:t> ৮০, ৪৫, ৭০, ৯০ (এগুলো শুধু কিছু বিচ্ছিন্ন সংখ্যা, যা দেখে নির্দিষ্ট কোনো সিদ্ধান্ত বোঝা যাচ্ছে না)।</a:t>
            </a:r>
          </a:p>
          <a:p>
            <a:r>
              <a:rPr lang="as-IN" sz="2400" b="1" dirty="0">
                <a:latin typeface="NikoshBAN" pitchFamily="2" charset="0"/>
                <a:cs typeface="NikoshBAN" pitchFamily="2" charset="0"/>
              </a:rPr>
              <a:t>২. তথ্য (</a:t>
            </a:r>
            <a:r>
              <a:rPr lang="en-US" sz="2400" b="1" dirty="0">
                <a:latin typeface="NikoshBAN" pitchFamily="2" charset="0"/>
                <a:cs typeface="NikoshBAN" pitchFamily="2" charset="0"/>
              </a:rPr>
              <a:t>Information)</a:t>
            </a:r>
          </a:p>
          <a:p>
            <a:r>
              <a:rPr lang="as-IN" sz="2400" dirty="0">
                <a:latin typeface="NikoshBAN" pitchFamily="2" charset="0"/>
                <a:cs typeface="NikoshBAN" pitchFamily="2" charset="0"/>
              </a:rPr>
              <a:t>উপাত্তকে অর্থপূর্ণ ও ব্যবহারযোগ্য করার জন্য যখন সুশৃঙ্খলভাবে সাজানো বা প্রক্রিয়াজাত (</a:t>
            </a:r>
            <a:r>
              <a:rPr lang="en-US" sz="2400" dirty="0">
                <a:latin typeface="NikoshBAN" pitchFamily="2" charset="0"/>
                <a:cs typeface="NikoshBAN" pitchFamily="2" charset="0"/>
              </a:rPr>
              <a:t>Process) </a:t>
            </a:r>
            <a:r>
              <a:rPr lang="as-IN" sz="2400" dirty="0">
                <a:latin typeface="NikoshBAN" pitchFamily="2" charset="0"/>
                <a:cs typeface="NikoshBAN" pitchFamily="2" charset="0"/>
              </a:rPr>
              <a:t>করা হয়, তখন তাকে </a:t>
            </a:r>
            <a:r>
              <a:rPr lang="as-IN" sz="2400" b="1" dirty="0">
                <a:latin typeface="NikoshBAN" pitchFamily="2" charset="0"/>
                <a:cs typeface="NikoshBAN" pitchFamily="2" charset="0"/>
              </a:rPr>
              <a:t>তথ্য</a:t>
            </a:r>
            <a:r>
              <a:rPr lang="as-IN" sz="2400" dirty="0">
                <a:latin typeface="NikoshBAN" pitchFamily="2" charset="0"/>
                <a:cs typeface="NikoshBAN" pitchFamily="2" charset="0"/>
              </a:rPr>
              <a:t> বলে। অর্থাৎ, উপাত্তের প্রক্রিয়াজাত রূপই হলো তথ্য।</a:t>
            </a:r>
          </a:p>
          <a:p>
            <a:r>
              <a:rPr lang="as-IN" sz="2400" b="1" dirty="0">
                <a:latin typeface="NikoshBAN" pitchFamily="2" charset="0"/>
                <a:cs typeface="NikoshBAN" pitchFamily="2" charset="0"/>
              </a:rPr>
              <a:t>উদাহরণ:</a:t>
            </a:r>
            <a:r>
              <a:rPr lang="as-IN" sz="2400" dirty="0">
                <a:latin typeface="NikoshBAN" pitchFamily="2" charset="0"/>
                <a:cs typeface="NikoshBAN" pitchFamily="2" charset="0"/>
              </a:rPr>
              <a:t> "বার্ষিক পরীক্ষায় গণিত বিষয়ে শিক্ষার্থীদের প্রাপ্ত নম্বর: ৮০, ৪৫, ৭০, ৯০।" (এখন এটি একটি স্পষ্ট এবং সম্পূর্ণ অর্থ প্রকাশ করছে)।</a:t>
            </a:r>
          </a:p>
        </p:txBody>
      </p:sp>
    </p:spTree>
    <p:extLst>
      <p:ext uri="{BB962C8B-B14F-4D97-AF65-F5344CB8AC3E}">
        <p14:creationId xmlns:p14="http://schemas.microsoft.com/office/powerpoint/2010/main" val="12231730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23408421"/>
              </p:ext>
            </p:extLst>
          </p:nvPr>
        </p:nvGraphicFramePr>
        <p:xfrm>
          <a:off x="871268" y="838200"/>
          <a:ext cx="8229600" cy="2316480"/>
        </p:xfrm>
        <a:graphic>
          <a:graphicData uri="http://schemas.openxmlformats.org/drawingml/2006/table">
            <a:tbl>
              <a:tblPr/>
              <a:tblGrid>
                <a:gridCol w="2743200"/>
                <a:gridCol w="2743200"/>
                <a:gridCol w="2743200"/>
              </a:tblGrid>
              <a:tr h="0">
                <a:tc>
                  <a:txBody>
                    <a:bodyPr/>
                    <a:lstStyle/>
                    <a:p>
                      <a:r>
                        <a:rPr lang="as-IN" sz="1600" b="1" dirty="0">
                          <a:effectLst/>
                          <a:latin typeface="Google Sans Text"/>
                        </a:rPr>
                        <a:t>বিষয়</a:t>
                      </a:r>
                      <a:endParaRPr lang="as-IN" sz="1600" dirty="0">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sz="1600" b="1">
                          <a:effectLst/>
                          <a:latin typeface="Google Sans Text"/>
                        </a:rPr>
                        <a:t>উপাত্ত (</a:t>
                      </a:r>
                      <a:r>
                        <a:rPr lang="en-US" sz="1600" b="1">
                          <a:effectLst/>
                          <a:latin typeface="Google Sans Text"/>
                        </a:rPr>
                        <a:t>Data)</a:t>
                      </a:r>
                      <a:endParaRPr lang="en-US" sz="1600">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sz="1600" b="1">
                          <a:effectLst/>
                          <a:latin typeface="Google Sans Text"/>
                        </a:rPr>
                        <a:t>তথ্য (</a:t>
                      </a:r>
                      <a:r>
                        <a:rPr lang="en-US" sz="1600" b="1">
                          <a:effectLst/>
                          <a:latin typeface="Google Sans Text"/>
                        </a:rPr>
                        <a:t>Information)</a:t>
                      </a:r>
                      <a:endParaRPr lang="en-US" sz="1600">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r>
              <a:tr h="0">
                <a:tc>
                  <a:txBody>
                    <a:bodyPr/>
                    <a:lstStyle/>
                    <a:p>
                      <a:r>
                        <a:rPr lang="as-IN" sz="1600" b="1" dirty="0">
                          <a:effectLst/>
                          <a:latin typeface="Google Sans Text"/>
                        </a:rPr>
                        <a:t>অর্থ</a:t>
                      </a:r>
                      <a:endParaRPr lang="as-IN" sz="1600" dirty="0">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sz="1600" dirty="0">
                          <a:effectLst/>
                          <a:latin typeface="Google Sans Text"/>
                        </a:rPr>
                        <a:t>কাঁচা উপাদান বা বিচ্ছিন্ন একক।</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sz="1600">
                          <a:effectLst/>
                          <a:latin typeface="Google Sans Text"/>
                        </a:rPr>
                        <a:t>প্রক্রিয়াজাত ও অর্থপূর্ণ রূপ।</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r>
              <a:tr h="0">
                <a:tc>
                  <a:txBody>
                    <a:bodyPr/>
                    <a:lstStyle/>
                    <a:p>
                      <a:r>
                        <a:rPr lang="as-IN" sz="1600" b="1">
                          <a:effectLst/>
                          <a:latin typeface="Google Sans Text"/>
                        </a:rPr>
                        <a:t>নির্ভরশীলতা</a:t>
                      </a:r>
                      <a:endParaRPr lang="as-IN" sz="1600">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sz="1600" dirty="0">
                          <a:effectLst/>
                          <a:latin typeface="Google Sans Text"/>
                        </a:rPr>
                        <a:t>তথ্যের ওপর নির্ভর করে না।</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sz="1600" dirty="0">
                          <a:effectLst/>
                          <a:latin typeface="Google Sans Text"/>
                        </a:rPr>
                        <a:t>সম্পূর্ণভাবে উপাত্তের ওপর নির্ভর করে।</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r>
              <a:tr h="0">
                <a:tc>
                  <a:txBody>
                    <a:bodyPr/>
                    <a:lstStyle/>
                    <a:p>
                      <a:r>
                        <a:rPr lang="as-IN" sz="1600" b="1">
                          <a:effectLst/>
                          <a:latin typeface="Google Sans Text"/>
                        </a:rPr>
                        <a:t>সিদ্ধান্ত গ্রহণ</a:t>
                      </a:r>
                      <a:endParaRPr lang="as-IN" sz="1600">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sz="1600">
                          <a:effectLst/>
                          <a:latin typeface="Google Sans Text"/>
                        </a:rPr>
                        <a:t>সরাসরি সিদ্ধান্ত নেওয়া যায় না।</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sz="1600" dirty="0">
                          <a:effectLst/>
                          <a:latin typeface="Google Sans Text"/>
                        </a:rPr>
                        <a:t>সহজেই কোনো সিদ্ধান্ত নেওয়া যায়।</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17041936"/>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228600"/>
            <a:ext cx="8534400" cy="5016758"/>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as-IN" sz="1600" dirty="0"/>
              <a:t>কম্পিউটার সিস্টেমের দুটি মৌলিক উপাদান হলো </a:t>
            </a:r>
            <a:r>
              <a:rPr lang="as-IN" sz="1600" b="1" dirty="0"/>
              <a:t>হার্ডওয়্যার</a:t>
            </a:r>
            <a:r>
              <a:rPr lang="as-IN" sz="1600" dirty="0"/>
              <a:t> ও </a:t>
            </a:r>
            <a:r>
              <a:rPr lang="as-IN" sz="1600" b="1" dirty="0"/>
              <a:t>সফটওয়্যার</a:t>
            </a:r>
            <a:r>
              <a:rPr lang="as-IN" sz="1600" dirty="0"/>
              <a:t>। নিচে এদের সহজ সংজ্ঞা ও উদাহরণ দেওয়া হলো:</a:t>
            </a:r>
          </a:p>
          <a:p>
            <a:r>
              <a:rPr lang="as-IN" sz="1600" b="1" dirty="0"/>
              <a:t>১. হার্ডওয়্যার (</a:t>
            </a:r>
            <a:r>
              <a:rPr lang="en-US" sz="1600" b="1" dirty="0"/>
              <a:t>Hardware)</a:t>
            </a:r>
          </a:p>
          <a:p>
            <a:r>
              <a:rPr lang="as-IN" sz="1600" b="1" dirty="0"/>
              <a:t>সংজ্ঞা:</a:t>
            </a:r>
            <a:r>
              <a:rPr lang="as-IN" sz="1600" dirty="0"/>
              <a:t> কম্পিউটারের যেসব ভৌত (</a:t>
            </a:r>
            <a:r>
              <a:rPr lang="en-US" sz="1600" dirty="0"/>
              <a:t>Physical) </a:t>
            </a:r>
            <a:r>
              <a:rPr lang="as-IN" sz="1600" dirty="0"/>
              <a:t>বা দৃশ্যমান অংশ খালি চোখে দেখা যায় এবং স্পর্শ বা ছোঁয়া যায়, সেগুলোকে </a:t>
            </a:r>
            <a:r>
              <a:rPr lang="as-IN" sz="1600" b="1" dirty="0"/>
              <a:t>হার্ডওয়্যার</a:t>
            </a:r>
            <a:r>
              <a:rPr lang="as-IN" sz="1600" dirty="0"/>
              <a:t> বলে। হার্ডওয়্যার ছাড়া কম্পিউটার কোনো অস্তিত্ব প্রকাশ করতে পারে না।</a:t>
            </a:r>
          </a:p>
          <a:p>
            <a:r>
              <a:rPr lang="as-IN" sz="1600" b="1" dirty="0"/>
              <a:t>উদাহরণ:</a:t>
            </a:r>
            <a:endParaRPr lang="as-IN" sz="1600" dirty="0"/>
          </a:p>
          <a:p>
            <a:r>
              <a:rPr lang="as-IN" sz="1600" b="1" dirty="0"/>
              <a:t>ইনপুট ডিভাইস:</a:t>
            </a:r>
            <a:r>
              <a:rPr lang="as-IN" sz="1600" dirty="0"/>
              <a:t> কীবোর্ড (</a:t>
            </a:r>
            <a:r>
              <a:rPr lang="en-US" sz="1600" dirty="0"/>
              <a:t>Keyboard), </a:t>
            </a:r>
            <a:r>
              <a:rPr lang="as-IN" sz="1600" dirty="0"/>
              <a:t>মাউস (</a:t>
            </a:r>
            <a:r>
              <a:rPr lang="en-US" sz="1600" dirty="0"/>
              <a:t>Mouse), </a:t>
            </a:r>
            <a:r>
              <a:rPr lang="as-IN" sz="1600" dirty="0"/>
              <a:t>স্ক্যানার।</a:t>
            </a:r>
          </a:p>
          <a:p>
            <a:r>
              <a:rPr lang="as-IN" sz="1600" b="1" dirty="0"/>
              <a:t>আউটপুট ডিভাইস:</a:t>
            </a:r>
            <a:r>
              <a:rPr lang="as-IN" sz="1600" dirty="0"/>
              <a:t> মনিটর (</a:t>
            </a:r>
            <a:r>
              <a:rPr lang="en-US" sz="1600" dirty="0"/>
              <a:t>Monitor), </a:t>
            </a:r>
            <a:r>
              <a:rPr lang="as-IN" sz="1600" dirty="0"/>
              <a:t>প্রিন্টার (</a:t>
            </a:r>
            <a:r>
              <a:rPr lang="en-US" sz="1600" dirty="0"/>
              <a:t>Printer), </a:t>
            </a:r>
            <a:r>
              <a:rPr lang="as-IN" sz="1600" dirty="0"/>
              <a:t>স্পিকার (</a:t>
            </a:r>
            <a:r>
              <a:rPr lang="en-US" sz="1600" dirty="0"/>
              <a:t>Speaker)।</a:t>
            </a:r>
          </a:p>
          <a:p>
            <a:r>
              <a:rPr lang="as-IN" sz="1600" b="1" dirty="0"/>
              <a:t>প্রসেসিং ও মেমোরি ডিভাইস:</a:t>
            </a:r>
            <a:r>
              <a:rPr lang="as-IN" sz="1600" dirty="0"/>
              <a:t> সিপীয়ু (</a:t>
            </a:r>
            <a:r>
              <a:rPr lang="en-US" sz="1600" dirty="0"/>
              <a:t>CPU), </a:t>
            </a:r>
            <a:r>
              <a:rPr lang="as-IN" sz="1600" dirty="0"/>
              <a:t>মাদারবোর্ড (</a:t>
            </a:r>
            <a:r>
              <a:rPr lang="en-US" sz="1600" dirty="0"/>
              <a:t>Motherboard), </a:t>
            </a:r>
            <a:r>
              <a:rPr lang="as-IN" sz="1600" dirty="0"/>
              <a:t>র‍্যাম (</a:t>
            </a:r>
            <a:r>
              <a:rPr lang="en-US" sz="1600" dirty="0"/>
              <a:t>RAM), </a:t>
            </a:r>
            <a:r>
              <a:rPr lang="as-IN" sz="1600" dirty="0"/>
              <a:t>হার্ডডিস্ক বা এসএসডি (</a:t>
            </a:r>
            <a:r>
              <a:rPr lang="en-US" sz="1600" dirty="0"/>
              <a:t>SSD)।</a:t>
            </a:r>
          </a:p>
          <a:p>
            <a:r>
              <a:rPr lang="as-IN" sz="1600" b="1" dirty="0"/>
              <a:t>২. সফটওয়্যার (</a:t>
            </a:r>
            <a:r>
              <a:rPr lang="en-US" sz="1600" b="1" dirty="0"/>
              <a:t>Software)</a:t>
            </a:r>
          </a:p>
          <a:p>
            <a:r>
              <a:rPr lang="as-IN" sz="1600" b="1" dirty="0"/>
              <a:t>সংজ্ঞা:</a:t>
            </a:r>
            <a:r>
              <a:rPr lang="as-IN" sz="1600" dirty="0"/>
              <a:t> কম্পিউটারের হার্ডওয়্যারকে কাজ করানোর জন্য বা নির্দিষ্ট কোনো সমস্যা সমাধানের জন্য তৈরি করা বিভিন্ন প্রোগ্রাম বা নির্দেশনাবলীর সমষ্টিকে </a:t>
            </a:r>
            <a:r>
              <a:rPr lang="as-IN" sz="1600" b="1" dirty="0"/>
              <a:t>সফটওয়্যার</a:t>
            </a:r>
            <a:r>
              <a:rPr lang="as-IN" sz="1600" dirty="0"/>
              <a:t> বলে। সফটওয়্যারকে ধরা বা ছোঁয়া যায় না, এটি কেবল স্ক্রিনে দেখা ও অনুভব করা যায়।</a:t>
            </a:r>
          </a:p>
          <a:p>
            <a:r>
              <a:rPr lang="as-IN" sz="1600" b="1" dirty="0"/>
              <a:t>উদাহরণ:</a:t>
            </a:r>
            <a:endParaRPr lang="as-IN" sz="1600" dirty="0"/>
          </a:p>
          <a:p>
            <a:r>
              <a:rPr lang="as-IN" sz="1600" b="1" dirty="0"/>
              <a:t>সিস্টেম সফটওয়্যার (</a:t>
            </a:r>
            <a:r>
              <a:rPr lang="en-US" sz="1600" b="1" dirty="0"/>
              <a:t>System Software):</a:t>
            </a:r>
            <a:r>
              <a:rPr lang="en-US" sz="1600" dirty="0"/>
              <a:t> </a:t>
            </a:r>
            <a:r>
              <a:rPr lang="as-IN" sz="1600" dirty="0"/>
              <a:t>অপারেটিং সিস্টেম যা পুরো কম্পিউটার পরিচালনা করে; যেমন— </a:t>
            </a:r>
            <a:r>
              <a:rPr lang="en-US" sz="1600" dirty="0"/>
              <a:t>Windows, Android, </a:t>
            </a:r>
            <a:r>
              <a:rPr lang="en-US" sz="1600" dirty="0" err="1"/>
              <a:t>macOS</a:t>
            </a:r>
            <a:r>
              <a:rPr lang="en-US" sz="1600" dirty="0"/>
              <a:t>, Linux।</a:t>
            </a:r>
          </a:p>
          <a:p>
            <a:r>
              <a:rPr lang="as-IN" sz="1600" b="1" dirty="0"/>
              <a:t>অ্যাপ্লিকেশন সফটওয়্যার (</a:t>
            </a:r>
            <a:r>
              <a:rPr lang="en-US" sz="1600" b="1" dirty="0"/>
              <a:t>Application Software):</a:t>
            </a:r>
            <a:r>
              <a:rPr lang="en-US" sz="1600" dirty="0"/>
              <a:t> </a:t>
            </a:r>
            <a:r>
              <a:rPr lang="as-IN" sz="1600" dirty="0"/>
              <a:t>নির্দিষ্ট কাজের জন্য ব্যবহৃত অ্যাপস; যেমন— </a:t>
            </a:r>
            <a:r>
              <a:rPr lang="en-US" sz="1600" dirty="0"/>
              <a:t>MS Word, Google Chrome, Photoshop, </a:t>
            </a:r>
            <a:r>
              <a:rPr lang="en-US" sz="1600" dirty="0" err="1"/>
              <a:t>WhatsApp</a:t>
            </a:r>
            <a:r>
              <a:rPr lang="en-US" sz="1600" dirty="0" smtClean="0"/>
              <a:t>।</a:t>
            </a:r>
            <a:endParaRPr lang="en-US" sz="1600" dirty="0"/>
          </a:p>
        </p:txBody>
      </p:sp>
    </p:spTree>
    <p:extLst>
      <p:ext uri="{BB962C8B-B14F-4D97-AF65-F5344CB8AC3E}">
        <p14:creationId xmlns:p14="http://schemas.microsoft.com/office/powerpoint/2010/main" val="3763690001"/>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27658666"/>
              </p:ext>
            </p:extLst>
          </p:nvPr>
        </p:nvGraphicFramePr>
        <p:xfrm>
          <a:off x="533400" y="2209800"/>
          <a:ext cx="8229600" cy="2072640"/>
        </p:xfrm>
        <a:graphic>
          <a:graphicData uri="http://schemas.openxmlformats.org/drawingml/2006/table">
            <a:tbl>
              <a:tblPr/>
              <a:tblGrid>
                <a:gridCol w="2743200"/>
                <a:gridCol w="2743200"/>
                <a:gridCol w="2743200"/>
              </a:tblGrid>
              <a:tr h="0">
                <a:tc>
                  <a:txBody>
                    <a:bodyPr/>
                    <a:lstStyle/>
                    <a:p>
                      <a:r>
                        <a:rPr lang="as-IN" sz="1600" b="1" dirty="0">
                          <a:effectLst/>
                          <a:latin typeface="Google Sans Text"/>
                        </a:rPr>
                        <a:t>বিষয়</a:t>
                      </a:r>
                      <a:endParaRPr lang="as-IN" sz="1600" dirty="0">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sz="1600" b="1">
                          <a:effectLst/>
                          <a:latin typeface="Google Sans Text"/>
                        </a:rPr>
                        <a:t>হার্ডওয়্যার (</a:t>
                      </a:r>
                      <a:r>
                        <a:rPr lang="en-US" sz="1600" b="1">
                          <a:effectLst/>
                          <a:latin typeface="Google Sans Text"/>
                        </a:rPr>
                        <a:t>Hardware)</a:t>
                      </a:r>
                      <a:endParaRPr lang="en-US" sz="1600">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sz="1600" b="1">
                          <a:effectLst/>
                          <a:latin typeface="Google Sans Text"/>
                        </a:rPr>
                        <a:t>সফটওয়্যার (</a:t>
                      </a:r>
                      <a:r>
                        <a:rPr lang="en-US" sz="1600" b="1">
                          <a:effectLst/>
                          <a:latin typeface="Google Sans Text"/>
                        </a:rPr>
                        <a:t>Software)</a:t>
                      </a:r>
                      <a:endParaRPr lang="en-US" sz="1600">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r>
              <a:tr h="0">
                <a:tc>
                  <a:txBody>
                    <a:bodyPr/>
                    <a:lstStyle/>
                    <a:p>
                      <a:r>
                        <a:rPr lang="as-IN" sz="1600" b="1" dirty="0">
                          <a:effectLst/>
                          <a:latin typeface="Google Sans Text"/>
                        </a:rPr>
                        <a:t>গঠন</a:t>
                      </a:r>
                      <a:endParaRPr lang="as-IN" sz="1600" dirty="0">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sz="1600" dirty="0">
                          <a:effectLst/>
                          <a:latin typeface="Google Sans Text"/>
                        </a:rPr>
                        <a:t>এটি যন্ত্রাংশ দিয়ে তৈরি ভৌত কাঠামো।</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sz="1600">
                          <a:effectLst/>
                          <a:latin typeface="Google Sans Text"/>
                        </a:rPr>
                        <a:t>এটি গাণিতিক বা কোডিং নির্দেশনার সমষ্টি।</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r>
              <a:tr h="0">
                <a:tc>
                  <a:txBody>
                    <a:bodyPr/>
                    <a:lstStyle/>
                    <a:p>
                      <a:r>
                        <a:rPr lang="as-IN" sz="1600" b="1">
                          <a:effectLst/>
                          <a:latin typeface="Google Sans Text"/>
                        </a:rPr>
                        <a:t>স্পর্শযোগ্যতা</a:t>
                      </a:r>
                      <a:endParaRPr lang="as-IN" sz="1600">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sz="1600" dirty="0">
                          <a:effectLst/>
                          <a:latin typeface="Google Sans Text"/>
                        </a:rPr>
                        <a:t>সহজে ধরা ও ছোঁয়া যায়।</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sz="1600">
                          <a:effectLst/>
                          <a:latin typeface="Google Sans Text"/>
                        </a:rPr>
                        <a:t>ধরা বা ছোঁয়া যায় না।</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r>
              <a:tr h="0">
                <a:tc>
                  <a:txBody>
                    <a:bodyPr/>
                    <a:lstStyle/>
                    <a:p>
                      <a:r>
                        <a:rPr lang="as-IN" sz="1600" b="1">
                          <a:effectLst/>
                          <a:latin typeface="Google Sans Text"/>
                        </a:rPr>
                        <a:t>নির্ভরশীলতা</a:t>
                      </a:r>
                      <a:endParaRPr lang="as-IN" sz="1600">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sz="1600" dirty="0">
                          <a:effectLst/>
                          <a:latin typeface="Google Sans Text"/>
                        </a:rPr>
                        <a:t>সফটওয়্যার ছাড়া এটি নিষ্ক্রিয়।</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sz="1600" dirty="0">
                          <a:effectLst/>
                          <a:latin typeface="Google Sans Text"/>
                        </a:rPr>
                        <a:t>হার্ডওয়্যার ছাড়া এটি পরিচালনা করা অসম্ভব।</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8060363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04800"/>
            <a:ext cx="8077200" cy="646331"/>
          </a:xfrm>
          <a:prstGeom prst="rect">
            <a:avLst/>
          </a:prstGeom>
          <a:noFill/>
        </p:spPr>
        <p:txBody>
          <a:bodyPr wrap="square" rtlCol="0">
            <a:spAutoFit/>
          </a:bodyPr>
          <a:lstStyle/>
          <a:p>
            <a:r>
              <a:rPr lang="as-IN" dirty="0"/>
              <a:t>নেটওয়ার্ক এবং ইন্টারনেট তথ্যপ্রযুক্তির দুটি অত্যন্ত গুরুত্বপূর্ণ ধারণা। সহজ ভাষায় এদের সংজ্ঞা ও উদাহরণ নিচে দেওয়া হলো:</a:t>
            </a:r>
            <a:endParaRPr lang="en-US" dirty="0"/>
          </a:p>
        </p:txBody>
      </p:sp>
      <p:sp>
        <p:nvSpPr>
          <p:cNvPr id="3" name="TextBox 2"/>
          <p:cNvSpPr txBox="1"/>
          <p:nvPr/>
        </p:nvSpPr>
        <p:spPr>
          <a:xfrm>
            <a:off x="609600" y="1676400"/>
            <a:ext cx="7620000" cy="1477328"/>
          </a:xfrm>
          <a:prstGeom prst="rect">
            <a:avLst/>
          </a:prstGeom>
          <a:noFill/>
        </p:spPr>
        <p:txBody>
          <a:bodyPr wrap="square" rtlCol="0">
            <a:spAutoFit/>
          </a:bodyPr>
          <a:lstStyle/>
          <a:p>
            <a:r>
              <a:rPr lang="as-IN" b="1" dirty="0"/>
              <a:t>১. নেটওয়ার্ক (</a:t>
            </a:r>
            <a:r>
              <a:rPr lang="en-US" b="1" dirty="0"/>
              <a:t>Network)</a:t>
            </a:r>
          </a:p>
          <a:p>
            <a:r>
              <a:rPr lang="as-IN" b="1" dirty="0"/>
              <a:t>সংজ্ঞা:</a:t>
            </a:r>
            <a:r>
              <a:rPr lang="as-IN" dirty="0"/>
              <a:t> দুই বা ততোধিক কম্পিউটার বা অন্যান্য ডিজিটাল ডিভাইস (যেমন: প্রিন্টার, মোবাইল, রাউটার) যখন তথ্য, ফাইল বা তথ্যপ্রযুক্তির নানা সম্পদ নিজেদের মধ্যে আদান-প্রদান করার জন্য কোনো তার (</a:t>
            </a:r>
            <a:r>
              <a:rPr lang="en-US" dirty="0"/>
              <a:t>Cable) </a:t>
            </a:r>
            <a:r>
              <a:rPr lang="as-IN" dirty="0"/>
              <a:t>বা তারহীন (</a:t>
            </a:r>
            <a:r>
              <a:rPr lang="en-US" dirty="0"/>
              <a:t>Wireless) </a:t>
            </a:r>
            <a:r>
              <a:rPr lang="as-IN" dirty="0"/>
              <a:t>মাধ্যমে যুক্ত হয়, তখন তাকে </a:t>
            </a:r>
            <a:r>
              <a:rPr lang="as-IN" b="1" dirty="0"/>
              <a:t>কম্পিউটার নেটওয়ার্ক</a:t>
            </a:r>
            <a:r>
              <a:rPr lang="as-IN" dirty="0"/>
              <a:t> বলে।</a:t>
            </a:r>
          </a:p>
        </p:txBody>
      </p:sp>
      <p:sp>
        <p:nvSpPr>
          <p:cNvPr id="5" name="TextBox 4"/>
          <p:cNvSpPr txBox="1"/>
          <p:nvPr/>
        </p:nvSpPr>
        <p:spPr>
          <a:xfrm>
            <a:off x="609600" y="3657600"/>
            <a:ext cx="8153400" cy="1754326"/>
          </a:xfrm>
          <a:prstGeom prst="rect">
            <a:avLst/>
          </a:prstGeom>
          <a:noFill/>
        </p:spPr>
        <p:txBody>
          <a:bodyPr wrap="square" rtlCol="0">
            <a:spAutoFit/>
          </a:bodyPr>
          <a:lstStyle/>
          <a:p>
            <a:r>
              <a:rPr lang="as-IN" b="1" dirty="0"/>
              <a:t>উদাহরণ:</a:t>
            </a:r>
            <a:endParaRPr lang="as-IN" dirty="0"/>
          </a:p>
          <a:p>
            <a:r>
              <a:rPr lang="as-IN" b="1" dirty="0"/>
              <a:t>স্কুল বা অফিসের নেটওয়ার্ক (</a:t>
            </a:r>
            <a:r>
              <a:rPr lang="en-US" b="1" dirty="0"/>
              <a:t>LAN):</a:t>
            </a:r>
            <a:r>
              <a:rPr lang="en-US" dirty="0"/>
              <a:t> </a:t>
            </a:r>
            <a:r>
              <a:rPr lang="as-IN" dirty="0"/>
              <a:t>একটি কম্পিউটার ল্যাবে ১০টি কম্পিউটার এবং ১টি প্রিন্টার একটি রাউটার দিয়ে যুক্ত। ফলে যেকোনো কম্পিউটার থেকে একই প্রিন্টারে ফাইল প্রিন্ট দেওয়া যায়।</a:t>
            </a:r>
          </a:p>
          <a:p>
            <a:r>
              <a:rPr lang="as-IN" b="1" dirty="0"/>
              <a:t>বাসার ওয়াই-ফাই (</a:t>
            </a:r>
            <a:r>
              <a:rPr lang="en-US" b="1" dirty="0"/>
              <a:t>Wi-Fi):</a:t>
            </a:r>
            <a:r>
              <a:rPr lang="en-US" dirty="0"/>
              <a:t> </a:t>
            </a:r>
            <a:r>
              <a:rPr lang="as-IN" dirty="0"/>
              <a:t>আপনার বাসার একটি রাউটারের সাথে ৩টি মোবাইল ও ১টি ল্যাপটপ যুক্ত থাকা।</a:t>
            </a:r>
          </a:p>
        </p:txBody>
      </p:sp>
    </p:spTree>
    <p:extLst>
      <p:ext uri="{BB962C8B-B14F-4D97-AF65-F5344CB8AC3E}">
        <p14:creationId xmlns:p14="http://schemas.microsoft.com/office/powerpoint/2010/main" val="42709174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304800" y="427175"/>
            <a:ext cx="86106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bn-IN" b="1" i="0" u="none" strike="noStrike" cap="none" normalizeH="0" baseline="0" dirty="0" smtClean="0">
                <a:ln>
                  <a:noFill/>
                </a:ln>
                <a:solidFill>
                  <a:schemeClr val="tx1"/>
                </a:solidFill>
                <a:effectLst/>
                <a:latin typeface="Arial" pitchFamily="34" charset="0"/>
                <a:cs typeface="Vrinda"/>
              </a:rPr>
              <a:t>২</a:t>
            </a:r>
            <a:r>
              <a:rPr kumimoji="0" lang="en-US" b="1" i="0" u="none" strike="noStrike" cap="none" normalizeH="0" baseline="0" dirty="0" smtClean="0">
                <a:ln>
                  <a:noFill/>
                </a:ln>
                <a:solidFill>
                  <a:schemeClr val="tx1"/>
                </a:solidFill>
                <a:effectLst/>
                <a:latin typeface="Arial" pitchFamily="34" charset="0"/>
                <a:cs typeface="Vrinda"/>
              </a:rPr>
              <a:t>. </a:t>
            </a:r>
            <a:r>
              <a:rPr kumimoji="0" lang="bn-IN" b="1" i="0" u="none" strike="noStrike" cap="none" normalizeH="0" baseline="0" dirty="0" smtClean="0">
                <a:ln>
                  <a:noFill/>
                </a:ln>
                <a:solidFill>
                  <a:schemeClr val="tx1"/>
                </a:solidFill>
                <a:effectLst/>
                <a:latin typeface="Arial" pitchFamily="34" charset="0"/>
                <a:cs typeface="Vrinda"/>
              </a:rPr>
              <a:t>ইন্টারনেট </a:t>
            </a:r>
            <a:r>
              <a:rPr kumimoji="0" lang="en-US" b="1" i="0" u="none" strike="noStrike" cap="none" normalizeH="0" baseline="0" dirty="0" smtClean="0">
                <a:ln>
                  <a:noFill/>
                </a:ln>
                <a:solidFill>
                  <a:schemeClr val="tx1"/>
                </a:solidFill>
                <a:effectLst/>
                <a:latin typeface="Arial" pitchFamily="34" charset="0"/>
                <a:cs typeface="Vrinda"/>
              </a:rPr>
              <a:t>(Internet)</a:t>
            </a:r>
            <a:r>
              <a:rPr kumimoji="0" lang="bn-IN" sz="1800" b="0" i="0" u="none" strike="noStrike" cap="none" normalizeH="0" baseline="0" dirty="0" smtClean="0">
                <a:ln>
                  <a:noFill/>
                </a:ln>
                <a:solidFill>
                  <a:schemeClr val="tx1"/>
                </a:solidFill>
                <a:effectLst/>
                <a:latin typeface="Arial" pitchFamily="34" charset="0"/>
                <a:cs typeface="Vrinda"/>
              </a:rPr>
              <a:t> ইন্টারনেট হলো </a:t>
            </a:r>
            <a:r>
              <a:rPr kumimoji="0" lang="en-US" sz="1800" b="1" i="0" u="none" strike="noStrike" cap="none" normalizeH="0" baseline="0" dirty="0" smtClean="0">
                <a:ln>
                  <a:noFill/>
                </a:ln>
                <a:solidFill>
                  <a:schemeClr val="tx1"/>
                </a:solidFill>
                <a:effectLst/>
                <a:latin typeface="Arial" pitchFamily="34" charset="0"/>
                <a:cs typeface="Arial" pitchFamily="34" charset="0"/>
              </a:rPr>
              <a:t>"</a:t>
            </a:r>
            <a:r>
              <a:rPr kumimoji="0" lang="bn-IN" sz="1800" b="1" i="0" u="none" strike="noStrike" cap="none" normalizeH="0" baseline="0" dirty="0" smtClean="0">
                <a:ln>
                  <a:noFill/>
                </a:ln>
                <a:solidFill>
                  <a:schemeClr val="tx1"/>
                </a:solidFill>
                <a:effectLst/>
                <a:latin typeface="Arial" pitchFamily="34" charset="0"/>
                <a:cs typeface="Vrinda"/>
              </a:rPr>
              <a:t>নেটওয়ার্কের নেটওয়ার্ক</a:t>
            </a:r>
            <a:r>
              <a:rPr kumimoji="0" lang="en-US" sz="1800" b="1" i="0" u="none" strike="noStrike" cap="none" normalizeH="0" baseline="0" dirty="0" smtClean="0">
                <a:ln>
                  <a:noFill/>
                </a:ln>
                <a:solidFill>
                  <a:schemeClr val="tx1"/>
                </a:solidFill>
                <a:effectLst/>
                <a:latin typeface="Arial" pitchFamily="34" charset="0"/>
                <a:cs typeface="Arial" pitchFamily="34" charset="0"/>
              </a:rPr>
              <a:t>"</a:t>
            </a:r>
            <a:r>
              <a:rPr kumimoji="0" lang="en-US" sz="1800" b="0" i="0" u="none" strike="noStrike" cap="none" normalizeH="0" baseline="0" dirty="0" smtClean="0">
                <a:ln>
                  <a:noFill/>
                </a:ln>
                <a:solidFill>
                  <a:schemeClr val="tx1"/>
                </a:solidFill>
                <a:effectLst/>
                <a:latin typeface="Arial" pitchFamily="34" charset="0"/>
                <a:cs typeface="Arial" pitchFamily="34" charset="0"/>
              </a:rPr>
              <a:t> (Network of Networks)</a:t>
            </a:r>
            <a:r>
              <a:rPr kumimoji="0" lang="hi-IN" sz="1800" b="0" i="0" u="none" strike="noStrike" cap="none" normalizeH="0" baseline="0" dirty="0" smtClean="0">
                <a:ln>
                  <a:noFill/>
                </a:ln>
                <a:solidFill>
                  <a:schemeClr val="tx1"/>
                </a:solidFill>
                <a:effectLst/>
                <a:latin typeface="Arial" pitchFamily="34" charset="0"/>
                <a:cs typeface="Mangal"/>
              </a:rPr>
              <a:t>। </a:t>
            </a:r>
            <a:r>
              <a:rPr kumimoji="0" lang="bn-IN" sz="1800" b="0" i="0" u="none" strike="noStrike" cap="none" normalizeH="0" baseline="0" dirty="0" smtClean="0">
                <a:ln>
                  <a:noFill/>
                </a:ln>
                <a:solidFill>
                  <a:schemeClr val="tx1"/>
                </a:solidFill>
                <a:effectLst/>
                <a:latin typeface="Arial" pitchFamily="34" charset="0"/>
                <a:cs typeface="Vrinda"/>
              </a:rPr>
              <a:t>বিশ্বজুড়ে ছড়িয়ে থাকা লাখ লাখ ছোট</a:t>
            </a:r>
            <a:r>
              <a:rPr kumimoji="0" lang="en-US" sz="1800" b="0" i="0" u="none" strike="noStrike" cap="none" normalizeH="0" baseline="0" dirty="0" smtClean="0">
                <a:ln>
                  <a:noFill/>
                </a:ln>
                <a:solidFill>
                  <a:schemeClr val="tx1"/>
                </a:solidFill>
                <a:effectLst/>
                <a:latin typeface="Arial" pitchFamily="34" charset="0"/>
                <a:cs typeface="Arial" pitchFamily="34" charset="0"/>
              </a:rPr>
              <a:t>-</a:t>
            </a:r>
            <a:r>
              <a:rPr kumimoji="0" lang="bn-IN" sz="1800" b="0" i="0" u="none" strike="noStrike" cap="none" normalizeH="0" baseline="0" dirty="0" smtClean="0">
                <a:ln>
                  <a:noFill/>
                </a:ln>
                <a:solidFill>
                  <a:schemeClr val="tx1"/>
                </a:solidFill>
                <a:effectLst/>
                <a:latin typeface="Arial" pitchFamily="34" charset="0"/>
                <a:cs typeface="Vrinda"/>
              </a:rPr>
              <a:t>বড় কম্পিউটার নেটওয়ার্ক যখন স্ট্যান্ডার্ড প্রোটোকল </a:t>
            </a:r>
            <a:r>
              <a:rPr kumimoji="0" lang="en-US" sz="1800" b="0" i="0" u="none" strike="noStrike" cap="none" normalizeH="0" baseline="0" dirty="0" smtClean="0">
                <a:ln>
                  <a:noFill/>
                </a:ln>
                <a:solidFill>
                  <a:schemeClr val="tx1"/>
                </a:solidFill>
                <a:effectLst/>
                <a:latin typeface="Arial" pitchFamily="34" charset="0"/>
                <a:cs typeface="Arial" pitchFamily="34" charset="0"/>
              </a:rPr>
              <a:t>(TCP/IP) </a:t>
            </a:r>
            <a:r>
              <a:rPr kumimoji="0" lang="bn-IN" sz="1800" b="0" i="0" u="none" strike="noStrike" cap="none" normalizeH="0" baseline="0" dirty="0" smtClean="0">
                <a:ln>
                  <a:noFill/>
                </a:ln>
                <a:solidFill>
                  <a:schemeClr val="tx1"/>
                </a:solidFill>
                <a:effectLst/>
                <a:latin typeface="Arial" pitchFamily="34" charset="0"/>
                <a:cs typeface="Vrinda"/>
              </a:rPr>
              <a:t>ব্যবহার করে একে অপরের সাথে যুক্ত হয়ে পুরো পৃথিবীকে একটি বিশাল তথ্যব্যবস্থায় পরিণত করে</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r>
              <a:rPr kumimoji="0" lang="bn-IN" sz="1800" b="0" i="0" u="none" strike="noStrike" cap="none" normalizeH="0" baseline="0" dirty="0" smtClean="0">
                <a:ln>
                  <a:noFill/>
                </a:ln>
                <a:solidFill>
                  <a:schemeClr val="tx1"/>
                </a:solidFill>
                <a:effectLst/>
                <a:latin typeface="Arial" pitchFamily="34" charset="0"/>
                <a:cs typeface="Vrinda"/>
              </a:rPr>
              <a:t>তখন তাকে </a:t>
            </a:r>
            <a:r>
              <a:rPr kumimoji="0" lang="bn-IN" sz="1800" b="1" i="0" u="none" strike="noStrike" cap="none" normalizeH="0" baseline="0" dirty="0" smtClean="0">
                <a:ln>
                  <a:noFill/>
                </a:ln>
                <a:solidFill>
                  <a:schemeClr val="tx1"/>
                </a:solidFill>
                <a:effectLst/>
                <a:latin typeface="Arial" pitchFamily="34" charset="0"/>
                <a:cs typeface="Vrinda"/>
              </a:rPr>
              <a:t>ইন্টারনেট</a:t>
            </a:r>
            <a:r>
              <a:rPr kumimoji="0" lang="bn-IN" sz="1800" b="0" i="0" u="none" strike="noStrike" cap="none" normalizeH="0" baseline="0" dirty="0" smtClean="0">
                <a:ln>
                  <a:noFill/>
                </a:ln>
                <a:solidFill>
                  <a:schemeClr val="tx1"/>
                </a:solidFill>
                <a:effectLst/>
                <a:latin typeface="Arial" pitchFamily="34" charset="0"/>
                <a:cs typeface="Vrinda"/>
              </a:rPr>
              <a:t> বলে।</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bn-IN" sz="1800" b="1" i="0" u="none" strike="noStrike" cap="none" normalizeH="0" baseline="0" dirty="0" smtClean="0">
                <a:ln>
                  <a:noFill/>
                </a:ln>
                <a:solidFill>
                  <a:schemeClr val="tx1"/>
                </a:solidFill>
                <a:effectLst/>
                <a:latin typeface="Arial" pitchFamily="34" charset="0"/>
                <a:cs typeface="Vrinda"/>
              </a:rPr>
              <a:t>প্রাসঙ্গিক তথ্য</a:t>
            </a:r>
            <a:r>
              <a:rPr kumimoji="0" lang="en-US" sz="1800" b="1" i="0" u="none" strike="noStrike" cap="none" normalizeH="0" baseline="0" dirty="0" smtClean="0">
                <a:ln>
                  <a:noFill/>
                </a:ln>
                <a:solidFill>
                  <a:schemeClr val="tx1"/>
                </a:solidFill>
                <a:effectLst/>
                <a:latin typeface="Arial" pitchFamily="34" charset="0"/>
                <a:cs typeface="Vrinda"/>
              </a:rPr>
              <a:t>:</a:t>
            </a:r>
            <a:r>
              <a:rPr kumimoji="0" lang="en-US" sz="1800" b="0" i="0" u="none" strike="noStrike" cap="none" normalizeH="0" baseline="0" dirty="0" smtClean="0">
                <a:ln>
                  <a:noFill/>
                </a:ln>
                <a:solidFill>
                  <a:schemeClr val="tx1"/>
                </a:solidFill>
                <a:effectLst/>
                <a:latin typeface="Arial" pitchFamily="34" charset="0"/>
                <a:cs typeface="Arial" pitchFamily="34" charset="0"/>
              </a:rPr>
              <a:t> "Interconnected Network" </a:t>
            </a:r>
            <a:r>
              <a:rPr kumimoji="0" lang="bn-IN" sz="1800" b="0" i="0" u="none" strike="noStrike" cap="none" normalizeH="0" baseline="0" dirty="0" smtClean="0">
                <a:ln>
                  <a:noFill/>
                </a:ln>
                <a:solidFill>
                  <a:schemeClr val="tx1"/>
                </a:solidFill>
                <a:effectLst/>
                <a:latin typeface="Arial" pitchFamily="34" charset="0"/>
                <a:cs typeface="Vrinda"/>
              </a:rPr>
              <a:t>শব্দযুগল থেকে </a:t>
            </a:r>
            <a:r>
              <a:rPr kumimoji="0" lang="en-US" sz="1800" b="0" i="0" u="none" strike="noStrike" cap="none" normalizeH="0" baseline="0" dirty="0" smtClean="0">
                <a:ln>
                  <a:noFill/>
                </a:ln>
                <a:solidFill>
                  <a:schemeClr val="tx1"/>
                </a:solidFill>
                <a:effectLst/>
                <a:latin typeface="Arial" pitchFamily="34" charset="0"/>
                <a:cs typeface="Arial" pitchFamily="34" charset="0"/>
              </a:rPr>
              <a:t>'Internet' </a:t>
            </a:r>
            <a:r>
              <a:rPr kumimoji="0" lang="bn-IN" sz="1800" b="0" i="0" u="none" strike="noStrike" cap="none" normalizeH="0" baseline="0" dirty="0" smtClean="0">
                <a:ln>
                  <a:noFill/>
                </a:ln>
                <a:solidFill>
                  <a:schemeClr val="tx1"/>
                </a:solidFill>
                <a:effectLst/>
                <a:latin typeface="Arial" pitchFamily="34" charset="0"/>
                <a:cs typeface="Vrinda"/>
              </a:rPr>
              <a:t>শব্দটির উৎপত্তি।</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TextBox 3"/>
          <p:cNvSpPr txBox="1"/>
          <p:nvPr/>
        </p:nvSpPr>
        <p:spPr>
          <a:xfrm>
            <a:off x="381000" y="2362200"/>
            <a:ext cx="8305800" cy="1754326"/>
          </a:xfrm>
          <a:prstGeom prst="rect">
            <a:avLst/>
          </a:prstGeom>
          <a:noFill/>
        </p:spPr>
        <p:txBody>
          <a:bodyPr wrap="square" rtlCol="0">
            <a:spAutoFit/>
          </a:bodyPr>
          <a:lstStyle/>
          <a:p>
            <a:r>
              <a:rPr lang="as-IN" b="1" dirty="0"/>
              <a:t>উদাহরণ:</a:t>
            </a:r>
            <a:endParaRPr lang="as-IN" dirty="0"/>
          </a:p>
          <a:p>
            <a:r>
              <a:rPr lang="as-IN" b="1" dirty="0"/>
              <a:t>ওয়ার্ল্ড ওয়াইড ওয়েব (</a:t>
            </a:r>
            <a:r>
              <a:rPr lang="en-US" b="1" dirty="0"/>
              <a:t>WWW):</a:t>
            </a:r>
            <a:r>
              <a:rPr lang="en-US" dirty="0"/>
              <a:t> </a:t>
            </a:r>
            <a:r>
              <a:rPr lang="as-IN" dirty="0"/>
              <a:t>বাংলাদেশে বসে মার্কিন যুক্তরাষ্ট্রের সার্ভারে থাকা গুগল (</a:t>
            </a:r>
            <a:r>
              <a:rPr lang="en-US" dirty="0"/>
              <a:t>Google), </a:t>
            </a:r>
            <a:r>
              <a:rPr lang="as-IN" dirty="0"/>
              <a:t>ইউটিউব (</a:t>
            </a:r>
            <a:r>
              <a:rPr lang="en-US" dirty="0"/>
              <a:t>YouTube) </a:t>
            </a:r>
            <a:r>
              <a:rPr lang="as-IN" dirty="0"/>
              <a:t>বা উইকিপিডিয়া (</a:t>
            </a:r>
            <a:r>
              <a:rPr lang="en-US" dirty="0"/>
              <a:t>Wikipedia) </a:t>
            </a:r>
            <a:r>
              <a:rPr lang="as-IN" dirty="0"/>
              <a:t>ব্যবহার করে তথ্য জানা।</a:t>
            </a:r>
          </a:p>
          <a:p>
            <a:r>
              <a:rPr lang="as-IN" b="1" dirty="0"/>
              <a:t>অনলাইন যোগাযোগ:</a:t>
            </a:r>
            <a:r>
              <a:rPr lang="as-IN" dirty="0"/>
              <a:t> মেসেঞ্জার বা হোয়াটসঅ্যাপের মাধ্যমে বিশ্বের যেকোনো প্রান্তে থাকা মানুষের সাথে কথা বলা বা ইমেইল পাঠানো।</a:t>
            </a:r>
          </a:p>
        </p:txBody>
      </p:sp>
    </p:spTree>
    <p:extLst>
      <p:ext uri="{BB962C8B-B14F-4D97-AF65-F5344CB8AC3E}">
        <p14:creationId xmlns:p14="http://schemas.microsoft.com/office/powerpoint/2010/main" val="395710436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501359622"/>
              </p:ext>
            </p:extLst>
          </p:nvPr>
        </p:nvGraphicFramePr>
        <p:xfrm>
          <a:off x="685799" y="1676399"/>
          <a:ext cx="8093364" cy="4655661"/>
        </p:xfrm>
        <a:graphic>
          <a:graphicData uri="http://schemas.openxmlformats.org/drawingml/2006/table">
            <a:tbl>
              <a:tblPr/>
              <a:tblGrid>
                <a:gridCol w="2697788"/>
                <a:gridCol w="2697788"/>
                <a:gridCol w="2697788"/>
              </a:tblGrid>
              <a:tr h="906621">
                <a:tc>
                  <a:txBody>
                    <a:bodyPr/>
                    <a:lstStyle/>
                    <a:p>
                      <a:r>
                        <a:rPr lang="as-IN" b="1" dirty="0">
                          <a:effectLst/>
                          <a:latin typeface="Google Sans Text"/>
                        </a:rPr>
                        <a:t>বিষয়</a:t>
                      </a:r>
                      <a:endParaRPr lang="as-IN" dirty="0">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b="1">
                          <a:effectLst/>
                          <a:latin typeface="Google Sans Text"/>
                        </a:rPr>
                        <a:t>নেটওয়ার্ক (</a:t>
                      </a:r>
                      <a:r>
                        <a:rPr lang="en-US" b="1">
                          <a:effectLst/>
                          <a:latin typeface="Google Sans Text"/>
                        </a:rPr>
                        <a:t>Network)</a:t>
                      </a:r>
                      <a:endParaRPr lang="en-US">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b="1">
                          <a:effectLst/>
                          <a:latin typeface="Google Sans Text"/>
                        </a:rPr>
                        <a:t>ইন্টারনেট (</a:t>
                      </a:r>
                      <a:r>
                        <a:rPr lang="en-US" b="1">
                          <a:effectLst/>
                          <a:latin typeface="Google Sans Text"/>
                        </a:rPr>
                        <a:t>Internet)</a:t>
                      </a:r>
                      <a:endParaRPr lang="en-US">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r>
              <a:tr h="1088790">
                <a:tc>
                  <a:txBody>
                    <a:bodyPr/>
                    <a:lstStyle/>
                    <a:p>
                      <a:r>
                        <a:rPr lang="as-IN" b="1" dirty="0">
                          <a:effectLst/>
                          <a:latin typeface="Google Sans Text"/>
                        </a:rPr>
                        <a:t>পরিসর</a:t>
                      </a:r>
                      <a:endParaRPr lang="as-IN" dirty="0">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a:effectLst/>
                          <a:latin typeface="Google Sans Text"/>
                        </a:rPr>
                        <a:t>এটি নির্দিষ্ট একটি এলাকা বা সীমানার মধ্যে সীমিত হতে পারে (যেমন: একটি ঘর বা ভবন)।</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a:effectLst/>
                          <a:latin typeface="Google Sans Text"/>
                        </a:rPr>
                        <a:t>এটি কোনো নির্দিষ্ট সীমানায় সীমাবদ্ধ নয়; এটি বিশ্বব্যাপী বিস্তৃত।</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r>
              <a:tr h="1088790">
                <a:tc>
                  <a:txBody>
                    <a:bodyPr/>
                    <a:lstStyle/>
                    <a:p>
                      <a:r>
                        <a:rPr lang="as-IN" b="1">
                          <a:effectLst/>
                          <a:latin typeface="Google Sans Text"/>
                        </a:rPr>
                        <a:t>মালিকানা</a:t>
                      </a:r>
                      <a:endParaRPr lang="as-IN">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a:effectLst/>
                          <a:latin typeface="Google Sans Text"/>
                        </a:rPr>
                        <a:t>একটি নির্দিষ্ট ব্যক্তি, প্রতিষ্ঠান বা কোম্পানি এটি নিয়ন্ত্রণ করতে পারে।</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a:effectLst/>
                          <a:latin typeface="Google Sans Text"/>
                        </a:rPr>
                        <a:t>ইন্টারনেটের একক কোনো মালিক নেই; এটি বিশ্বব্যাপী বিভিন্ন ব্যবস্থার সমন্বয়।</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r>
              <a:tr h="1088790">
                <a:tc>
                  <a:txBody>
                    <a:bodyPr/>
                    <a:lstStyle/>
                    <a:p>
                      <a:r>
                        <a:rPr lang="as-IN" b="1">
                          <a:effectLst/>
                          <a:latin typeface="Google Sans Text"/>
                        </a:rPr>
                        <a:t>সম্পর্ক</a:t>
                      </a:r>
                      <a:endParaRPr lang="as-IN">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a:effectLst/>
                          <a:latin typeface="Google Sans Text"/>
                        </a:rPr>
                        <a:t>ইন্টারনেট ছাড়াও একটি লোকাল নেটওয়ার্ক চলতে পারে।</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dirty="0">
                          <a:effectLst/>
                          <a:latin typeface="Google Sans Text"/>
                        </a:rPr>
                        <a:t>ইন্টারনেট তৈরিই হয়েছে অসংখ্য ছোট-বড় নেটওয়ার্ক একসাথে যুক্ত করে।</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r>
            </a:tbl>
          </a:graphicData>
        </a:graphic>
      </p:graphicFrame>
      <p:sp>
        <p:nvSpPr>
          <p:cNvPr id="4" name="Rectangle 1"/>
          <p:cNvSpPr>
            <a:spLocks noChangeArrowheads="1"/>
          </p:cNvSpPr>
          <p:nvPr/>
        </p:nvSpPr>
        <p:spPr bwMode="auto">
          <a:xfrm>
            <a:off x="457200" y="1811064"/>
            <a:ext cx="184731" cy="38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700" b="1" i="0" u="none" strike="noStrike" cap="none" normalizeH="0" baseline="0" dirty="0" smtClean="0">
              <a:ln>
                <a:noFill/>
              </a:ln>
              <a:solidFill>
                <a:schemeClr val="tx1"/>
              </a:solidFill>
              <a:effectLst/>
              <a:latin typeface="Google Sans"/>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TextBox 4"/>
          <p:cNvSpPr txBox="1"/>
          <p:nvPr/>
        </p:nvSpPr>
        <p:spPr>
          <a:xfrm>
            <a:off x="2057400" y="457200"/>
            <a:ext cx="3124200" cy="369332"/>
          </a:xfrm>
          <a:prstGeom prst="rect">
            <a:avLst/>
          </a:prstGeom>
          <a:noFill/>
        </p:spPr>
        <p:txBody>
          <a:bodyPr wrap="square" rtlCol="0">
            <a:spAutoFit/>
          </a:bodyPr>
          <a:lstStyle/>
          <a:p>
            <a:r>
              <a:rPr lang="en-US" dirty="0" err="1" smtClean="0"/>
              <a:t>উদাহরন</a:t>
            </a:r>
            <a:endParaRPr lang="en-US" dirty="0"/>
          </a:p>
        </p:txBody>
      </p:sp>
    </p:spTree>
    <p:extLst>
      <p:ext uri="{BB962C8B-B14F-4D97-AF65-F5344CB8AC3E}">
        <p14:creationId xmlns:p14="http://schemas.microsoft.com/office/powerpoint/2010/main" val="732875125"/>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533400"/>
            <a:ext cx="1828800" cy="923330"/>
          </a:xfrm>
          <a:prstGeom prst="rect">
            <a:avLst/>
          </a:prstGeom>
          <a:noFill/>
        </p:spPr>
        <p:txBody>
          <a:bodyPr wrap="square" rtlCol="0">
            <a:spAutoFit/>
          </a:bodyPr>
          <a:lstStyle/>
          <a:p>
            <a:r>
              <a:rPr lang="en-US" sz="5400" dirty="0" smtClean="0"/>
              <a:t>RAM</a:t>
            </a:r>
            <a:endParaRPr lang="en-US" sz="5400" dirty="0"/>
          </a:p>
        </p:txBody>
      </p:sp>
      <p:sp>
        <p:nvSpPr>
          <p:cNvPr id="3" name="TextBox 2"/>
          <p:cNvSpPr txBox="1"/>
          <p:nvPr/>
        </p:nvSpPr>
        <p:spPr>
          <a:xfrm>
            <a:off x="533400" y="2057400"/>
            <a:ext cx="8382000" cy="1754326"/>
          </a:xfrm>
          <a:prstGeom prst="rect">
            <a:avLst/>
          </a:prstGeom>
          <a:noFill/>
        </p:spPr>
        <p:txBody>
          <a:bodyPr wrap="square" rtlCol="0">
            <a:spAutoFit/>
          </a:bodyPr>
          <a:lstStyle/>
          <a:p>
            <a:r>
              <a:rPr lang="as-IN" b="1" dirty="0"/>
              <a:t>১. </a:t>
            </a:r>
            <a:r>
              <a:rPr lang="en-US" b="1" dirty="0"/>
              <a:t>RAM (Random Access Memory)</a:t>
            </a:r>
          </a:p>
          <a:p>
            <a:r>
              <a:rPr lang="as-IN" b="1" dirty="0"/>
              <a:t>সংজ্ঞা:</a:t>
            </a:r>
            <a:r>
              <a:rPr lang="as-IN" dirty="0"/>
              <a:t> র‍্যাম (</a:t>
            </a:r>
            <a:r>
              <a:rPr lang="en-US" dirty="0"/>
              <a:t>RAM) </a:t>
            </a:r>
            <a:r>
              <a:rPr lang="as-IN" dirty="0"/>
              <a:t>হলো কম্পিউটারের প্রাথমিক বা </a:t>
            </a:r>
            <a:r>
              <a:rPr lang="as-IN" b="1" dirty="0"/>
              <a:t>অস্থায়ী মেমোরি</a:t>
            </a:r>
            <a:r>
              <a:rPr lang="as-IN" dirty="0"/>
              <a:t> (</a:t>
            </a:r>
            <a:r>
              <a:rPr lang="en-US" dirty="0"/>
              <a:t>Volatile Memory)। </a:t>
            </a:r>
            <a:r>
              <a:rPr lang="as-IN" dirty="0"/>
              <a:t>কম্পিউটার চালু থাকা অবস্থায় আপনি যেসব অ্যাপ বা প্রোগ্রাম ব্যবহার করেন (যেমন: গেম খেলা, ওয়েব ব্রাউজ করা বা লিখালিখি করা), তার সমস্ত তথ্য র‍্যামে সাময়িকভাবে জমা থাকে। কম্পিউটার বন্ধ বা বিদ্যুৎ চলে গেলে র‍্যামের সব তথ্য সঙ্গে সঙ্গে মুছে যায়।</a:t>
            </a:r>
          </a:p>
        </p:txBody>
      </p:sp>
      <p:sp>
        <p:nvSpPr>
          <p:cNvPr id="4" name="TextBox 3"/>
          <p:cNvSpPr txBox="1"/>
          <p:nvPr/>
        </p:nvSpPr>
        <p:spPr>
          <a:xfrm>
            <a:off x="533400" y="4343400"/>
            <a:ext cx="8382000" cy="1477328"/>
          </a:xfrm>
          <a:prstGeom prst="rect">
            <a:avLst/>
          </a:prstGeom>
          <a:noFill/>
        </p:spPr>
        <p:txBody>
          <a:bodyPr wrap="square" rtlCol="0">
            <a:spAutoFit/>
          </a:bodyPr>
          <a:lstStyle/>
          <a:p>
            <a:r>
              <a:rPr lang="as-IN" b="1" dirty="0"/>
              <a:t>উদাহরণ:</a:t>
            </a:r>
            <a:endParaRPr lang="as-IN" dirty="0"/>
          </a:p>
          <a:p>
            <a:r>
              <a:rPr lang="as-IN" b="1" dirty="0"/>
              <a:t>টাইপিং বা কাজ করা:</a:t>
            </a:r>
            <a:r>
              <a:rPr lang="as-IN" dirty="0"/>
              <a:t> আপনি যখন </a:t>
            </a:r>
            <a:r>
              <a:rPr lang="en-US" dirty="0"/>
              <a:t>MS Word-</a:t>
            </a:r>
            <a:r>
              <a:rPr lang="as-IN" dirty="0"/>
              <a:t>এ কিছু টাইপ করছেন কিন্তু ফাইলটি সেভ (</a:t>
            </a:r>
            <a:r>
              <a:rPr lang="en-US" dirty="0"/>
              <a:t>Save) </a:t>
            </a:r>
            <a:r>
              <a:rPr lang="as-IN" dirty="0"/>
              <a:t>করেননি, তখন সেই লেখাটি </a:t>
            </a:r>
            <a:r>
              <a:rPr lang="en-US" dirty="0"/>
              <a:t>RAM-</a:t>
            </a:r>
            <a:r>
              <a:rPr lang="as-IN" dirty="0"/>
              <a:t>এ জমা থাকে।</a:t>
            </a:r>
          </a:p>
          <a:p>
            <a:r>
              <a:rPr lang="as-IN" b="1" dirty="0"/>
              <a:t>মোবাইল/কম্পিউটারের র‍্যামের ক্ষমতা:</a:t>
            </a:r>
            <a:r>
              <a:rPr lang="as-IN" dirty="0"/>
              <a:t> ৩ </a:t>
            </a:r>
            <a:r>
              <a:rPr lang="en-US" dirty="0"/>
              <a:t>GB, </a:t>
            </a:r>
            <a:r>
              <a:rPr lang="as-IN" dirty="0"/>
              <a:t>৮ </a:t>
            </a:r>
            <a:r>
              <a:rPr lang="en-US" dirty="0"/>
              <a:t>GB </a:t>
            </a:r>
            <a:r>
              <a:rPr lang="as-IN" dirty="0"/>
              <a:t>বা ১৬ </a:t>
            </a:r>
            <a:r>
              <a:rPr lang="en-US" dirty="0"/>
              <a:t>GB RAM (</a:t>
            </a:r>
            <a:r>
              <a:rPr lang="as-IN" dirty="0"/>
              <a:t>র‍্যাম যত বেশি হয়, একসাথে তত বেশি অ্যাপ দ্রুত চালানো যায়)।</a:t>
            </a:r>
          </a:p>
        </p:txBody>
      </p:sp>
    </p:spTree>
    <p:extLst>
      <p:ext uri="{BB962C8B-B14F-4D97-AF65-F5344CB8AC3E}">
        <p14:creationId xmlns:p14="http://schemas.microsoft.com/office/powerpoint/2010/main" val="392131135"/>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1200" y="457200"/>
            <a:ext cx="1676400" cy="707886"/>
          </a:xfrm>
          <a:prstGeom prst="rect">
            <a:avLst/>
          </a:prstGeom>
          <a:noFill/>
        </p:spPr>
        <p:txBody>
          <a:bodyPr wrap="square" rtlCol="0">
            <a:spAutoFit/>
          </a:bodyPr>
          <a:lstStyle/>
          <a:p>
            <a:r>
              <a:rPr lang="en-US" sz="4000" dirty="0" smtClean="0"/>
              <a:t>ROM</a:t>
            </a:r>
            <a:endParaRPr lang="en-US" sz="4000" dirty="0"/>
          </a:p>
        </p:txBody>
      </p:sp>
      <p:sp>
        <p:nvSpPr>
          <p:cNvPr id="3" name="TextBox 2"/>
          <p:cNvSpPr txBox="1"/>
          <p:nvPr/>
        </p:nvSpPr>
        <p:spPr>
          <a:xfrm>
            <a:off x="533400" y="1293818"/>
            <a:ext cx="7543800" cy="1754326"/>
          </a:xfrm>
          <a:prstGeom prst="rect">
            <a:avLst/>
          </a:prstGeom>
          <a:noFill/>
        </p:spPr>
        <p:txBody>
          <a:bodyPr wrap="square" rtlCol="0">
            <a:spAutoFit/>
          </a:bodyPr>
          <a:lstStyle/>
          <a:p>
            <a:r>
              <a:rPr lang="en-US" b="1" dirty="0"/>
              <a:t>ROM (Read Only Memory)</a:t>
            </a:r>
          </a:p>
          <a:p>
            <a:r>
              <a:rPr lang="as-IN" b="1" dirty="0"/>
              <a:t>সংজ্ঞা:</a:t>
            </a:r>
            <a:r>
              <a:rPr lang="as-IN" dirty="0"/>
              <a:t> রিম (</a:t>
            </a:r>
            <a:r>
              <a:rPr lang="en-US" dirty="0"/>
              <a:t>ROM) </a:t>
            </a:r>
            <a:r>
              <a:rPr lang="as-IN" dirty="0"/>
              <a:t>হলো কম্পিউটারের একটি </a:t>
            </a:r>
            <a:r>
              <a:rPr lang="as-IN" b="1" dirty="0"/>
              <a:t>স্থায়ী মেমোরি</a:t>
            </a:r>
            <a:r>
              <a:rPr lang="as-IN" dirty="0"/>
              <a:t> (</a:t>
            </a:r>
            <a:r>
              <a:rPr lang="en-US" dirty="0"/>
              <a:t>Non-Volatile Memory)। </a:t>
            </a:r>
            <a:r>
              <a:rPr lang="as-IN" dirty="0"/>
              <a:t>এই মেমোরিতে থাকা তথ্য কম্পিউটার তৈরি করার সময়ই স্থায়ীভাবে লিখে দেওয়া হয়। এতে থাকা নির্দেশাবলী কম্পিউটার শুধু পড়তে (</a:t>
            </a:r>
            <a:r>
              <a:rPr lang="en-US" dirty="0"/>
              <a:t>Read) </a:t>
            </a:r>
            <a:r>
              <a:rPr lang="as-IN" dirty="0"/>
              <a:t>পারে, সহজে সংশোধন বা মুছে ফেলতে পারে না। বিদ্যুৎ চলে গেলেও এর তথ্য মুছে যায় না।</a:t>
            </a:r>
          </a:p>
        </p:txBody>
      </p:sp>
      <p:sp>
        <p:nvSpPr>
          <p:cNvPr id="4" name="TextBox 3"/>
          <p:cNvSpPr txBox="1"/>
          <p:nvPr/>
        </p:nvSpPr>
        <p:spPr>
          <a:xfrm>
            <a:off x="762000" y="3505200"/>
            <a:ext cx="7467600" cy="1754326"/>
          </a:xfrm>
          <a:prstGeom prst="rect">
            <a:avLst/>
          </a:prstGeom>
          <a:noFill/>
        </p:spPr>
        <p:txBody>
          <a:bodyPr wrap="square" rtlCol="0">
            <a:spAutoFit/>
          </a:bodyPr>
          <a:lstStyle/>
          <a:p>
            <a:r>
              <a:rPr lang="as-IN" b="1" dirty="0"/>
              <a:t>উদাহরণ:</a:t>
            </a:r>
            <a:endParaRPr lang="as-IN" dirty="0"/>
          </a:p>
          <a:p>
            <a:r>
              <a:rPr lang="as-IN" b="1" dirty="0"/>
              <a:t>কম্পিউটার স্টার্ট বা বুটিং নির্দেশ:</a:t>
            </a:r>
            <a:r>
              <a:rPr lang="as-IN" dirty="0"/>
              <a:t> কম্পিউটার অন করার সাথে সাথে স্ক্রিনে যে লোগো বা প্রস্তুতকরণ ধাপগুলো (</a:t>
            </a:r>
            <a:r>
              <a:rPr lang="en-US" dirty="0"/>
              <a:t>BIOS/UEFI System) </a:t>
            </a:r>
            <a:r>
              <a:rPr lang="as-IN" dirty="0"/>
              <a:t>আসে, তা </a:t>
            </a:r>
            <a:r>
              <a:rPr lang="en-US" dirty="0"/>
              <a:t>ROM-</a:t>
            </a:r>
            <a:r>
              <a:rPr lang="as-IN" dirty="0"/>
              <a:t>এ সংরক্ষিত থাকে।</a:t>
            </a:r>
          </a:p>
          <a:p>
            <a:r>
              <a:rPr lang="as-IN" b="1" dirty="0"/>
              <a:t>ইলেকট্রনিক ডিভাইসের ফার্মওয়্যার:</a:t>
            </a:r>
            <a:r>
              <a:rPr lang="as-IN" dirty="0"/>
              <a:t> ওভেন, ওয়াশিং মেশিন বা ডিজিটাল ঘড়িতে যেসব নির্দিষ্ট নির্দেশ স্থায়ীভাবে দেওয়া থাকে।</a:t>
            </a:r>
          </a:p>
        </p:txBody>
      </p:sp>
    </p:spTree>
    <p:extLst>
      <p:ext uri="{BB962C8B-B14F-4D97-AF65-F5344CB8AC3E}">
        <p14:creationId xmlns:p14="http://schemas.microsoft.com/office/powerpoint/2010/main" val="32968939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478999388"/>
              </p:ext>
            </p:extLst>
          </p:nvPr>
        </p:nvGraphicFramePr>
        <p:xfrm>
          <a:off x="609600" y="1437640"/>
          <a:ext cx="8229600" cy="3505200"/>
        </p:xfrm>
        <a:graphic>
          <a:graphicData uri="http://schemas.openxmlformats.org/drawingml/2006/table">
            <a:tbl>
              <a:tblPr/>
              <a:tblGrid>
                <a:gridCol w="2743200"/>
                <a:gridCol w="2743200"/>
                <a:gridCol w="2743200"/>
              </a:tblGrid>
              <a:tr h="0">
                <a:tc>
                  <a:txBody>
                    <a:bodyPr/>
                    <a:lstStyle/>
                    <a:p>
                      <a:r>
                        <a:rPr lang="as-IN" b="1" dirty="0">
                          <a:effectLst/>
                          <a:latin typeface="Google Sans Text"/>
                        </a:rPr>
                        <a:t>বিষয়</a:t>
                      </a:r>
                      <a:endParaRPr lang="as-IN" dirty="0">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en-US" b="1">
                          <a:effectLst/>
                          <a:latin typeface="Google Sans Text"/>
                        </a:rPr>
                        <a:t>RAM (Random Access Memory)</a:t>
                      </a:r>
                      <a:endParaRPr lang="en-US">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en-US" b="1">
                          <a:effectLst/>
                          <a:latin typeface="Google Sans Text"/>
                        </a:rPr>
                        <a:t>ROM (Read Only Memory)</a:t>
                      </a:r>
                      <a:endParaRPr lang="en-US">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r>
              <a:tr h="0">
                <a:tc>
                  <a:txBody>
                    <a:bodyPr/>
                    <a:lstStyle/>
                    <a:p>
                      <a:r>
                        <a:rPr lang="as-IN" b="1" dirty="0">
                          <a:effectLst/>
                          <a:latin typeface="Google Sans Text"/>
                        </a:rPr>
                        <a:t>প্রকৃতি</a:t>
                      </a:r>
                      <a:endParaRPr lang="as-IN" dirty="0">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a:effectLst/>
                          <a:latin typeface="Google Sans Text"/>
                        </a:rPr>
                        <a:t>এটি অস্থায়ী মেমোরি (</a:t>
                      </a:r>
                      <a:r>
                        <a:rPr lang="en-US">
                          <a:effectLst/>
                          <a:latin typeface="Google Sans Text"/>
                        </a:rPr>
                        <a:t>Volatile)।</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a:effectLst/>
                          <a:latin typeface="Google Sans Text"/>
                        </a:rPr>
                        <a:t>এটি স্থায়ী মেমোরি (</a:t>
                      </a:r>
                      <a:r>
                        <a:rPr lang="en-US">
                          <a:effectLst/>
                          <a:latin typeface="Google Sans Text"/>
                        </a:rPr>
                        <a:t>Non-volatile)।</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r>
              <a:tr h="0">
                <a:tc>
                  <a:txBody>
                    <a:bodyPr/>
                    <a:lstStyle/>
                    <a:p>
                      <a:r>
                        <a:rPr lang="as-IN" b="1">
                          <a:effectLst/>
                          <a:latin typeface="Google Sans Text"/>
                        </a:rPr>
                        <a:t>কাজের ধরন</a:t>
                      </a:r>
                      <a:endParaRPr lang="as-IN">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a:effectLst/>
                          <a:latin typeface="Google Sans Text"/>
                        </a:rPr>
                        <a:t>এতে তথ্য লেখা এবং পড়া—দুই-ই যায়।</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a:effectLst/>
                          <a:latin typeface="Google Sans Text"/>
                        </a:rPr>
                        <a:t>এতে থাকা তথ্য শুধু পড়া (</a:t>
                      </a:r>
                      <a:r>
                        <a:rPr lang="en-US">
                          <a:effectLst/>
                          <a:latin typeface="Google Sans Text"/>
                        </a:rPr>
                        <a:t>Read) </a:t>
                      </a:r>
                      <a:r>
                        <a:rPr lang="as-IN">
                          <a:effectLst/>
                          <a:latin typeface="Google Sans Text"/>
                        </a:rPr>
                        <a:t>যায়।</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r>
              <a:tr h="0">
                <a:tc>
                  <a:txBody>
                    <a:bodyPr/>
                    <a:lstStyle/>
                    <a:p>
                      <a:r>
                        <a:rPr lang="as-IN" b="1">
                          <a:effectLst/>
                          <a:latin typeface="Google Sans Text"/>
                        </a:rPr>
                        <a:t>বিদ্যুৎ সংযোগ</a:t>
                      </a:r>
                      <a:endParaRPr lang="as-IN">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a:effectLst/>
                          <a:latin typeface="Google Sans Text"/>
                        </a:rPr>
                        <a:t>বিদ্যুৎ গেলে ডেটা মুছে যায়।</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a:effectLst/>
                          <a:latin typeface="Google Sans Text"/>
                        </a:rPr>
                        <a:t>বিদ্যুৎ গেলেও ডেটা সুরক্ষিত থাকে।</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r>
              <a:tr h="0">
                <a:tc>
                  <a:txBody>
                    <a:bodyPr/>
                    <a:lstStyle/>
                    <a:p>
                      <a:r>
                        <a:rPr lang="as-IN" b="1">
                          <a:effectLst/>
                          <a:latin typeface="Google Sans Text"/>
                        </a:rPr>
                        <a:t>গতি</a:t>
                      </a:r>
                      <a:endParaRPr lang="as-IN">
                        <a:effectLst/>
                        <a:latin typeface="Google Sans Text"/>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a:effectLst/>
                          <a:latin typeface="Google Sans Text"/>
                        </a:rPr>
                        <a:t>তথ্য আদান-প্রদানের গতি অত্যন্ত দ্রুত।</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as-IN" dirty="0">
                          <a:effectLst/>
                          <a:latin typeface="Google Sans Text"/>
                        </a:rPr>
                        <a:t>র‍্যামের তুলনায় গতি কিছুটা কম।</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r>
            </a:tbl>
          </a:graphicData>
        </a:graphic>
      </p:graphicFrame>
      <p:sp>
        <p:nvSpPr>
          <p:cNvPr id="3" name="Rectangle 1"/>
          <p:cNvSpPr>
            <a:spLocks noChangeArrowheads="1"/>
          </p:cNvSpPr>
          <p:nvPr/>
        </p:nvSpPr>
        <p:spPr bwMode="auto">
          <a:xfrm>
            <a:off x="457200" y="2146027"/>
            <a:ext cx="184731" cy="38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700" b="1" i="0" u="none" strike="noStrike" cap="none" normalizeH="0" baseline="0" dirty="0" smtClean="0">
              <a:ln>
                <a:noFill/>
              </a:ln>
              <a:solidFill>
                <a:schemeClr val="tx1"/>
              </a:solidFill>
              <a:effectLst/>
              <a:latin typeface="Google Sans"/>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467603403"/>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762000"/>
            <a:ext cx="7848600" cy="313932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as-IN" b="1" dirty="0"/>
              <a:t>. ইনপুট (</a:t>
            </a:r>
            <a:r>
              <a:rPr lang="en-US" b="1" dirty="0"/>
              <a:t>Input)</a:t>
            </a:r>
          </a:p>
          <a:p>
            <a:r>
              <a:rPr lang="as-IN" b="1" dirty="0"/>
              <a:t>সংজ্ঞা:</a:t>
            </a:r>
            <a:r>
              <a:rPr lang="as-IN" dirty="0"/>
              <a:t> কোনো প্রক্রিয়াকরণ (</a:t>
            </a:r>
            <a:r>
              <a:rPr lang="en-US" dirty="0"/>
              <a:t>Processing) </a:t>
            </a:r>
            <a:r>
              <a:rPr lang="as-IN" dirty="0"/>
              <a:t>বা কাজ সম্পন্ন করার জন্য ব্যবহারকারী বাইরের কোনো মাধ্যমে যে তথ্য, উপাত্ত বা নির্দেশ কম্পিউটার বা ডিভাইসের ভেতরে পাঠায়, তাকে </a:t>
            </a:r>
            <a:r>
              <a:rPr lang="as-IN" b="1" dirty="0"/>
              <a:t>ইনপুট</a:t>
            </a:r>
            <a:r>
              <a:rPr lang="as-IN" dirty="0"/>
              <a:t> বলে। আর যেসব যন্ত্রের মাধ্যমে এই নির্দেশ পাঠানো হয়, সেগুলোকে </a:t>
            </a:r>
            <a:r>
              <a:rPr lang="as-IN" b="1" dirty="0"/>
              <a:t>ইনপুট ডিভাইস</a:t>
            </a:r>
            <a:r>
              <a:rPr lang="as-IN" dirty="0"/>
              <a:t> বলা হয়।</a:t>
            </a:r>
          </a:p>
          <a:p>
            <a:r>
              <a:rPr lang="as-IN" b="1" dirty="0"/>
              <a:t>উদাহরণ:</a:t>
            </a:r>
            <a:endParaRPr lang="as-IN" dirty="0"/>
          </a:p>
          <a:p>
            <a:r>
              <a:rPr lang="as-IN" b="1" dirty="0"/>
              <a:t>কীবোর্ড (</a:t>
            </a:r>
            <a:r>
              <a:rPr lang="en-US" b="1" dirty="0"/>
              <a:t>Keyboard):</a:t>
            </a:r>
            <a:r>
              <a:rPr lang="en-US" dirty="0"/>
              <a:t> </a:t>
            </a:r>
            <a:r>
              <a:rPr lang="as-IN" dirty="0"/>
              <a:t>টাইপ করে লেখা বা অক্ষর কম্পিউটারে পাঠানো।</a:t>
            </a:r>
          </a:p>
          <a:p>
            <a:r>
              <a:rPr lang="as-IN" b="1" dirty="0"/>
              <a:t>মাউস (</a:t>
            </a:r>
            <a:r>
              <a:rPr lang="en-US" b="1" dirty="0"/>
              <a:t>Mouse):</a:t>
            </a:r>
            <a:r>
              <a:rPr lang="en-US" dirty="0"/>
              <a:t> </a:t>
            </a:r>
            <a:r>
              <a:rPr lang="as-IN" dirty="0"/>
              <a:t>ক্লিক করে স্ক্রিনের কোনো নির্দেশ নির্বাচন করা।</a:t>
            </a:r>
          </a:p>
          <a:p>
            <a:r>
              <a:rPr lang="as-IN" b="1" dirty="0"/>
              <a:t>মাইক্রোফোন (</a:t>
            </a:r>
            <a:r>
              <a:rPr lang="en-US" b="1" dirty="0"/>
              <a:t>Microphone):</a:t>
            </a:r>
            <a:r>
              <a:rPr lang="en-US" dirty="0"/>
              <a:t> </a:t>
            </a:r>
            <a:r>
              <a:rPr lang="as-IN" dirty="0"/>
              <a:t>নিজের কণ্ঠ বা শব্দ কম্পিউটারে রেকর্ড করা।</a:t>
            </a:r>
          </a:p>
          <a:p>
            <a:r>
              <a:rPr lang="as-IN" b="1" dirty="0"/>
              <a:t>স্ক্যানার (</a:t>
            </a:r>
            <a:r>
              <a:rPr lang="en-US" b="1" dirty="0"/>
              <a:t>Scanner) </a:t>
            </a:r>
            <a:r>
              <a:rPr lang="as-IN" b="1" dirty="0"/>
              <a:t>ও ক্যামেরা:</a:t>
            </a:r>
            <a:r>
              <a:rPr lang="as-IN" dirty="0"/>
              <a:t> কোনো ছবি বা কাগজ ডিজিটাল আকারে কম্পিউটারে দেওয়া।</a:t>
            </a:r>
          </a:p>
        </p:txBody>
      </p:sp>
    </p:spTree>
    <p:extLst>
      <p:ext uri="{BB962C8B-B14F-4D97-AF65-F5344CB8AC3E}">
        <p14:creationId xmlns:p14="http://schemas.microsoft.com/office/powerpoint/2010/main" val="4199500372"/>
      </p:ext>
    </p:extLst>
  </p:cSld>
  <p:clrMapOvr>
    <a:masterClrMapping/>
  </p:clrMapOvr>
  <p:transition spd="slow">
    <p:wheel spokes="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166843"/>
            <a:ext cx="7620000" cy="3139321"/>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as-IN" b="1" dirty="0"/>
              <a:t>আউটপুট (</a:t>
            </a:r>
            <a:r>
              <a:rPr lang="en-US" b="1" dirty="0"/>
              <a:t>Output)</a:t>
            </a:r>
          </a:p>
          <a:p>
            <a:r>
              <a:rPr lang="as-IN" b="1" dirty="0"/>
              <a:t>সংজ্ঞা:</a:t>
            </a:r>
            <a:r>
              <a:rPr lang="as-IN" dirty="0"/>
              <a:t> ইনপুট হিসেবে দেওয়া তথ্য কম্পিউটার বা প্রসেসর প্রক্রিয়াজাত করার পর যে ফলাফল ব্যবহারকারীর সামনে প্রদর্শন বা প্রদান করে, তাকে </a:t>
            </a:r>
            <a:r>
              <a:rPr lang="as-IN" b="1" dirty="0"/>
              <a:t>আউটপুট</a:t>
            </a:r>
            <a:r>
              <a:rPr lang="as-IN" dirty="0"/>
              <a:t> বলে। আর যেসব যন্ত্রের মাধ্যমে ফলাফলটি পাওয়া যায়, সেগুলোকে </a:t>
            </a:r>
            <a:r>
              <a:rPr lang="as-IN" b="1" dirty="0"/>
              <a:t>আউটপুট ডিভাইস</a:t>
            </a:r>
            <a:r>
              <a:rPr lang="as-IN" dirty="0"/>
              <a:t> বলা হয়।</a:t>
            </a:r>
          </a:p>
          <a:p>
            <a:r>
              <a:rPr lang="as-IN" b="1" dirty="0"/>
              <a:t>উদাহরণ:</a:t>
            </a:r>
            <a:endParaRPr lang="as-IN" dirty="0"/>
          </a:p>
          <a:p>
            <a:r>
              <a:rPr lang="as-IN" b="1" dirty="0"/>
              <a:t>মনিটর বা স্ক্রিন (</a:t>
            </a:r>
            <a:r>
              <a:rPr lang="en-US" b="1" dirty="0"/>
              <a:t>Monitor):</a:t>
            </a:r>
            <a:r>
              <a:rPr lang="en-US" dirty="0"/>
              <a:t> </a:t>
            </a:r>
            <a:r>
              <a:rPr lang="as-IN" dirty="0"/>
              <a:t>টাইপ করা লেখা বা ভিডিও স্ক্রিনে দৃশ্যমান হওয়া।</a:t>
            </a:r>
          </a:p>
          <a:p>
            <a:r>
              <a:rPr lang="as-IN" b="1" dirty="0"/>
              <a:t>প্রিন্টার (</a:t>
            </a:r>
            <a:r>
              <a:rPr lang="en-US" b="1" dirty="0"/>
              <a:t>Printer):</a:t>
            </a:r>
            <a:r>
              <a:rPr lang="en-US" dirty="0"/>
              <a:t> </a:t>
            </a:r>
            <a:r>
              <a:rPr lang="as-IN" dirty="0"/>
              <a:t>কম্পিউটারের তৈরি কোনো ফাইল বা ছবি কাগজের ওপর ছাপানো।</a:t>
            </a:r>
          </a:p>
          <a:p>
            <a:r>
              <a:rPr lang="as-IN" b="1" dirty="0"/>
              <a:t>স্পিকার (</a:t>
            </a:r>
            <a:r>
              <a:rPr lang="en-US" b="1" dirty="0"/>
              <a:t>Speaker):</a:t>
            </a:r>
            <a:r>
              <a:rPr lang="en-US" dirty="0"/>
              <a:t> </a:t>
            </a:r>
            <a:r>
              <a:rPr lang="as-IN" dirty="0"/>
              <a:t>গান বা যেকোনো শব্দ কান দিয়ে শোনা।</a:t>
            </a:r>
          </a:p>
          <a:p>
            <a:r>
              <a:rPr lang="as-IN" b="1" dirty="0"/>
              <a:t>প্রজেক্টর (</a:t>
            </a:r>
            <a:r>
              <a:rPr lang="en-US" b="1" dirty="0"/>
              <a:t>Projector):</a:t>
            </a:r>
            <a:r>
              <a:rPr lang="en-US" dirty="0"/>
              <a:t> </a:t>
            </a:r>
            <a:r>
              <a:rPr lang="as-IN" dirty="0"/>
              <a:t>কম্পিউটারের স্ক্রিন বড় পর্দায় প্রদর্শন ক</a:t>
            </a:r>
          </a:p>
        </p:txBody>
      </p:sp>
    </p:spTree>
    <p:extLst>
      <p:ext uri="{BB962C8B-B14F-4D97-AF65-F5344CB8AC3E}">
        <p14:creationId xmlns:p14="http://schemas.microsoft.com/office/powerpoint/2010/main" val="1798313399"/>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219200"/>
            <a:ext cx="7239000" cy="397031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as-IN" b="1" dirty="0"/>
              <a:t>ডিজিটাল কন্টেন্ট</a:t>
            </a:r>
            <a:r>
              <a:rPr lang="as-IN" dirty="0"/>
              <a:t> হলো যেকোনো তথ্য, ধারণা বা উপাত্ত যা ডিজিটাল উপাত্ত বা সংকেত (০ ও ১/বাইনারি কোড) আকারে তৈরি, সংরক্ষণ, প্রকাশ বা বিনিময় করা হয়। সহজ কথায়, কম্পিউটার, স্মার্টফোন বা যেকোনো ডিজিটাল ডিভাইসের মাধ্যমে আমরা যা দেখি, শুনি বা পড়ি—তাই ডিজিটাল কন্টেন্ট।</a:t>
            </a:r>
          </a:p>
          <a:p>
            <a:r>
              <a:rPr lang="as-IN" dirty="0"/>
              <a:t>ডিজিটাল কন্টেন্ট প্রধানত ৪ প্রকার:</a:t>
            </a:r>
          </a:p>
          <a:p>
            <a:r>
              <a:rPr lang="as-IN" b="1" dirty="0"/>
              <a:t>টেক্সট বা লিখিত কন্টেন্ট:</a:t>
            </a:r>
            <a:r>
              <a:rPr lang="as-IN" dirty="0"/>
              <a:t> যেকোনো ধরনের লিখিত তথ্য, যেমন—নিবন্ধ, ব্লগ পোস্ট, ই-বুক, সোশ্যাল মিডিয়া স্ট্যাটাস বা ই-মেইল।</a:t>
            </a:r>
          </a:p>
          <a:p>
            <a:r>
              <a:rPr lang="as-IN" b="1" dirty="0"/>
              <a:t>ছবি বা ইমেজ:</a:t>
            </a:r>
            <a:r>
              <a:rPr lang="as-IN" dirty="0"/>
              <a:t> যেকোনো ধরনের ছবি, গ্রাফিক্স, ইনফোগ্রাফিকস, ডিজিটাল ড্রয়িং বা ইলাস্ট্রেশন।</a:t>
            </a:r>
          </a:p>
          <a:p>
            <a:r>
              <a:rPr lang="as-IN" b="1" dirty="0"/>
              <a:t>অডিও:</a:t>
            </a:r>
            <a:r>
              <a:rPr lang="as-IN" dirty="0"/>
              <a:t> যেকোনো ধরনের শব্দ বা রেকর্ড করা তথ্য, যেমন—গান, পডকাস্ট, অডিও বুক বা ভয়েস রেকর্ড।</a:t>
            </a:r>
          </a:p>
          <a:p>
            <a:r>
              <a:rPr lang="as-IN" b="1" dirty="0"/>
              <a:t>ভিডিও ও অ্যানিমেশন:</a:t>
            </a:r>
            <a:r>
              <a:rPr lang="as-IN" dirty="0"/>
              <a:t> যেকোনো ধরনের চলমান দৃশ্য, যেমন—ইউটিউব ভিডিও, নাটক, চলচ্চিত্র, লাইভ স্ট্রিম বা অ্যানিমেশন।</a:t>
            </a:r>
          </a:p>
        </p:txBody>
      </p:sp>
    </p:spTree>
    <p:extLst>
      <p:ext uri="{BB962C8B-B14F-4D97-AF65-F5344CB8AC3E}">
        <p14:creationId xmlns:p14="http://schemas.microsoft.com/office/powerpoint/2010/main" val="159479188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600200"/>
            <a:ext cx="8077200" cy="387798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as-IN" sz="1600" b="1" dirty="0"/>
              <a:t>ওয়েব পেজ (</a:t>
            </a:r>
            <a:r>
              <a:rPr lang="en-US" sz="1600" b="1" dirty="0"/>
              <a:t>Web Page)</a:t>
            </a:r>
            <a:r>
              <a:rPr lang="en-US" sz="1600" dirty="0"/>
              <a:t> </a:t>
            </a:r>
            <a:r>
              <a:rPr lang="as-IN" sz="1600" dirty="0"/>
              <a:t>হলো ইন্টারনেটে বা ওয়ার্ল্ড ওয়াইড ওয়েবে (</a:t>
            </a:r>
            <a:r>
              <a:rPr lang="en-US" sz="1600" dirty="0"/>
              <a:t>WWW) </a:t>
            </a:r>
            <a:r>
              <a:rPr lang="as-IN" sz="1600" dirty="0"/>
              <a:t>প্রকাশিত একটি ডিজিটাল ডকুমেন্ট বা পাতা, যা ওয়েব ব্রাউজারের (যেমন—</a:t>
            </a:r>
            <a:r>
              <a:rPr lang="en-US" sz="1600" dirty="0"/>
              <a:t>Google Chrome, Mozilla Firefox, Safari) </a:t>
            </a:r>
            <a:r>
              <a:rPr lang="as-IN" sz="1600" dirty="0"/>
              <a:t>মাধ্যমে দেখা যায়।</a:t>
            </a:r>
          </a:p>
          <a:p>
            <a:r>
              <a:rPr lang="as-IN" sz="1600" dirty="0"/>
              <a:t>এটি সাধারণত </a:t>
            </a:r>
            <a:r>
              <a:rPr lang="en-US" sz="1600" dirty="0"/>
              <a:t>HTML (</a:t>
            </a:r>
            <a:r>
              <a:rPr lang="en-US" sz="1600" dirty="0" err="1"/>
              <a:t>HyperText</a:t>
            </a:r>
            <a:r>
              <a:rPr lang="en-US" sz="1600" dirty="0"/>
              <a:t> Markup Language) </a:t>
            </a:r>
            <a:r>
              <a:rPr lang="as-IN" sz="1600" dirty="0"/>
              <a:t>ভাষায় লেখা হয় এবং এতে বিভিন্ন ধরনের তথ্য ও ডিজিটাল কন্টেন্ট থাকে।</a:t>
            </a:r>
          </a:p>
          <a:p>
            <a:r>
              <a:rPr lang="as-IN" sz="1600" dirty="0"/>
              <a:t>ওয়েব পেজের মূল উপাদানগুলো হলো:</a:t>
            </a:r>
          </a:p>
          <a:p>
            <a:r>
              <a:rPr lang="as-IN" sz="1600" b="1" dirty="0"/>
              <a:t>টেক্সট বা লেখা:</a:t>
            </a:r>
            <a:r>
              <a:rPr lang="as-IN" sz="1600" dirty="0"/>
              <a:t> বিভিন্ন তথ্য, আর্টিকেল বা শিরোনাম।</a:t>
            </a:r>
          </a:p>
          <a:p>
            <a:r>
              <a:rPr lang="as-IN" sz="1600" b="1" dirty="0"/>
              <a:t>মিডিয়া কন্টেন্ট:</a:t>
            </a:r>
            <a:r>
              <a:rPr lang="as-IN" sz="1600" dirty="0"/>
              <a:t> ছবি, অডিও, ভিডিও এবং অ্যানিমেশন।</a:t>
            </a:r>
          </a:p>
          <a:p>
            <a:r>
              <a:rPr lang="as-IN" sz="1600" b="1" dirty="0"/>
              <a:t>হাইপারলিংক (</a:t>
            </a:r>
            <a:r>
              <a:rPr lang="en-US" sz="1600" b="1" dirty="0"/>
              <a:t>Hyperlink):</a:t>
            </a:r>
            <a:r>
              <a:rPr lang="en-US" sz="1600" dirty="0"/>
              <a:t> </a:t>
            </a:r>
            <a:r>
              <a:rPr lang="as-IN" sz="1600" dirty="0"/>
              <a:t>ক্লিকযোগ্য লিঙ্ক, যা আপনাকে অন্য কোনো ওয়েব পেজ বা ওয়েবসাইটে নিয়ে যায়।</a:t>
            </a:r>
          </a:p>
          <a:p>
            <a:r>
              <a:rPr lang="as-IN" sz="1600" b="1" dirty="0"/>
              <a:t>ইন্টারেক্টিভ ফর্ম:</a:t>
            </a:r>
            <a:r>
              <a:rPr lang="as-IN" sz="1600" dirty="0"/>
              <a:t> ব্যবহারকারীর ইনপুট নেওয়ার জায়গা, যেমন—লগইন বক্স, সার্চ বার বা কমেন্ট সেকশন।</a:t>
            </a:r>
          </a:p>
          <a:p>
            <a:r>
              <a:rPr lang="as-IN" sz="1600" dirty="0"/>
              <a:t>অনেকগুলো সম্পর্কিত ওয়েব পেজ একত্রে যুক্ত হয়ে একটি </a:t>
            </a:r>
            <a:r>
              <a:rPr lang="as-IN" sz="1600" b="1" dirty="0"/>
              <a:t>ওয়েবসাইট (</a:t>
            </a:r>
            <a:r>
              <a:rPr lang="en-US" sz="1600" b="1" dirty="0"/>
              <a:t>Website)</a:t>
            </a:r>
            <a:r>
              <a:rPr lang="en-US" sz="1600" dirty="0"/>
              <a:t> </a:t>
            </a:r>
            <a:r>
              <a:rPr lang="as-IN" sz="1600" dirty="0"/>
              <a:t>তৈরি হয়। উদাহরণস্বরূপ, একটি বই হলো পুরো ‘ওয়েবসাইট’, আর তার প্রতিটি পাতা হলো এক একটি ‘ওয়েব পেজ’।</a:t>
            </a:r>
          </a:p>
        </p:txBody>
      </p:sp>
    </p:spTree>
    <p:extLst>
      <p:ext uri="{BB962C8B-B14F-4D97-AF65-F5344CB8AC3E}">
        <p14:creationId xmlns:p14="http://schemas.microsoft.com/office/powerpoint/2010/main" val="3862043556"/>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990600"/>
            <a:ext cx="8153400" cy="387798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as-IN" sz="1600" b="1" dirty="0"/>
              <a:t>ওয়েব পেজ (</a:t>
            </a:r>
            <a:r>
              <a:rPr lang="en-US" sz="1600" b="1" dirty="0"/>
              <a:t>Web Page)</a:t>
            </a:r>
            <a:r>
              <a:rPr lang="en-US" sz="1600" dirty="0"/>
              <a:t> </a:t>
            </a:r>
            <a:r>
              <a:rPr lang="as-IN" sz="1600" dirty="0"/>
              <a:t>হলো ইন্টারনেটে বা ওয়ার্ল্ড ওয়াইড ওয়েবে (</a:t>
            </a:r>
            <a:r>
              <a:rPr lang="en-US" sz="1600" dirty="0"/>
              <a:t>WWW) </a:t>
            </a:r>
            <a:r>
              <a:rPr lang="as-IN" sz="1600" dirty="0"/>
              <a:t>প্রকাশিত একটি ডিজিটাল ডকুমেন্ট বা পাতা, যা ওয়েব ব্রাউজারের (যেমন—</a:t>
            </a:r>
            <a:r>
              <a:rPr lang="en-US" sz="1600" dirty="0"/>
              <a:t>Google Chrome, Mozilla Firefox, Safari) </a:t>
            </a:r>
            <a:r>
              <a:rPr lang="as-IN" sz="1600" dirty="0"/>
              <a:t>মাধ্যমে দেখা যায়।</a:t>
            </a:r>
          </a:p>
          <a:p>
            <a:r>
              <a:rPr lang="as-IN" sz="1600" dirty="0"/>
              <a:t>এটি সাধারণত </a:t>
            </a:r>
            <a:r>
              <a:rPr lang="en-US" sz="1600" dirty="0"/>
              <a:t>HTML (</a:t>
            </a:r>
            <a:r>
              <a:rPr lang="en-US" sz="1600" dirty="0" err="1"/>
              <a:t>HyperText</a:t>
            </a:r>
            <a:r>
              <a:rPr lang="en-US" sz="1600" dirty="0"/>
              <a:t> Markup Language) </a:t>
            </a:r>
            <a:r>
              <a:rPr lang="as-IN" sz="1600" dirty="0"/>
              <a:t>ভাষায় লেখা হয় এবং এতে বিভিন্ন ধরনের তথ্য ও ডিজিটাল কন্টেন্ট থাকে।</a:t>
            </a:r>
          </a:p>
          <a:p>
            <a:r>
              <a:rPr lang="as-IN" sz="1600" dirty="0"/>
              <a:t>ওয়েব পেজের মূল উপাদানগুলো হলো:</a:t>
            </a:r>
          </a:p>
          <a:p>
            <a:r>
              <a:rPr lang="as-IN" sz="1600" b="1" dirty="0"/>
              <a:t>টেক্সট বা লেখা:</a:t>
            </a:r>
            <a:r>
              <a:rPr lang="as-IN" sz="1600" dirty="0"/>
              <a:t> বিভিন্ন তথ্য, আর্টিকেল বা শিরোনাম।</a:t>
            </a:r>
          </a:p>
          <a:p>
            <a:r>
              <a:rPr lang="as-IN" sz="1600" b="1" dirty="0"/>
              <a:t>মিডিয়া কন্টেন্ট:</a:t>
            </a:r>
            <a:r>
              <a:rPr lang="as-IN" sz="1600" dirty="0"/>
              <a:t> ছবি, অডিও, ভিডিও এবং অ্যানিমেশন।</a:t>
            </a:r>
          </a:p>
          <a:p>
            <a:r>
              <a:rPr lang="as-IN" sz="1600" b="1" dirty="0"/>
              <a:t>হাইপারলিংক (</a:t>
            </a:r>
            <a:r>
              <a:rPr lang="en-US" sz="1600" b="1" dirty="0"/>
              <a:t>Hyperlink):</a:t>
            </a:r>
            <a:r>
              <a:rPr lang="en-US" sz="1600" dirty="0"/>
              <a:t> </a:t>
            </a:r>
            <a:r>
              <a:rPr lang="as-IN" sz="1600" dirty="0"/>
              <a:t>ক্লিকযোগ্য লিঙ্ক, যা আপনাকে অন্য কোনো ওয়েব পেজ বা ওয়েবসাইটে নিয়ে যায়।</a:t>
            </a:r>
          </a:p>
          <a:p>
            <a:r>
              <a:rPr lang="as-IN" sz="1600" b="1" dirty="0"/>
              <a:t>ইন্টারেক্টিভ ফর্ম:</a:t>
            </a:r>
            <a:r>
              <a:rPr lang="as-IN" sz="1600" dirty="0"/>
              <a:t> ব্যবহারকারীর ইনপুট নেওয়ার জায়গা, যেমন—লগইন বক্স, সার্চ বার বা কমেন্ট সেকশন।</a:t>
            </a:r>
          </a:p>
          <a:p>
            <a:r>
              <a:rPr lang="as-IN" sz="1600" dirty="0"/>
              <a:t>অনেকগুলো সম্পর্কিত ওয়েব পেজ একত্রে যুক্ত হয়ে একটি </a:t>
            </a:r>
            <a:r>
              <a:rPr lang="as-IN" sz="1600" b="1" dirty="0"/>
              <a:t>ওয়েবসাইট (</a:t>
            </a:r>
            <a:r>
              <a:rPr lang="en-US" sz="1600" b="1" dirty="0"/>
              <a:t>Website)</a:t>
            </a:r>
            <a:r>
              <a:rPr lang="en-US" sz="1600" dirty="0"/>
              <a:t> </a:t>
            </a:r>
            <a:r>
              <a:rPr lang="as-IN" sz="1600" dirty="0"/>
              <a:t>তৈরি হয়। উদাহরণস্বরূপ, একটি বই হলো পুরো ‘ওয়েবসাইট’, আর তার প্রতিটি পাতা হলো এক একটি ‘ওয়েব পেজ’।</a:t>
            </a:r>
          </a:p>
        </p:txBody>
      </p:sp>
    </p:spTree>
    <p:extLst>
      <p:ext uri="{BB962C8B-B14F-4D97-AF65-F5344CB8AC3E}">
        <p14:creationId xmlns:p14="http://schemas.microsoft.com/office/powerpoint/2010/main" val="25006919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1066800"/>
            <a:ext cx="7086600" cy="5632311"/>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as-IN" b="1" dirty="0"/>
              <a:t>ওয়েবসাইট (</a:t>
            </a:r>
            <a:r>
              <a:rPr lang="en-US" b="1" dirty="0"/>
              <a:t>Website)</a:t>
            </a:r>
            <a:r>
              <a:rPr lang="en-US" dirty="0"/>
              <a:t> </a:t>
            </a:r>
            <a:r>
              <a:rPr lang="as-IN" dirty="0"/>
              <a:t>হলো ইন্টারনেটে একই ডোমেইন নামের অধীনে থাকা সম্পর্কিত একাধিক ওয়েব পেজের সমষ্টি। যেমন—একটি ব্যবসার পরিচিতি পেজ, সেবার তালিকা ও যোগাযোগের পেজ নিয়ে গড়ে ওঠা ওয়েবসাইট (যেমন: </a:t>
            </a:r>
            <a:r>
              <a:rPr lang="en-US" dirty="0">
                <a:hlinkClick r:id="rId2"/>
              </a:rPr>
              <a:t>www.google.com</a:t>
            </a:r>
            <a:r>
              <a:rPr lang="en-US" dirty="0"/>
              <a:t>)।</a:t>
            </a:r>
          </a:p>
          <a:p>
            <a:r>
              <a:rPr lang="as-IN" b="1" dirty="0"/>
              <a:t>ওয়েব পোর্টাল (</a:t>
            </a:r>
            <a:r>
              <a:rPr lang="en-US" b="1" dirty="0"/>
              <a:t>Web Portal)</a:t>
            </a:r>
            <a:r>
              <a:rPr lang="en-US" dirty="0"/>
              <a:t> </a:t>
            </a:r>
            <a:r>
              <a:rPr lang="as-IN" dirty="0"/>
              <a:t>হলো একটি বিশেষ ধরনের ওয়েবসাইট, যা বিভিন্ন মাধ্যম থেকে তথ্য সংগ্রহ করে ব্যবহারকারীকে একক কেন্দ্রবিন্দুতে প্রবেশাধিকার বা সেবা দেয়। পোর্টালে সাধারণত ব্যবহারকারীকে লগইন করতে হয় এবং সেখান থেকে ব্যক্তিগত বা নির্দিষ্ট সেবা (যেমন—ই-মেইল, রেজাল্ট দেখা, অনলাইন ফি দেওয়া) পাওয়া যায় (যেমন: </a:t>
            </a:r>
            <a:r>
              <a:rPr lang="en-US" dirty="0"/>
              <a:t>www.bangladesh.gov.bd)।</a:t>
            </a:r>
          </a:p>
          <a:p>
            <a:r>
              <a:rPr lang="as-IN" b="1" dirty="0"/>
              <a:t>ওয়েবসাইট ও ওয়েব পোর্টালের পার্থক্য:</a:t>
            </a:r>
            <a:endParaRPr lang="as-IN" dirty="0"/>
          </a:p>
          <a:p>
            <a:r>
              <a:rPr lang="as-IN" b="1" dirty="0"/>
              <a:t>উদ্দেশ্য:</a:t>
            </a:r>
            <a:r>
              <a:rPr lang="as-IN" dirty="0"/>
              <a:t> ওয়েবসাইট মূলত নির্দিষ্ট তথ্য বা বিষয় উপস্থাপনের জন্য ব্যবহৃত হয়; পোর্টাল ব্যবহৃত হয় তথ্য ও সেবার কেন্দ্রীয় প্রবেশদ্বার হিসেবে।</a:t>
            </a:r>
          </a:p>
          <a:p>
            <a:r>
              <a:rPr lang="as-IN" b="1" dirty="0"/>
              <a:t>ব্যবহারকারী মিথস্ক্রিয়া:</a:t>
            </a:r>
            <a:r>
              <a:rPr lang="as-IN" dirty="0"/>
              <a:t> ওয়েবসাইটে সাধারণত তথ্যের একমুখী প্রবাহ বেশি থাকে; পোর্টালে ব্যবহারকারীর লগইন, নিজস্ব ড্যাশবোর্ড ও দ্বিমুখী সুবিধা থাকে।</a:t>
            </a:r>
          </a:p>
          <a:p>
            <a:r>
              <a:rPr lang="as-IN" b="1" dirty="0"/>
              <a:t>কন্টেন্ট:</a:t>
            </a:r>
            <a:r>
              <a:rPr lang="as-IN" dirty="0"/>
              <a:t> ওয়েবসাইট নির্দিষ্ট প্রতিষ্ঠান বা ব্যক্তির তথ্যে সীমাবদ্ধ থাকে; পোর্টাল বিভিন্ন উৎস থেকে নানা ধরণের তথ্য ও সেবা এক জায়গায় নিয়ে আসে।</a:t>
            </a:r>
          </a:p>
        </p:txBody>
      </p:sp>
    </p:spTree>
    <p:extLst>
      <p:ext uri="{BB962C8B-B14F-4D97-AF65-F5344CB8AC3E}">
        <p14:creationId xmlns:p14="http://schemas.microsoft.com/office/powerpoint/2010/main" val="1953900930"/>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371600"/>
            <a:ext cx="8458200" cy="4247317"/>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as-IN" b="1" dirty="0"/>
              <a:t>ওয়েবসাইট (</a:t>
            </a:r>
            <a:r>
              <a:rPr lang="en-US" b="1" dirty="0"/>
              <a:t>Website)</a:t>
            </a:r>
            <a:r>
              <a:rPr lang="en-US" dirty="0"/>
              <a:t> </a:t>
            </a:r>
            <a:r>
              <a:rPr lang="as-IN" dirty="0"/>
              <a:t>হলো ইন্টারনেটে একই ডোমেইন নামের অধীনে থাকা সম্পর্কিত একাধিক ওয়েব পেজের সমষ্টি। যেমন—একটি ব্যবসার পরিচিতি পেজ, সেবার তালিকা ও যোগাযোগের পেজ নিয়ে গড়ে ওঠা ওয়েবসাইট (যেমন: </a:t>
            </a:r>
            <a:r>
              <a:rPr lang="en-US" dirty="0">
                <a:hlinkClick r:id="rId2"/>
              </a:rPr>
              <a:t>www.google.com</a:t>
            </a:r>
            <a:r>
              <a:rPr lang="en-US" dirty="0"/>
              <a:t>)।</a:t>
            </a:r>
          </a:p>
          <a:p>
            <a:r>
              <a:rPr lang="as-IN" b="1" dirty="0"/>
              <a:t>ওয়েব পোর্টাল (</a:t>
            </a:r>
            <a:r>
              <a:rPr lang="en-US" b="1" dirty="0"/>
              <a:t>Web Portal)</a:t>
            </a:r>
            <a:r>
              <a:rPr lang="en-US" dirty="0"/>
              <a:t> </a:t>
            </a:r>
            <a:r>
              <a:rPr lang="as-IN" dirty="0"/>
              <a:t>হলো একটি বিশেষ ধরনের ওয়েবসাইট, যা বিভিন্ন মাধ্যম থেকে তথ্য সংগ্রহ করে ব্যবহারকারীকে একক কেন্দ্রবিন্দুতে প্রবেশাধিকার বা সেবা দেয়। পোর্টালে সাধারণত ব্যবহারকারীকে লগইন করতে হয় এবং সেখান থেকে ব্যক্তিগত বা নির্দিষ্ট সেবা (যেমন—ই-মেইল, রেজাল্ট দেখা, অনলাইন ফি দেওয়া) পাওয়া যায় (যেমন: </a:t>
            </a:r>
            <a:r>
              <a:rPr lang="en-US" dirty="0"/>
              <a:t>www.bangladesh.gov.bd)।</a:t>
            </a:r>
          </a:p>
          <a:p>
            <a:r>
              <a:rPr lang="as-IN" b="1" dirty="0"/>
              <a:t>ওয়েবসাইট ও ওয়েব পোর্টালের পার্থক্য:</a:t>
            </a:r>
            <a:endParaRPr lang="as-IN" dirty="0"/>
          </a:p>
          <a:p>
            <a:r>
              <a:rPr lang="as-IN" b="1" dirty="0"/>
              <a:t>উদ্দেশ্য:</a:t>
            </a:r>
            <a:r>
              <a:rPr lang="as-IN" dirty="0"/>
              <a:t> ওয়েবসাইট মূলত নির্দিষ্ট তথ্য বা বিষয় উপস্থাপনের জন্য ব্যবহৃত হয়; পোর্টাল ব্যবহৃত হয় তথ্য ও সেবার কেন্দ্রীয় প্রবেশদ্বার হিসেবে।</a:t>
            </a:r>
          </a:p>
          <a:p>
            <a:r>
              <a:rPr lang="as-IN" b="1" dirty="0"/>
              <a:t>ব্যবহারকারী মিথস্ক্রিয়া:</a:t>
            </a:r>
            <a:r>
              <a:rPr lang="as-IN" dirty="0"/>
              <a:t> ওয়েবসাইটে সাধারণত তথ্যের একমুখী প্রবাহ বেশি থাকে; পোর্টালে ব্যবহারকারীর লগইন, নিজস্ব ড্যাশবোর্ড ও দ্বিমুখী সুবিধা থাকে।</a:t>
            </a:r>
          </a:p>
          <a:p>
            <a:r>
              <a:rPr lang="as-IN" b="1" dirty="0"/>
              <a:t>কন্টেন্ট:</a:t>
            </a:r>
            <a:r>
              <a:rPr lang="as-IN" dirty="0"/>
              <a:t> ওয়েবসাইট নির্দিষ্ট প্রতিষ্ঠান বা ব্যক্তির তথ্যে সীমাবদ্ধ থাকে; পোর্টাল বিভিন্ন উৎস থেকে নানা ধরণের তথ্য ও সেবা এক জায়গায় নিয়ে আসে।</a:t>
            </a:r>
          </a:p>
        </p:txBody>
      </p:sp>
    </p:spTree>
    <p:extLst>
      <p:ext uri="{BB962C8B-B14F-4D97-AF65-F5344CB8AC3E}">
        <p14:creationId xmlns:p14="http://schemas.microsoft.com/office/powerpoint/2010/main" val="371680119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22972" y="3505200"/>
            <a:ext cx="3886200"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9600" dirty="0" err="1" smtClean="0">
                <a:latin typeface="NikoshBAN" pitchFamily="2" charset="0"/>
                <a:cs typeface="NikoshBAN" pitchFamily="2" charset="0"/>
              </a:rPr>
              <a:t>ধন্যবাদ</a:t>
            </a:r>
            <a:endParaRPr lang="en-US" sz="9600" dirty="0">
              <a:latin typeface="NikoshBAN" pitchFamily="2" charset="0"/>
              <a:cs typeface="NikoshBAN"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2972" y="914400"/>
            <a:ext cx="3886200" cy="2438400"/>
          </a:xfrm>
          <a:prstGeom prst="rect">
            <a:avLst/>
          </a:prstGeom>
        </p:spPr>
      </p:pic>
    </p:spTree>
    <p:extLst>
      <p:ext uri="{BB962C8B-B14F-4D97-AF65-F5344CB8AC3E}">
        <p14:creationId xmlns:p14="http://schemas.microsoft.com/office/powerpoint/2010/main" val="102948380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77926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339</TotalTime>
  <Words>2809</Words>
  <Application>Microsoft Office PowerPoint</Application>
  <PresentationFormat>On-screen Show (4:3)</PresentationFormat>
  <Paragraphs>204</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mss.sof.gov.edu.bd</dc:creator>
  <cp:lastModifiedBy>mss.sof.gov.edu.bd</cp:lastModifiedBy>
  <cp:revision>25</cp:revision>
  <dcterms:created xsi:type="dcterms:W3CDTF">2006-08-16T00:00:00Z</dcterms:created>
  <dcterms:modified xsi:type="dcterms:W3CDTF">2026-09-02T03:16:23Z</dcterms:modified>
</cp:coreProperties>
</file>