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91" r:id="rId9"/>
    <p:sldId id="264" r:id="rId10"/>
    <p:sldId id="292" r:id="rId11"/>
    <p:sldId id="265" r:id="rId12"/>
    <p:sldId id="268" r:id="rId13"/>
    <p:sldId id="269" r:id="rId14"/>
    <p:sldId id="272" r:id="rId15"/>
    <p:sldId id="270" r:id="rId16"/>
    <p:sldId id="271" r:id="rId17"/>
    <p:sldId id="286" r:id="rId18"/>
    <p:sldId id="287" r:id="rId19"/>
    <p:sldId id="289" r:id="rId20"/>
    <p:sldId id="290" r:id="rId21"/>
  </p:sldIdLst>
  <p:sldSz cx="18288000" cy="10287000"/>
  <p:notesSz cx="6858000" cy="9144000"/>
  <p:embeddedFontLst>
    <p:embeddedFont>
      <p:font typeface="DM Sans" pitchFamily="2" charset="0"/>
      <p:regular r:id="rId22"/>
    </p:embeddedFont>
    <p:embeddedFont>
      <p:font typeface="Kalpurush" panose="02000600000000000000" pitchFamily="2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9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troblogs.nl/2014/04/03/de-aarde-en-maan-zijn-447-miljard-jaar-oud/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428337" y="9650840"/>
            <a:ext cx="3856091" cy="591297"/>
            <a:chOff x="0" y="0"/>
            <a:chExt cx="1015596" cy="1557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5596" cy="155733"/>
            </a:xfrm>
            <a:custGeom>
              <a:avLst/>
              <a:gdLst/>
              <a:ahLst/>
              <a:cxnLst/>
              <a:rect l="l" t="t" r="r" b="b"/>
              <a:pathLst>
                <a:path w="1015596" h="155733">
                  <a:moveTo>
                    <a:pt x="0" y="0"/>
                  </a:moveTo>
                  <a:lnTo>
                    <a:pt x="1015596" y="0"/>
                  </a:lnTo>
                  <a:lnTo>
                    <a:pt x="1015596" y="155733"/>
                  </a:lnTo>
                  <a:lnTo>
                    <a:pt x="0" y="155733"/>
                  </a:lnTo>
                  <a:close/>
                </a:path>
              </a:pathLst>
            </a:custGeom>
            <a:solidFill>
              <a:srgbClr val="28304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5596" cy="193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DDF0FD"/>
                  </a:solidFill>
                  <a:latin typeface="Anek Bangla SemiCondensed"/>
                  <a:ea typeface="Anek Bangla SemiCondensed"/>
                  <a:cs typeface="Anek Bangla SemiCondensed"/>
                  <a:sym typeface="Anek Bangla SemiCondensed"/>
                </a:rPr>
                <a:t>খলিলুর রহমান বালিকা উচ্চ বিদ্যালয়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">
            <a:extLst>
              <a:ext uri="{FF2B5EF4-FFF2-40B4-BE49-F238E27FC236}">
                <a16:creationId xmlns:a16="http://schemas.microsoft.com/office/drawing/2014/main" id="{A75A686E-F779-84F7-4FBB-146D7E06DD19}"/>
              </a:ext>
            </a:extLst>
          </p:cNvPr>
          <p:cNvSpPr/>
          <p:nvPr/>
        </p:nvSpPr>
        <p:spPr>
          <a:xfrm>
            <a:off x="4906" y="0"/>
            <a:ext cx="18283094" cy="10289761"/>
          </a:xfrm>
          <a:custGeom>
            <a:avLst/>
            <a:gdLst/>
            <a:ahLst/>
            <a:cxnLst/>
            <a:rect l="l" t="t" r="r" b="b"/>
            <a:pathLst>
              <a:path w="18283094" h="10289761">
                <a:moveTo>
                  <a:pt x="0" y="0"/>
                </a:moveTo>
                <a:lnTo>
                  <a:pt x="18283094" y="0"/>
                </a:lnTo>
                <a:lnTo>
                  <a:pt x="18283094" y="10289761"/>
                </a:lnTo>
                <a:lnTo>
                  <a:pt x="0" y="10289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13050">
            <a:off x="1049791" y="752626"/>
            <a:ext cx="1656931" cy="2379405"/>
          </a:xfrm>
          <a:custGeom>
            <a:avLst/>
            <a:gdLst/>
            <a:ahLst/>
            <a:cxnLst/>
            <a:rect l="l" t="t" r="r" b="b"/>
            <a:pathLst>
              <a:path w="1656931" h="2379405">
                <a:moveTo>
                  <a:pt x="0" y="0"/>
                </a:moveTo>
                <a:lnTo>
                  <a:pt x="1656931" y="0"/>
                </a:lnTo>
                <a:lnTo>
                  <a:pt x="1656931" y="2379405"/>
                </a:lnTo>
                <a:lnTo>
                  <a:pt x="0" y="2379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22691" y="4283100"/>
            <a:ext cx="1212018" cy="1145908"/>
          </a:xfrm>
          <a:custGeom>
            <a:avLst/>
            <a:gdLst/>
            <a:ahLst/>
            <a:cxnLst/>
            <a:rect l="l" t="t" r="r" b="b"/>
            <a:pathLst>
              <a:path w="1212018" h="1145908">
                <a:moveTo>
                  <a:pt x="0" y="0"/>
                </a:moveTo>
                <a:lnTo>
                  <a:pt x="1212018" y="0"/>
                </a:lnTo>
                <a:lnTo>
                  <a:pt x="1212018" y="1145908"/>
                </a:lnTo>
                <a:lnTo>
                  <a:pt x="0" y="1145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124193">
            <a:off x="8891981" y="711277"/>
            <a:ext cx="638328" cy="634846"/>
          </a:xfrm>
          <a:custGeom>
            <a:avLst/>
            <a:gdLst/>
            <a:ahLst/>
            <a:cxnLst/>
            <a:rect l="l" t="t" r="r" b="b"/>
            <a:pathLst>
              <a:path w="638328" h="634846">
                <a:moveTo>
                  <a:pt x="0" y="0"/>
                </a:moveTo>
                <a:lnTo>
                  <a:pt x="638328" y="0"/>
                </a:lnTo>
                <a:lnTo>
                  <a:pt x="638328" y="634846"/>
                </a:lnTo>
                <a:lnTo>
                  <a:pt x="0" y="6348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435434">
            <a:off x="16708016" y="4752590"/>
            <a:ext cx="1102568" cy="781821"/>
          </a:xfrm>
          <a:custGeom>
            <a:avLst/>
            <a:gdLst/>
            <a:ahLst/>
            <a:cxnLst/>
            <a:rect l="l" t="t" r="r" b="b"/>
            <a:pathLst>
              <a:path w="1102568" h="781821">
                <a:moveTo>
                  <a:pt x="0" y="0"/>
                </a:moveTo>
                <a:lnTo>
                  <a:pt x="1102568" y="0"/>
                </a:lnTo>
                <a:lnTo>
                  <a:pt x="1102568" y="781820"/>
                </a:lnTo>
                <a:lnTo>
                  <a:pt x="0" y="781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06216">
            <a:off x="9454256" y="8645937"/>
            <a:ext cx="1008730" cy="1224727"/>
          </a:xfrm>
          <a:custGeom>
            <a:avLst/>
            <a:gdLst/>
            <a:ahLst/>
            <a:cxnLst/>
            <a:rect l="l" t="t" r="r" b="b"/>
            <a:pathLst>
              <a:path w="1008730" h="1224727">
                <a:moveTo>
                  <a:pt x="0" y="0"/>
                </a:moveTo>
                <a:lnTo>
                  <a:pt x="1008730" y="0"/>
                </a:lnTo>
                <a:lnTo>
                  <a:pt x="1008730" y="1224726"/>
                </a:lnTo>
                <a:lnTo>
                  <a:pt x="0" y="1224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899750" y="785744"/>
            <a:ext cx="6136779" cy="109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8249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শিক্ষক পরিচিতি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043420" y="8504339"/>
            <a:ext cx="9849441" cy="1238764"/>
            <a:chOff x="0" y="0"/>
            <a:chExt cx="13132587" cy="16516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132561" cy="1651674"/>
            </a:xfrm>
            <a:custGeom>
              <a:avLst/>
              <a:gdLst/>
              <a:ahLst/>
              <a:cxnLst/>
              <a:rect l="l" t="t" r="r" b="b"/>
              <a:pathLst>
                <a:path w="13132561" h="1651674">
                  <a:moveTo>
                    <a:pt x="0" y="193350"/>
                  </a:moveTo>
                  <a:cubicBezTo>
                    <a:pt x="0" y="86541"/>
                    <a:pt x="96520" y="0"/>
                    <a:pt x="215646" y="0"/>
                  </a:cubicBezTo>
                  <a:lnTo>
                    <a:pt x="12916915" y="0"/>
                  </a:lnTo>
                  <a:cubicBezTo>
                    <a:pt x="13036042" y="0"/>
                    <a:pt x="13132561" y="86541"/>
                    <a:pt x="13132561" y="193350"/>
                  </a:cubicBezTo>
                  <a:lnTo>
                    <a:pt x="13132561" y="1458324"/>
                  </a:lnTo>
                  <a:cubicBezTo>
                    <a:pt x="13132561" y="1565134"/>
                    <a:pt x="13036042" y="1651674"/>
                    <a:pt x="12916915" y="1651674"/>
                  </a:cubicBezTo>
                  <a:lnTo>
                    <a:pt x="215646" y="1651674"/>
                  </a:lnTo>
                  <a:cubicBezTo>
                    <a:pt x="96520" y="1651674"/>
                    <a:pt x="0" y="1565134"/>
                    <a:pt x="0" y="1458324"/>
                  </a:cubicBezTo>
                  <a:close/>
                </a:path>
              </a:pathLst>
            </a:custGeom>
            <a:solidFill>
              <a:srgbClr val="FAFFFA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-1524" y="-1524"/>
              <a:ext cx="13135609" cy="1654721"/>
            </a:xfrm>
            <a:custGeom>
              <a:avLst/>
              <a:gdLst/>
              <a:ahLst/>
              <a:cxnLst/>
              <a:rect l="l" t="t" r="r" b="b"/>
              <a:pathLst>
                <a:path w="13135609" h="1654721">
                  <a:moveTo>
                    <a:pt x="0" y="194874"/>
                  </a:moveTo>
                  <a:cubicBezTo>
                    <a:pt x="0" y="87268"/>
                    <a:pt x="97282" y="0"/>
                    <a:pt x="217170" y="0"/>
                  </a:cubicBezTo>
                  <a:lnTo>
                    <a:pt x="12918439" y="0"/>
                  </a:lnTo>
                  <a:lnTo>
                    <a:pt x="12918439" y="1524"/>
                  </a:lnTo>
                  <a:lnTo>
                    <a:pt x="12918439" y="0"/>
                  </a:lnTo>
                  <a:cubicBezTo>
                    <a:pt x="13038455" y="0"/>
                    <a:pt x="13135609" y="87381"/>
                    <a:pt x="13135609" y="194874"/>
                  </a:cubicBezTo>
                  <a:lnTo>
                    <a:pt x="13134085" y="194874"/>
                  </a:lnTo>
                  <a:lnTo>
                    <a:pt x="13135609" y="194874"/>
                  </a:lnTo>
                  <a:lnTo>
                    <a:pt x="13135609" y="1459848"/>
                  </a:lnTo>
                  <a:lnTo>
                    <a:pt x="13134085" y="1459848"/>
                  </a:lnTo>
                  <a:lnTo>
                    <a:pt x="13135609" y="1459848"/>
                  </a:lnTo>
                  <a:cubicBezTo>
                    <a:pt x="13135609" y="1567455"/>
                    <a:pt x="13038328" y="1654721"/>
                    <a:pt x="12918439" y="1654721"/>
                  </a:cubicBezTo>
                  <a:lnTo>
                    <a:pt x="12918439" y="1653198"/>
                  </a:lnTo>
                  <a:lnTo>
                    <a:pt x="12918439" y="1654721"/>
                  </a:lnTo>
                  <a:lnTo>
                    <a:pt x="217170" y="1654721"/>
                  </a:lnTo>
                  <a:lnTo>
                    <a:pt x="217170" y="1653198"/>
                  </a:lnTo>
                  <a:lnTo>
                    <a:pt x="217170" y="1654721"/>
                  </a:lnTo>
                  <a:cubicBezTo>
                    <a:pt x="97155" y="1654721"/>
                    <a:pt x="0" y="1567341"/>
                    <a:pt x="0" y="1459848"/>
                  </a:cubicBezTo>
                  <a:lnTo>
                    <a:pt x="0" y="194874"/>
                  </a:lnTo>
                  <a:lnTo>
                    <a:pt x="1524" y="194874"/>
                  </a:lnTo>
                  <a:lnTo>
                    <a:pt x="0" y="194874"/>
                  </a:lnTo>
                  <a:moveTo>
                    <a:pt x="3175" y="194874"/>
                  </a:moveTo>
                  <a:lnTo>
                    <a:pt x="3175" y="1459848"/>
                  </a:lnTo>
                  <a:lnTo>
                    <a:pt x="1524" y="1459848"/>
                  </a:lnTo>
                  <a:lnTo>
                    <a:pt x="3048" y="1459848"/>
                  </a:lnTo>
                  <a:cubicBezTo>
                    <a:pt x="3048" y="1565861"/>
                    <a:pt x="98933" y="1651718"/>
                    <a:pt x="217043" y="1651718"/>
                  </a:cubicBezTo>
                  <a:lnTo>
                    <a:pt x="12918313" y="1651718"/>
                  </a:lnTo>
                  <a:cubicBezTo>
                    <a:pt x="13036550" y="1651718"/>
                    <a:pt x="13132307" y="1565747"/>
                    <a:pt x="13132307" y="1459848"/>
                  </a:cubicBezTo>
                  <a:lnTo>
                    <a:pt x="13132307" y="194874"/>
                  </a:lnTo>
                  <a:cubicBezTo>
                    <a:pt x="13132307" y="88862"/>
                    <a:pt x="13036423" y="3004"/>
                    <a:pt x="12918313" y="3004"/>
                  </a:cubicBezTo>
                  <a:lnTo>
                    <a:pt x="217170" y="3004"/>
                  </a:lnTo>
                  <a:lnTo>
                    <a:pt x="217170" y="1524"/>
                  </a:lnTo>
                  <a:lnTo>
                    <a:pt x="217170" y="2890"/>
                  </a:lnTo>
                  <a:cubicBezTo>
                    <a:pt x="98933" y="2890"/>
                    <a:pt x="3048" y="88862"/>
                    <a:pt x="3048" y="194874"/>
                  </a:cubicBezTo>
                  <a:close/>
                </a:path>
              </a:pathLst>
            </a:custGeom>
            <a:solidFill>
              <a:srgbClr val="548235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8043420" y="8475764"/>
            <a:ext cx="9849441" cy="114300"/>
            <a:chOff x="0" y="0"/>
            <a:chExt cx="13132587" cy="152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32563" cy="152400"/>
            </a:xfrm>
            <a:custGeom>
              <a:avLst/>
              <a:gdLst/>
              <a:ahLst/>
              <a:cxnLst/>
              <a:rect l="l" t="t" r="r" b="b"/>
              <a:pathLst>
                <a:path w="13132563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3056363" y="0"/>
                  </a:lnTo>
                  <a:cubicBezTo>
                    <a:pt x="13098400" y="0"/>
                    <a:pt x="13132563" y="34163"/>
                    <a:pt x="13132563" y="76200"/>
                  </a:cubicBezTo>
                  <a:cubicBezTo>
                    <a:pt x="13132563" y="118237"/>
                    <a:pt x="13098400" y="152400"/>
                    <a:pt x="13056363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842029" y="9104928"/>
            <a:ext cx="815451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6000">
                <a:solidFill>
                  <a:srgbClr val="1273A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moin.maruf@gmail.com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29483" y="8151390"/>
            <a:ext cx="677313" cy="677313"/>
            <a:chOff x="0" y="0"/>
            <a:chExt cx="903084" cy="9030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03097" cy="903097"/>
            </a:xfrm>
            <a:custGeom>
              <a:avLst/>
              <a:gdLst/>
              <a:ahLst/>
              <a:cxnLst/>
              <a:rect l="l" t="t" r="r" b="b"/>
              <a:pathLst>
                <a:path w="903097" h="903097">
                  <a:moveTo>
                    <a:pt x="0" y="451485"/>
                  </a:moveTo>
                  <a:cubicBezTo>
                    <a:pt x="0" y="202184"/>
                    <a:pt x="202184" y="0"/>
                    <a:pt x="451485" y="0"/>
                  </a:cubicBezTo>
                  <a:cubicBezTo>
                    <a:pt x="700786" y="0"/>
                    <a:pt x="903097" y="202184"/>
                    <a:pt x="903097" y="451485"/>
                  </a:cubicBezTo>
                  <a:cubicBezTo>
                    <a:pt x="903097" y="700786"/>
                    <a:pt x="700913" y="903097"/>
                    <a:pt x="451485" y="903097"/>
                  </a:cubicBezTo>
                  <a:cubicBezTo>
                    <a:pt x="202057" y="903097"/>
                    <a:pt x="0" y="700913"/>
                    <a:pt x="0" y="451485"/>
                  </a:cubicBezTo>
                  <a:close/>
                </a:path>
              </a:pathLst>
            </a:custGeom>
            <a:solidFill>
              <a:srgbClr val="198AC5"/>
            </a:solidFill>
          </p:spPr>
        </p:sp>
      </p:grpSp>
      <p:sp>
        <p:nvSpPr>
          <p:cNvPr id="17" name="Freeform 17" descr="preencoded.png"/>
          <p:cNvSpPr/>
          <p:nvPr/>
        </p:nvSpPr>
        <p:spPr>
          <a:xfrm>
            <a:off x="12832704" y="8368903"/>
            <a:ext cx="270872" cy="270872"/>
          </a:xfrm>
          <a:custGeom>
            <a:avLst/>
            <a:gdLst/>
            <a:ahLst/>
            <a:cxnLst/>
            <a:rect l="l" t="t" r="r" b="b"/>
            <a:pathLst>
              <a:path w="270872" h="270872">
                <a:moveTo>
                  <a:pt x="0" y="0"/>
                </a:moveTo>
                <a:lnTo>
                  <a:pt x="270872" y="0"/>
                </a:lnTo>
                <a:lnTo>
                  <a:pt x="270872" y="270872"/>
                </a:lnTo>
                <a:lnTo>
                  <a:pt x="0" y="2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8964" r="-18964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7959101" y="6796830"/>
            <a:ext cx="9849441" cy="1194197"/>
            <a:chOff x="0" y="0"/>
            <a:chExt cx="13132587" cy="15922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132690" cy="1592326"/>
            </a:xfrm>
            <a:custGeom>
              <a:avLst/>
              <a:gdLst/>
              <a:ahLst/>
              <a:cxnLst/>
              <a:rect l="l" t="t" r="r" b="b"/>
              <a:pathLst>
                <a:path w="13132690" h="1592326">
                  <a:moveTo>
                    <a:pt x="0" y="186436"/>
                  </a:moveTo>
                  <a:cubicBezTo>
                    <a:pt x="0" y="83439"/>
                    <a:pt x="83439" y="0"/>
                    <a:pt x="186436" y="0"/>
                  </a:cubicBezTo>
                  <a:lnTo>
                    <a:pt x="12946253" y="0"/>
                  </a:lnTo>
                  <a:cubicBezTo>
                    <a:pt x="13049250" y="0"/>
                    <a:pt x="13132690" y="83439"/>
                    <a:pt x="13132690" y="186436"/>
                  </a:cubicBezTo>
                  <a:lnTo>
                    <a:pt x="13132690" y="1405890"/>
                  </a:lnTo>
                  <a:cubicBezTo>
                    <a:pt x="13132690" y="1508887"/>
                    <a:pt x="13049250" y="1592326"/>
                    <a:pt x="12946253" y="1592326"/>
                  </a:cubicBezTo>
                  <a:lnTo>
                    <a:pt x="186436" y="1592326"/>
                  </a:lnTo>
                  <a:cubicBezTo>
                    <a:pt x="83439" y="1592326"/>
                    <a:pt x="0" y="1508760"/>
                    <a:pt x="0" y="1405890"/>
                  </a:cubicBezTo>
                  <a:close/>
                </a:path>
              </a:pathLst>
            </a:custGeom>
            <a:solidFill>
              <a:srgbClr val="FAFFFA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-1524" y="-1651"/>
              <a:ext cx="13135738" cy="1595501"/>
            </a:xfrm>
            <a:custGeom>
              <a:avLst/>
              <a:gdLst/>
              <a:ahLst/>
              <a:cxnLst/>
              <a:rect l="l" t="t" r="r" b="b"/>
              <a:pathLst>
                <a:path w="13135738" h="1595501">
                  <a:moveTo>
                    <a:pt x="0" y="188087"/>
                  </a:moveTo>
                  <a:cubicBezTo>
                    <a:pt x="0" y="84201"/>
                    <a:pt x="84074" y="127"/>
                    <a:pt x="187960" y="0"/>
                  </a:cubicBezTo>
                  <a:lnTo>
                    <a:pt x="12947777" y="0"/>
                  </a:lnTo>
                  <a:lnTo>
                    <a:pt x="12947777" y="1651"/>
                  </a:lnTo>
                  <a:lnTo>
                    <a:pt x="12947777" y="127"/>
                  </a:lnTo>
                  <a:cubicBezTo>
                    <a:pt x="13051537" y="127"/>
                    <a:pt x="13135738" y="84328"/>
                    <a:pt x="13135738" y="188087"/>
                  </a:cubicBezTo>
                  <a:lnTo>
                    <a:pt x="13134214" y="188087"/>
                  </a:lnTo>
                  <a:lnTo>
                    <a:pt x="13135738" y="188087"/>
                  </a:lnTo>
                  <a:lnTo>
                    <a:pt x="13135738" y="1407541"/>
                  </a:lnTo>
                  <a:lnTo>
                    <a:pt x="13134214" y="1407541"/>
                  </a:lnTo>
                  <a:lnTo>
                    <a:pt x="13135738" y="1407541"/>
                  </a:lnTo>
                  <a:cubicBezTo>
                    <a:pt x="13135738" y="1511300"/>
                    <a:pt x="13051537" y="1595501"/>
                    <a:pt x="12947777" y="1595501"/>
                  </a:cubicBezTo>
                  <a:lnTo>
                    <a:pt x="12947777" y="1593977"/>
                  </a:lnTo>
                  <a:lnTo>
                    <a:pt x="12947777" y="1595501"/>
                  </a:lnTo>
                  <a:lnTo>
                    <a:pt x="187960" y="1595501"/>
                  </a:lnTo>
                  <a:lnTo>
                    <a:pt x="187960" y="1593977"/>
                  </a:lnTo>
                  <a:lnTo>
                    <a:pt x="187960" y="1595501"/>
                  </a:lnTo>
                  <a:cubicBezTo>
                    <a:pt x="84201" y="1595501"/>
                    <a:pt x="0" y="1511300"/>
                    <a:pt x="0" y="1407541"/>
                  </a:cubicBezTo>
                  <a:lnTo>
                    <a:pt x="0" y="188087"/>
                  </a:lnTo>
                  <a:lnTo>
                    <a:pt x="1524" y="188087"/>
                  </a:lnTo>
                  <a:lnTo>
                    <a:pt x="0" y="188087"/>
                  </a:lnTo>
                  <a:moveTo>
                    <a:pt x="3175" y="188087"/>
                  </a:moveTo>
                  <a:lnTo>
                    <a:pt x="3175" y="1407541"/>
                  </a:lnTo>
                  <a:lnTo>
                    <a:pt x="1524" y="1407541"/>
                  </a:lnTo>
                  <a:lnTo>
                    <a:pt x="3048" y="1407541"/>
                  </a:lnTo>
                  <a:cubicBezTo>
                    <a:pt x="3048" y="1509649"/>
                    <a:pt x="85725" y="1592326"/>
                    <a:pt x="187833" y="1592326"/>
                  </a:cubicBezTo>
                  <a:lnTo>
                    <a:pt x="12947777" y="1592326"/>
                  </a:lnTo>
                  <a:cubicBezTo>
                    <a:pt x="13049886" y="1592326"/>
                    <a:pt x="13132563" y="1509649"/>
                    <a:pt x="13132563" y="1407541"/>
                  </a:cubicBezTo>
                  <a:lnTo>
                    <a:pt x="13132563" y="188087"/>
                  </a:lnTo>
                  <a:cubicBezTo>
                    <a:pt x="13132563" y="85979"/>
                    <a:pt x="13049886" y="3302"/>
                    <a:pt x="12947777" y="3302"/>
                  </a:cubicBezTo>
                  <a:lnTo>
                    <a:pt x="187960" y="3302"/>
                  </a:lnTo>
                  <a:lnTo>
                    <a:pt x="187960" y="1651"/>
                  </a:lnTo>
                  <a:lnTo>
                    <a:pt x="187960" y="3175"/>
                  </a:lnTo>
                  <a:cubicBezTo>
                    <a:pt x="85852" y="3175"/>
                    <a:pt x="3048" y="85979"/>
                    <a:pt x="3048" y="188087"/>
                  </a:cubicBezTo>
                  <a:close/>
                </a:path>
              </a:pathLst>
            </a:custGeom>
            <a:solidFill>
              <a:srgbClr val="548235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7965992" y="6739680"/>
            <a:ext cx="9849441" cy="114300"/>
            <a:chOff x="0" y="0"/>
            <a:chExt cx="13132587" cy="152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132563" cy="152400"/>
            </a:xfrm>
            <a:custGeom>
              <a:avLst/>
              <a:gdLst/>
              <a:ahLst/>
              <a:cxnLst/>
              <a:rect l="l" t="t" r="r" b="b"/>
              <a:pathLst>
                <a:path w="13132563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3056363" y="0"/>
                  </a:lnTo>
                  <a:cubicBezTo>
                    <a:pt x="13098400" y="0"/>
                    <a:pt x="13132563" y="34163"/>
                    <a:pt x="13132563" y="76200"/>
                  </a:cubicBezTo>
                  <a:cubicBezTo>
                    <a:pt x="13132563" y="118237"/>
                    <a:pt x="13098400" y="152400"/>
                    <a:pt x="13056363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8229599" y="7438332"/>
            <a:ext cx="9172541" cy="449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0"/>
              </a:lnSpc>
            </a:pPr>
            <a:r>
              <a:rPr lang="en-US" sz="5500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০১৮১৬২৫০২১১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2629483" y="6429670"/>
            <a:ext cx="677313" cy="677313"/>
            <a:chOff x="0" y="0"/>
            <a:chExt cx="903084" cy="9030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03097" cy="903097"/>
            </a:xfrm>
            <a:custGeom>
              <a:avLst/>
              <a:gdLst/>
              <a:ahLst/>
              <a:cxnLst/>
              <a:rect l="l" t="t" r="r" b="b"/>
              <a:pathLst>
                <a:path w="903097" h="903097">
                  <a:moveTo>
                    <a:pt x="0" y="451485"/>
                  </a:moveTo>
                  <a:cubicBezTo>
                    <a:pt x="0" y="202184"/>
                    <a:pt x="202184" y="0"/>
                    <a:pt x="451485" y="0"/>
                  </a:cubicBezTo>
                  <a:cubicBezTo>
                    <a:pt x="700786" y="0"/>
                    <a:pt x="903097" y="202184"/>
                    <a:pt x="903097" y="451485"/>
                  </a:cubicBezTo>
                  <a:cubicBezTo>
                    <a:pt x="903097" y="700786"/>
                    <a:pt x="700913" y="903097"/>
                    <a:pt x="451485" y="903097"/>
                  </a:cubicBezTo>
                  <a:cubicBezTo>
                    <a:pt x="202057" y="903097"/>
                    <a:pt x="0" y="700913"/>
                    <a:pt x="0" y="451485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sp>
        <p:nvSpPr>
          <p:cNvPr id="26" name="Freeform 26" descr="preencoded.png"/>
          <p:cNvSpPr/>
          <p:nvPr/>
        </p:nvSpPr>
        <p:spPr>
          <a:xfrm>
            <a:off x="12832704" y="6632819"/>
            <a:ext cx="270872" cy="270872"/>
          </a:xfrm>
          <a:custGeom>
            <a:avLst/>
            <a:gdLst/>
            <a:ahLst/>
            <a:cxnLst/>
            <a:rect l="l" t="t" r="r" b="b"/>
            <a:pathLst>
              <a:path w="270872" h="270872">
                <a:moveTo>
                  <a:pt x="0" y="0"/>
                </a:moveTo>
                <a:lnTo>
                  <a:pt x="270872" y="0"/>
                </a:lnTo>
                <a:lnTo>
                  <a:pt x="270872" y="270872"/>
                </a:lnTo>
                <a:lnTo>
                  <a:pt x="0" y="2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8005320" y="3733028"/>
            <a:ext cx="9849441" cy="2696642"/>
            <a:chOff x="0" y="0"/>
            <a:chExt cx="13132587" cy="359552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132561" cy="3595423"/>
            </a:xfrm>
            <a:custGeom>
              <a:avLst/>
              <a:gdLst/>
              <a:ahLst/>
              <a:cxnLst/>
              <a:rect l="l" t="t" r="r" b="b"/>
              <a:pathLst>
                <a:path w="13132561" h="3595423">
                  <a:moveTo>
                    <a:pt x="0" y="356497"/>
                  </a:moveTo>
                  <a:cubicBezTo>
                    <a:pt x="0" y="159681"/>
                    <a:pt x="81915" y="0"/>
                    <a:pt x="182880" y="0"/>
                  </a:cubicBezTo>
                  <a:lnTo>
                    <a:pt x="12949682" y="0"/>
                  </a:lnTo>
                  <a:cubicBezTo>
                    <a:pt x="13050647" y="0"/>
                    <a:pt x="13132561" y="159681"/>
                    <a:pt x="13132561" y="356497"/>
                  </a:cubicBezTo>
                  <a:lnTo>
                    <a:pt x="13132561" y="3238926"/>
                  </a:lnTo>
                  <a:cubicBezTo>
                    <a:pt x="13132561" y="3435742"/>
                    <a:pt x="13050647" y="3595423"/>
                    <a:pt x="12949682" y="3595423"/>
                  </a:cubicBezTo>
                  <a:lnTo>
                    <a:pt x="182880" y="3595423"/>
                  </a:lnTo>
                  <a:cubicBezTo>
                    <a:pt x="81915" y="3595423"/>
                    <a:pt x="0" y="3435742"/>
                    <a:pt x="0" y="3238926"/>
                  </a:cubicBezTo>
                  <a:close/>
                </a:path>
              </a:pathLst>
            </a:custGeom>
            <a:solidFill>
              <a:srgbClr val="FAFFFA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-1524" y="-1651"/>
              <a:ext cx="13135609" cy="3598647"/>
            </a:xfrm>
            <a:custGeom>
              <a:avLst/>
              <a:gdLst/>
              <a:ahLst/>
              <a:cxnLst/>
              <a:rect l="l" t="t" r="r" b="b"/>
              <a:pathLst>
                <a:path w="13135609" h="3598647">
                  <a:moveTo>
                    <a:pt x="0" y="358148"/>
                  </a:moveTo>
                  <a:cubicBezTo>
                    <a:pt x="0" y="159599"/>
                    <a:pt x="82550" y="127"/>
                    <a:pt x="184404" y="0"/>
                  </a:cubicBezTo>
                  <a:lnTo>
                    <a:pt x="12951206" y="0"/>
                  </a:lnTo>
                  <a:lnTo>
                    <a:pt x="12951206" y="1651"/>
                  </a:lnTo>
                  <a:lnTo>
                    <a:pt x="12951206" y="127"/>
                  </a:lnTo>
                  <a:cubicBezTo>
                    <a:pt x="13053059" y="127"/>
                    <a:pt x="13135609" y="159599"/>
                    <a:pt x="13135609" y="358148"/>
                  </a:cubicBezTo>
                  <a:lnTo>
                    <a:pt x="13134085" y="358148"/>
                  </a:lnTo>
                  <a:lnTo>
                    <a:pt x="13135609" y="358148"/>
                  </a:lnTo>
                  <a:lnTo>
                    <a:pt x="13135609" y="3240577"/>
                  </a:lnTo>
                  <a:lnTo>
                    <a:pt x="13134085" y="3240577"/>
                  </a:lnTo>
                  <a:lnTo>
                    <a:pt x="13135609" y="3240577"/>
                  </a:lnTo>
                  <a:cubicBezTo>
                    <a:pt x="13135609" y="3439126"/>
                    <a:pt x="13053059" y="3598647"/>
                    <a:pt x="12951206" y="3598647"/>
                  </a:cubicBezTo>
                  <a:lnTo>
                    <a:pt x="12951206" y="3597074"/>
                  </a:lnTo>
                  <a:lnTo>
                    <a:pt x="12951206" y="3598647"/>
                  </a:lnTo>
                  <a:lnTo>
                    <a:pt x="184404" y="3598647"/>
                  </a:lnTo>
                  <a:lnTo>
                    <a:pt x="184404" y="3597074"/>
                  </a:lnTo>
                  <a:lnTo>
                    <a:pt x="184404" y="3598647"/>
                  </a:lnTo>
                  <a:cubicBezTo>
                    <a:pt x="82550" y="3598647"/>
                    <a:pt x="0" y="3439126"/>
                    <a:pt x="0" y="3240577"/>
                  </a:cubicBezTo>
                  <a:lnTo>
                    <a:pt x="0" y="358148"/>
                  </a:lnTo>
                  <a:lnTo>
                    <a:pt x="1524" y="358148"/>
                  </a:lnTo>
                  <a:lnTo>
                    <a:pt x="0" y="358148"/>
                  </a:lnTo>
                  <a:moveTo>
                    <a:pt x="3175" y="358148"/>
                  </a:moveTo>
                  <a:lnTo>
                    <a:pt x="3175" y="3240577"/>
                  </a:lnTo>
                  <a:lnTo>
                    <a:pt x="1524" y="3240577"/>
                  </a:lnTo>
                  <a:lnTo>
                    <a:pt x="3048" y="3240577"/>
                  </a:lnTo>
                  <a:cubicBezTo>
                    <a:pt x="3048" y="3435660"/>
                    <a:pt x="84201" y="3593856"/>
                    <a:pt x="184277" y="3593856"/>
                  </a:cubicBezTo>
                  <a:lnTo>
                    <a:pt x="12951206" y="3593856"/>
                  </a:lnTo>
                  <a:cubicBezTo>
                    <a:pt x="13051282" y="3593856"/>
                    <a:pt x="13132434" y="3435660"/>
                    <a:pt x="13132434" y="3240577"/>
                  </a:cubicBezTo>
                  <a:lnTo>
                    <a:pt x="13132434" y="358148"/>
                  </a:lnTo>
                  <a:cubicBezTo>
                    <a:pt x="13132434" y="163065"/>
                    <a:pt x="13051282" y="4869"/>
                    <a:pt x="12951206" y="4869"/>
                  </a:cubicBezTo>
                  <a:lnTo>
                    <a:pt x="184404" y="4869"/>
                  </a:lnTo>
                  <a:lnTo>
                    <a:pt x="184404" y="1651"/>
                  </a:lnTo>
                  <a:lnTo>
                    <a:pt x="184404" y="4622"/>
                  </a:lnTo>
                  <a:cubicBezTo>
                    <a:pt x="84328" y="4622"/>
                    <a:pt x="3048" y="163065"/>
                    <a:pt x="3048" y="358148"/>
                  </a:cubicBezTo>
                  <a:close/>
                </a:path>
              </a:pathLst>
            </a:custGeom>
            <a:solidFill>
              <a:srgbClr val="548235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043420" y="3733028"/>
            <a:ext cx="9849441" cy="114300"/>
            <a:chOff x="0" y="0"/>
            <a:chExt cx="13132587" cy="152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132563" cy="152400"/>
            </a:xfrm>
            <a:custGeom>
              <a:avLst/>
              <a:gdLst/>
              <a:ahLst/>
              <a:cxnLst/>
              <a:rect l="l" t="t" r="r" b="b"/>
              <a:pathLst>
                <a:path w="13132563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3056363" y="0"/>
                  </a:lnTo>
                  <a:cubicBezTo>
                    <a:pt x="13098400" y="0"/>
                    <a:pt x="13132563" y="34163"/>
                    <a:pt x="13132563" y="76200"/>
                  </a:cubicBezTo>
                  <a:cubicBezTo>
                    <a:pt x="13132563" y="118237"/>
                    <a:pt x="13098400" y="152400"/>
                    <a:pt x="13056363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629483" y="3428968"/>
            <a:ext cx="677313" cy="711257"/>
            <a:chOff x="0" y="0"/>
            <a:chExt cx="903084" cy="94834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03097" cy="948355"/>
            </a:xfrm>
            <a:custGeom>
              <a:avLst/>
              <a:gdLst/>
              <a:ahLst/>
              <a:cxnLst/>
              <a:rect l="l" t="t" r="r" b="b"/>
              <a:pathLst>
                <a:path w="903097" h="948355">
                  <a:moveTo>
                    <a:pt x="0" y="474111"/>
                  </a:moveTo>
                  <a:cubicBezTo>
                    <a:pt x="0" y="212316"/>
                    <a:pt x="202184" y="0"/>
                    <a:pt x="451485" y="0"/>
                  </a:cubicBezTo>
                  <a:cubicBezTo>
                    <a:pt x="700786" y="0"/>
                    <a:pt x="903097" y="212316"/>
                    <a:pt x="903097" y="474111"/>
                  </a:cubicBezTo>
                  <a:cubicBezTo>
                    <a:pt x="903097" y="735906"/>
                    <a:pt x="700913" y="948355"/>
                    <a:pt x="451485" y="948355"/>
                  </a:cubicBezTo>
                  <a:cubicBezTo>
                    <a:pt x="202057" y="948355"/>
                    <a:pt x="0" y="736039"/>
                    <a:pt x="0" y="474111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sp>
        <p:nvSpPr>
          <p:cNvPr id="34" name="TextBox 34"/>
          <p:cNvSpPr txBox="1"/>
          <p:nvPr/>
        </p:nvSpPr>
        <p:spPr>
          <a:xfrm>
            <a:off x="8229600" y="4296547"/>
            <a:ext cx="9388489" cy="465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সহকারী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শিক্ষক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(</a:t>
            </a: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ভৌত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বিজ্ঞান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042278" y="5018266"/>
            <a:ext cx="9575812" cy="481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49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খলিলুর</a:t>
            </a:r>
            <a:r>
              <a:rPr lang="en-US" sz="49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9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রহমান</a:t>
            </a:r>
            <a:r>
              <a:rPr lang="en-US" sz="49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9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বালিকা</a:t>
            </a:r>
            <a:r>
              <a:rPr lang="en-US" sz="49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9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উচ্চ</a:t>
            </a:r>
            <a:r>
              <a:rPr lang="en-US" sz="49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49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বিদ্যালয়</a:t>
            </a:r>
            <a:endParaRPr lang="en-US" sz="4999" dirty="0">
              <a:solidFill>
                <a:srgbClr val="1273A6"/>
              </a:solidFill>
              <a:latin typeface="Tiro Bangla"/>
              <a:ea typeface="Tiro Bangla"/>
              <a:cs typeface="Tiro Bangla"/>
              <a:sym typeface="Tiro Bangla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8229601" y="5922228"/>
            <a:ext cx="9172540" cy="416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12"/>
              </a:lnSpc>
            </a:pP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পটিয়া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, </a:t>
            </a:r>
            <a:r>
              <a:rPr lang="en-US" sz="4499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চট্টগ্রাম</a:t>
            </a:r>
            <a:r>
              <a:rPr lang="en-US" sz="4499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।</a:t>
            </a:r>
          </a:p>
        </p:txBody>
      </p:sp>
      <p:sp>
        <p:nvSpPr>
          <p:cNvPr id="37" name="Freeform 37" descr="preencoded.png"/>
          <p:cNvSpPr/>
          <p:nvPr/>
        </p:nvSpPr>
        <p:spPr>
          <a:xfrm>
            <a:off x="12832704" y="3612178"/>
            <a:ext cx="270872" cy="270872"/>
          </a:xfrm>
          <a:custGeom>
            <a:avLst/>
            <a:gdLst/>
            <a:ahLst/>
            <a:cxnLst/>
            <a:rect l="l" t="t" r="r" b="b"/>
            <a:pathLst>
              <a:path w="270872" h="270872">
                <a:moveTo>
                  <a:pt x="0" y="0"/>
                </a:moveTo>
                <a:lnTo>
                  <a:pt x="270872" y="0"/>
                </a:lnTo>
                <a:lnTo>
                  <a:pt x="270872" y="270872"/>
                </a:lnTo>
                <a:lnTo>
                  <a:pt x="0" y="2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8622" b="-8618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043420" y="2091819"/>
            <a:ext cx="9849441" cy="1383354"/>
            <a:chOff x="0" y="0"/>
            <a:chExt cx="13132587" cy="184447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3132561" cy="1844421"/>
            </a:xfrm>
            <a:custGeom>
              <a:avLst/>
              <a:gdLst/>
              <a:ahLst/>
              <a:cxnLst/>
              <a:rect l="l" t="t" r="r" b="b"/>
              <a:pathLst>
                <a:path w="13132561" h="1844421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2949682" y="0"/>
                  </a:lnTo>
                  <a:cubicBezTo>
                    <a:pt x="13050647" y="0"/>
                    <a:pt x="13132561" y="81915"/>
                    <a:pt x="13132561" y="182880"/>
                  </a:cubicBezTo>
                  <a:lnTo>
                    <a:pt x="13132561" y="1661541"/>
                  </a:lnTo>
                  <a:cubicBezTo>
                    <a:pt x="13132561" y="1762506"/>
                    <a:pt x="13050647" y="1844421"/>
                    <a:pt x="12949682" y="1844421"/>
                  </a:cubicBezTo>
                  <a:lnTo>
                    <a:pt x="182880" y="1844421"/>
                  </a:lnTo>
                  <a:cubicBezTo>
                    <a:pt x="81915" y="1844421"/>
                    <a:pt x="0" y="1762506"/>
                    <a:pt x="0" y="1661541"/>
                  </a:cubicBezTo>
                  <a:close/>
                </a:path>
              </a:pathLst>
            </a:custGeom>
            <a:solidFill>
              <a:srgbClr val="FAFFFA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-1524" y="-1651"/>
              <a:ext cx="13135609" cy="1847596"/>
            </a:xfrm>
            <a:custGeom>
              <a:avLst/>
              <a:gdLst/>
              <a:ahLst/>
              <a:cxnLst/>
              <a:rect l="l" t="t" r="r" b="b"/>
              <a:pathLst>
                <a:path w="13135609" h="1847596">
                  <a:moveTo>
                    <a:pt x="0" y="184531"/>
                  </a:moveTo>
                  <a:cubicBezTo>
                    <a:pt x="0" y="82677"/>
                    <a:pt x="82550" y="127"/>
                    <a:pt x="184404" y="0"/>
                  </a:cubicBezTo>
                  <a:lnTo>
                    <a:pt x="12951206" y="0"/>
                  </a:lnTo>
                  <a:lnTo>
                    <a:pt x="12951206" y="1651"/>
                  </a:lnTo>
                  <a:lnTo>
                    <a:pt x="12951206" y="127"/>
                  </a:lnTo>
                  <a:cubicBezTo>
                    <a:pt x="13053059" y="127"/>
                    <a:pt x="13135609" y="82677"/>
                    <a:pt x="13135609" y="184531"/>
                  </a:cubicBezTo>
                  <a:lnTo>
                    <a:pt x="13134085" y="184531"/>
                  </a:lnTo>
                  <a:lnTo>
                    <a:pt x="13135609" y="184531"/>
                  </a:lnTo>
                  <a:lnTo>
                    <a:pt x="13135609" y="1663192"/>
                  </a:lnTo>
                  <a:lnTo>
                    <a:pt x="13134085" y="1663192"/>
                  </a:lnTo>
                  <a:lnTo>
                    <a:pt x="13135609" y="1663192"/>
                  </a:lnTo>
                  <a:cubicBezTo>
                    <a:pt x="13135609" y="1765046"/>
                    <a:pt x="13053059" y="1847596"/>
                    <a:pt x="12951206" y="1847596"/>
                  </a:cubicBezTo>
                  <a:lnTo>
                    <a:pt x="12951206" y="1846072"/>
                  </a:lnTo>
                  <a:lnTo>
                    <a:pt x="12951206" y="1847596"/>
                  </a:lnTo>
                  <a:lnTo>
                    <a:pt x="184404" y="1847596"/>
                  </a:lnTo>
                  <a:lnTo>
                    <a:pt x="184404" y="1846072"/>
                  </a:lnTo>
                  <a:lnTo>
                    <a:pt x="184404" y="1847596"/>
                  </a:lnTo>
                  <a:cubicBezTo>
                    <a:pt x="82550" y="1847596"/>
                    <a:pt x="0" y="1765046"/>
                    <a:pt x="0" y="1663192"/>
                  </a:cubicBezTo>
                  <a:lnTo>
                    <a:pt x="0" y="184531"/>
                  </a:lnTo>
                  <a:lnTo>
                    <a:pt x="1524" y="184531"/>
                  </a:lnTo>
                  <a:lnTo>
                    <a:pt x="0" y="184531"/>
                  </a:lnTo>
                  <a:moveTo>
                    <a:pt x="3175" y="184531"/>
                  </a:moveTo>
                  <a:lnTo>
                    <a:pt x="3175" y="1663192"/>
                  </a:lnTo>
                  <a:lnTo>
                    <a:pt x="1524" y="1663192"/>
                  </a:lnTo>
                  <a:lnTo>
                    <a:pt x="3048" y="1663192"/>
                  </a:lnTo>
                  <a:cubicBezTo>
                    <a:pt x="3048" y="1763268"/>
                    <a:pt x="84201" y="1844421"/>
                    <a:pt x="184277" y="1844421"/>
                  </a:cubicBezTo>
                  <a:lnTo>
                    <a:pt x="12951206" y="1844421"/>
                  </a:lnTo>
                  <a:cubicBezTo>
                    <a:pt x="13051282" y="1844421"/>
                    <a:pt x="13132434" y="1763268"/>
                    <a:pt x="13132434" y="1663192"/>
                  </a:cubicBezTo>
                  <a:lnTo>
                    <a:pt x="13132434" y="184531"/>
                  </a:lnTo>
                  <a:cubicBezTo>
                    <a:pt x="13132434" y="84455"/>
                    <a:pt x="13051282" y="3302"/>
                    <a:pt x="12951206" y="3302"/>
                  </a:cubicBezTo>
                  <a:lnTo>
                    <a:pt x="184404" y="3302"/>
                  </a:lnTo>
                  <a:lnTo>
                    <a:pt x="184404" y="1651"/>
                  </a:lnTo>
                  <a:lnTo>
                    <a:pt x="184404" y="3175"/>
                  </a:lnTo>
                  <a:cubicBezTo>
                    <a:pt x="84328" y="3175"/>
                    <a:pt x="3048" y="84455"/>
                    <a:pt x="3048" y="184531"/>
                  </a:cubicBezTo>
                  <a:close/>
                </a:path>
              </a:pathLst>
            </a:custGeom>
            <a:solidFill>
              <a:srgbClr val="548235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8043420" y="2042984"/>
            <a:ext cx="9849441" cy="114300"/>
            <a:chOff x="0" y="0"/>
            <a:chExt cx="13132587" cy="1524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3132563" cy="152400"/>
            </a:xfrm>
            <a:custGeom>
              <a:avLst/>
              <a:gdLst/>
              <a:ahLst/>
              <a:cxnLst/>
              <a:rect l="l" t="t" r="r" b="b"/>
              <a:pathLst>
                <a:path w="13132563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3056363" y="0"/>
                  </a:lnTo>
                  <a:cubicBezTo>
                    <a:pt x="13098400" y="0"/>
                    <a:pt x="13132563" y="34163"/>
                    <a:pt x="13132563" y="76200"/>
                  </a:cubicBezTo>
                  <a:cubicBezTo>
                    <a:pt x="13132563" y="118237"/>
                    <a:pt x="13098400" y="152400"/>
                    <a:pt x="13056363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629483" y="1742427"/>
            <a:ext cx="677313" cy="677313"/>
            <a:chOff x="0" y="0"/>
            <a:chExt cx="903084" cy="9030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03097" cy="903097"/>
            </a:xfrm>
            <a:custGeom>
              <a:avLst/>
              <a:gdLst/>
              <a:ahLst/>
              <a:cxnLst/>
              <a:rect l="l" t="t" r="r" b="b"/>
              <a:pathLst>
                <a:path w="903097" h="903097">
                  <a:moveTo>
                    <a:pt x="0" y="451485"/>
                  </a:moveTo>
                  <a:cubicBezTo>
                    <a:pt x="0" y="202184"/>
                    <a:pt x="202184" y="0"/>
                    <a:pt x="451485" y="0"/>
                  </a:cubicBezTo>
                  <a:cubicBezTo>
                    <a:pt x="700786" y="0"/>
                    <a:pt x="903097" y="202184"/>
                    <a:pt x="903097" y="451485"/>
                  </a:cubicBezTo>
                  <a:cubicBezTo>
                    <a:pt x="903097" y="700786"/>
                    <a:pt x="700913" y="903097"/>
                    <a:pt x="451485" y="903097"/>
                  </a:cubicBezTo>
                  <a:cubicBezTo>
                    <a:pt x="202057" y="903097"/>
                    <a:pt x="0" y="700913"/>
                    <a:pt x="0" y="451485"/>
                  </a:cubicBezTo>
                  <a:close/>
                </a:path>
              </a:pathLst>
            </a:custGeom>
            <a:solidFill>
              <a:srgbClr val="1273A6"/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8229600" y="2577441"/>
            <a:ext cx="9579019" cy="620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7"/>
              </a:lnSpc>
            </a:pPr>
            <a:r>
              <a:rPr lang="en-US" sz="6000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মোঃ</a:t>
            </a:r>
            <a:r>
              <a:rPr lang="en-US" sz="6000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6000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মঈনুর</a:t>
            </a:r>
            <a:r>
              <a:rPr lang="en-US" sz="6000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6000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রহমান</a:t>
            </a:r>
            <a:r>
              <a:rPr lang="en-US" sz="6000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 (</a:t>
            </a:r>
            <a:r>
              <a:rPr lang="en-US" sz="6000" dirty="0" err="1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মারুফ</a:t>
            </a:r>
            <a:r>
              <a:rPr lang="en-US" sz="6000" dirty="0">
                <a:solidFill>
                  <a:srgbClr val="1273A6"/>
                </a:solidFill>
                <a:latin typeface="Tiro Bangla"/>
                <a:ea typeface="Tiro Bangla"/>
                <a:cs typeface="Tiro Bangla"/>
                <a:sym typeface="Tiro Bangla"/>
              </a:rPr>
              <a:t>)</a:t>
            </a:r>
          </a:p>
        </p:txBody>
      </p:sp>
      <p:sp>
        <p:nvSpPr>
          <p:cNvPr id="46" name="Freeform 46" descr="preencoded.png"/>
          <p:cNvSpPr/>
          <p:nvPr/>
        </p:nvSpPr>
        <p:spPr>
          <a:xfrm>
            <a:off x="12832704" y="1935094"/>
            <a:ext cx="270872" cy="270872"/>
          </a:xfrm>
          <a:custGeom>
            <a:avLst/>
            <a:gdLst/>
            <a:ahLst/>
            <a:cxnLst/>
            <a:rect l="l" t="t" r="r" b="b"/>
            <a:pathLst>
              <a:path w="270872" h="270872">
                <a:moveTo>
                  <a:pt x="0" y="0"/>
                </a:moveTo>
                <a:lnTo>
                  <a:pt x="270872" y="0"/>
                </a:lnTo>
                <a:lnTo>
                  <a:pt x="270872" y="270872"/>
                </a:lnTo>
                <a:lnTo>
                  <a:pt x="0" y="270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895" b="-6895"/>
            </a:stretch>
          </a:blipFill>
        </p:spPr>
      </p:sp>
      <p:sp>
        <p:nvSpPr>
          <p:cNvPr id="47" name="Freeform 47" descr="preencoded.png"/>
          <p:cNvSpPr/>
          <p:nvPr/>
        </p:nvSpPr>
        <p:spPr>
          <a:xfrm>
            <a:off x="368889" y="553869"/>
            <a:ext cx="6120223" cy="9189234"/>
          </a:xfrm>
          <a:custGeom>
            <a:avLst/>
            <a:gdLst/>
            <a:ahLst/>
            <a:cxnLst/>
            <a:rect l="l" t="t" r="r" b="b"/>
            <a:pathLst>
              <a:path w="6120223" h="9189234">
                <a:moveTo>
                  <a:pt x="0" y="0"/>
                </a:moveTo>
                <a:lnTo>
                  <a:pt x="6120222" y="0"/>
                </a:lnTo>
                <a:lnTo>
                  <a:pt x="6120222" y="9189234"/>
                </a:lnTo>
                <a:lnTo>
                  <a:pt x="0" y="9189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" r="-2"/>
            </a:stretch>
          </a:blipFill>
        </p:spPr>
      </p:sp>
      <p:sp>
        <p:nvSpPr>
          <p:cNvPr id="48" name="Freeform 48" descr="preencoded.png"/>
          <p:cNvSpPr/>
          <p:nvPr/>
        </p:nvSpPr>
        <p:spPr>
          <a:xfrm>
            <a:off x="669910" y="919801"/>
            <a:ext cx="5518180" cy="8338499"/>
          </a:xfrm>
          <a:custGeom>
            <a:avLst/>
            <a:gdLst/>
            <a:ahLst/>
            <a:cxnLst/>
            <a:rect l="l" t="t" r="r" b="b"/>
            <a:pathLst>
              <a:path w="5518180" h="8338499">
                <a:moveTo>
                  <a:pt x="0" y="0"/>
                </a:moveTo>
                <a:lnTo>
                  <a:pt x="5518180" y="0"/>
                </a:lnTo>
                <a:lnTo>
                  <a:pt x="5518180" y="8338499"/>
                </a:lnTo>
                <a:lnTo>
                  <a:pt x="0" y="83384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7469" r="-95168"/>
            </a:stretch>
          </a:blipFill>
        </p:spPr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06" y="0"/>
            <a:ext cx="18283094" cy="10289761"/>
          </a:xfrm>
          <a:custGeom>
            <a:avLst/>
            <a:gdLst/>
            <a:ahLst/>
            <a:cxnLst/>
            <a:rect l="l" t="t" r="r" b="b"/>
            <a:pathLst>
              <a:path w="18283094" h="10289761">
                <a:moveTo>
                  <a:pt x="0" y="0"/>
                </a:moveTo>
                <a:lnTo>
                  <a:pt x="18283094" y="0"/>
                </a:lnTo>
                <a:lnTo>
                  <a:pt x="18283094" y="10289761"/>
                </a:lnTo>
                <a:lnTo>
                  <a:pt x="0" y="10289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16357" y="8656354"/>
            <a:ext cx="10960762" cy="140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34"/>
              </a:lnSpc>
              <a:spcBef>
                <a:spcPct val="0"/>
              </a:spcBef>
            </a:pPr>
            <a:r>
              <a:rPr lang="en-US" sz="6953">
                <a:solidFill>
                  <a:srgbClr val="FEFEFE"/>
                </a:solidFill>
                <a:latin typeface="Tiro Bangla"/>
                <a:ea typeface="Tiro Bangla"/>
                <a:cs typeface="Tiro Bangla"/>
                <a:sym typeface="Tiro Bangla"/>
              </a:rPr>
              <a:t>আচ্ছা বলোতো  এটা কিসের ছবি?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2996"/>
            <a:ext cx="18288000" cy="11052303"/>
          </a:xfrm>
          <a:custGeom>
            <a:avLst/>
            <a:gdLst/>
            <a:ahLst/>
            <a:cxnLst/>
            <a:rect l="l" t="t" r="r" b="b"/>
            <a:pathLst>
              <a:path w="18288000" h="11052303">
                <a:moveTo>
                  <a:pt x="0" y="0"/>
                </a:moveTo>
                <a:lnTo>
                  <a:pt x="18288000" y="0"/>
                </a:lnTo>
                <a:lnTo>
                  <a:pt x="18288000" y="11052303"/>
                </a:lnTo>
                <a:lnTo>
                  <a:pt x="0" y="1105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50" b="-1205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50436"/>
            <a:ext cx="5518295" cy="1404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34"/>
              </a:lnSpc>
              <a:spcBef>
                <a:spcPct val="0"/>
              </a:spcBef>
            </a:pPr>
            <a:r>
              <a:rPr lang="en-US" sz="6953">
                <a:solidFill>
                  <a:srgbClr val="FEFEFE"/>
                </a:solidFill>
                <a:latin typeface="Tiro Bangla"/>
                <a:ea typeface="Tiro Bangla"/>
                <a:cs typeface="Tiro Bangla"/>
                <a:sym typeface="Tiro Bangla"/>
              </a:rPr>
              <a:t>এটা কিসের ছবি?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428337" y="9650840"/>
            <a:ext cx="3856091" cy="591297"/>
            <a:chOff x="0" y="0"/>
            <a:chExt cx="1015596" cy="1557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5596" cy="155733"/>
            </a:xfrm>
            <a:custGeom>
              <a:avLst/>
              <a:gdLst/>
              <a:ahLst/>
              <a:cxnLst/>
              <a:rect l="l" t="t" r="r" b="b"/>
              <a:pathLst>
                <a:path w="1015596" h="155733">
                  <a:moveTo>
                    <a:pt x="0" y="0"/>
                  </a:moveTo>
                  <a:lnTo>
                    <a:pt x="1015596" y="0"/>
                  </a:lnTo>
                  <a:lnTo>
                    <a:pt x="1015596" y="155733"/>
                  </a:lnTo>
                  <a:lnTo>
                    <a:pt x="0" y="155733"/>
                  </a:lnTo>
                  <a:close/>
                </a:path>
              </a:pathLst>
            </a:custGeom>
            <a:solidFill>
              <a:srgbClr val="28304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5596" cy="193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DDF0FD"/>
                  </a:solidFill>
                  <a:latin typeface="Anek Bangla SemiCondensed"/>
                  <a:ea typeface="Anek Bangla SemiCondensed"/>
                  <a:cs typeface="Anek Bangla SemiCondensed"/>
                  <a:sym typeface="Anek Bangla SemiCondensed"/>
                </a:rPr>
                <a:t>খলিলুর রহমান বালিকা উচ্চ বিদ্যালয়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428337" y="9650840"/>
            <a:ext cx="3856091" cy="591297"/>
            <a:chOff x="0" y="0"/>
            <a:chExt cx="1015596" cy="1557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5596" cy="155733"/>
            </a:xfrm>
            <a:custGeom>
              <a:avLst/>
              <a:gdLst/>
              <a:ahLst/>
              <a:cxnLst/>
              <a:rect l="l" t="t" r="r" b="b"/>
              <a:pathLst>
                <a:path w="1015596" h="155733">
                  <a:moveTo>
                    <a:pt x="0" y="0"/>
                  </a:moveTo>
                  <a:lnTo>
                    <a:pt x="1015596" y="0"/>
                  </a:lnTo>
                  <a:lnTo>
                    <a:pt x="1015596" y="155733"/>
                  </a:lnTo>
                  <a:lnTo>
                    <a:pt x="0" y="155733"/>
                  </a:lnTo>
                  <a:close/>
                </a:path>
              </a:pathLst>
            </a:custGeom>
            <a:solidFill>
              <a:srgbClr val="28304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5596" cy="193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DDF0FD"/>
                  </a:solidFill>
                  <a:latin typeface="Anek Bangla SemiCondensed"/>
                  <a:ea typeface="Anek Bangla SemiCondensed"/>
                  <a:cs typeface="Anek Bangla SemiCondensed"/>
                  <a:sym typeface="Anek Bangla SemiCondensed"/>
                </a:rPr>
                <a:t>খলিলুর রহমান বালিকা উচ্চ বিদ্যালয়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0822" y="-263223"/>
            <a:ext cx="18502241" cy="10813446"/>
            <a:chOff x="0" y="0"/>
            <a:chExt cx="3963377" cy="23163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63377" cy="2316356"/>
            </a:xfrm>
            <a:custGeom>
              <a:avLst/>
              <a:gdLst/>
              <a:ahLst/>
              <a:cxnLst/>
              <a:rect l="l" t="t" r="r" b="b"/>
              <a:pathLst>
                <a:path w="3963377" h="2316356">
                  <a:moveTo>
                    <a:pt x="26361" y="0"/>
                  </a:moveTo>
                  <a:lnTo>
                    <a:pt x="3937016" y="0"/>
                  </a:lnTo>
                  <a:cubicBezTo>
                    <a:pt x="3951575" y="0"/>
                    <a:pt x="3963377" y="11802"/>
                    <a:pt x="3963377" y="26361"/>
                  </a:cubicBezTo>
                  <a:lnTo>
                    <a:pt x="3963377" y="2289994"/>
                  </a:lnTo>
                  <a:cubicBezTo>
                    <a:pt x="3963377" y="2304553"/>
                    <a:pt x="3951575" y="2316356"/>
                    <a:pt x="3937016" y="2316356"/>
                  </a:cubicBezTo>
                  <a:lnTo>
                    <a:pt x="26361" y="2316356"/>
                  </a:lnTo>
                  <a:cubicBezTo>
                    <a:pt x="11802" y="2316356"/>
                    <a:pt x="0" y="2304553"/>
                    <a:pt x="0" y="2289994"/>
                  </a:cubicBezTo>
                  <a:lnTo>
                    <a:pt x="0" y="26361"/>
                  </a:lnTo>
                  <a:cubicBezTo>
                    <a:pt x="0" y="11802"/>
                    <a:pt x="11802" y="0"/>
                    <a:pt x="26361" y="0"/>
                  </a:cubicBezTo>
                  <a:close/>
                </a:path>
              </a:pathLst>
            </a:custGeom>
            <a:blipFill>
              <a:blip r:embed="rId2"/>
              <a:stretch>
                <a:fillRect l="-4266" r="-4266" b="-38002"/>
              </a:stretch>
            </a:blipFill>
            <a:ln w="190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7A8FD5F0-5F44-E808-62E1-DE1D74A7EDA1}"/>
              </a:ext>
            </a:extLst>
          </p:cNvPr>
          <p:cNvSpPr txBox="1"/>
          <p:nvPr/>
        </p:nvSpPr>
        <p:spPr>
          <a:xfrm>
            <a:off x="2286000" y="495300"/>
            <a:ext cx="1438352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রাতের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আকাশের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দিকে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তাকিয়ে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কখনো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কি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ভেবেছ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,ঐ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জ্বলজ্বলে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তারাদের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ওপারে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কী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আছে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?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08E94FA-4688-AA6A-CAFF-08A241DFD37C}"/>
              </a:ext>
            </a:extLst>
          </p:cNvPr>
          <p:cNvSpPr txBox="1"/>
          <p:nvPr/>
        </p:nvSpPr>
        <p:spPr>
          <a:xfrm>
            <a:off x="1952240" y="7353300"/>
            <a:ext cx="1438352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চলো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!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ঘুরে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আসি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মহাকাশ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0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থেকে</a:t>
            </a:r>
            <a:r>
              <a:rPr lang="en-US" sz="80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…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DE367-9FE8-DAB7-B81B-E471F950D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8D5202D-7C13-D421-E42E-EDE53B493826}"/>
              </a:ext>
            </a:extLst>
          </p:cNvPr>
          <p:cNvGrpSpPr/>
          <p:nvPr/>
        </p:nvGrpSpPr>
        <p:grpSpPr>
          <a:xfrm>
            <a:off x="-240822" y="-263223"/>
            <a:ext cx="18502241" cy="10813446"/>
            <a:chOff x="0" y="0"/>
            <a:chExt cx="3963377" cy="231635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CF9745D-B3FB-D2D9-2490-218E9A846795}"/>
                </a:ext>
              </a:extLst>
            </p:cNvPr>
            <p:cNvSpPr/>
            <p:nvPr/>
          </p:nvSpPr>
          <p:spPr>
            <a:xfrm>
              <a:off x="0" y="0"/>
              <a:ext cx="3963377" cy="2316356"/>
            </a:xfrm>
            <a:custGeom>
              <a:avLst/>
              <a:gdLst/>
              <a:ahLst/>
              <a:cxnLst/>
              <a:rect l="l" t="t" r="r" b="b"/>
              <a:pathLst>
                <a:path w="3963377" h="2316356">
                  <a:moveTo>
                    <a:pt x="26361" y="0"/>
                  </a:moveTo>
                  <a:lnTo>
                    <a:pt x="3937016" y="0"/>
                  </a:lnTo>
                  <a:cubicBezTo>
                    <a:pt x="3951575" y="0"/>
                    <a:pt x="3963377" y="11802"/>
                    <a:pt x="3963377" y="26361"/>
                  </a:cubicBezTo>
                  <a:lnTo>
                    <a:pt x="3963377" y="2289994"/>
                  </a:lnTo>
                  <a:cubicBezTo>
                    <a:pt x="3963377" y="2304553"/>
                    <a:pt x="3951575" y="2316356"/>
                    <a:pt x="3937016" y="2316356"/>
                  </a:cubicBezTo>
                  <a:lnTo>
                    <a:pt x="26361" y="2316356"/>
                  </a:lnTo>
                  <a:cubicBezTo>
                    <a:pt x="11802" y="2316356"/>
                    <a:pt x="0" y="2304553"/>
                    <a:pt x="0" y="2289994"/>
                  </a:cubicBezTo>
                  <a:lnTo>
                    <a:pt x="0" y="26361"/>
                  </a:lnTo>
                  <a:cubicBezTo>
                    <a:pt x="0" y="11802"/>
                    <a:pt x="11802" y="0"/>
                    <a:pt x="26361" y="0"/>
                  </a:cubicBezTo>
                  <a:close/>
                </a:path>
              </a:pathLst>
            </a:custGeom>
            <a:blipFill>
              <a:blip r:embed="rId2"/>
              <a:stretch>
                <a:fillRect l="-4266" r="-4266" b="-38002"/>
              </a:stretch>
            </a:blipFill>
            <a:ln w="190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CA23725C-5B7C-4849-084E-FF3A83EAC525}"/>
              </a:ext>
            </a:extLst>
          </p:cNvPr>
          <p:cNvSpPr txBox="1"/>
          <p:nvPr/>
        </p:nvSpPr>
        <p:spPr>
          <a:xfrm>
            <a:off x="2590800" y="495300"/>
            <a:ext cx="13675914" cy="3526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কখনো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ভেবেছ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,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এই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বিশাল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মহাবিশ্ব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কিভাবে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সৃষ্টি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হলো</a:t>
            </a:r>
            <a:r>
              <a:rPr lang="en-US" sz="8800" b="1" dirty="0">
                <a:solidFill>
                  <a:srgbClr val="FFFF00"/>
                </a:solidFill>
                <a:latin typeface="Kalpurush" panose="02000600000000000000" pitchFamily="2" charset="0"/>
                <a:ea typeface="The Seasons"/>
                <a:cs typeface="Kalpurush" panose="02000600000000000000" pitchFamily="2" charset="0"/>
                <a:sym typeface="The Season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93378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003C">
                <a:alpha val="100000"/>
              </a:srgbClr>
            </a:gs>
            <a:gs pos="100000">
              <a:srgbClr val="160032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731317" y="92075"/>
            <a:ext cx="10825367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মহাবিস্ফোরণ</a:t>
            </a:r>
            <a:r>
              <a:rPr lang="en-US" sz="50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5000" dirty="0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তত্ত্ব</a:t>
            </a:r>
            <a:endParaRPr lang="en-US" sz="5000" dirty="0">
              <a:solidFill>
                <a:srgbClr val="FFFFFF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The Big Bang Theory</a:t>
            </a:r>
          </a:p>
        </p:txBody>
      </p:sp>
      <p:pic>
        <p:nvPicPr>
          <p:cNvPr id="2" name="Picture 1" descr="It all started with a Big Bang – the quest to unravel the mystery behind  the birth of the universe » MIT Physics">
            <a:extLst>
              <a:ext uri="{FF2B5EF4-FFF2-40B4-BE49-F238E27FC236}">
                <a16:creationId xmlns:a16="http://schemas.microsoft.com/office/drawing/2014/main" id="{C02997FF-91D9-B5ED-7B24-11263F6D0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211" y="2014814"/>
            <a:ext cx="8305800" cy="6710086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B1E1CA72-CEFB-169C-4640-1387977DAB2D}"/>
              </a:ext>
            </a:extLst>
          </p:cNvPr>
          <p:cNvSpPr txBox="1"/>
          <p:nvPr/>
        </p:nvSpPr>
        <p:spPr>
          <a:xfrm>
            <a:off x="418214" y="2148781"/>
            <a:ext cx="847479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আজ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প্রায়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১,৩৭৫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কোটি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বছর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পূর্বে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মহাবিশ্বের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সমস্ত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শক্তি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পদার্থ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স্থান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কাল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অত্যন্ত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ক্ষুদ্র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অসীম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ঘন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প্রচণ্ড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উত্তপ্ত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বিন্দুতে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পুঞ্জীভূত</a:t>
            </a:r>
            <a:r>
              <a:rPr lang="en-US" sz="54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ছিল</a:t>
            </a:r>
            <a:endParaRPr lang="en-US" sz="5000" dirty="0">
              <a:solidFill>
                <a:schemeClr val="bg1"/>
              </a:solidFill>
              <a:latin typeface="Kalpurush" panose="02000600000000000000" pitchFamily="2" charset="0"/>
              <a:ea typeface="The Seasons"/>
              <a:cs typeface="Kalpurush" panose="02000600000000000000" pitchFamily="2" charset="0"/>
              <a:sym typeface="The Seasons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FE25ED8-4B7F-1BC5-B4DF-5F0387F55759}"/>
              </a:ext>
            </a:extLst>
          </p:cNvPr>
          <p:cNvSpPr txBox="1"/>
          <p:nvPr/>
        </p:nvSpPr>
        <p:spPr>
          <a:xfrm>
            <a:off x="549989" y="6602525"/>
            <a:ext cx="847479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বিশেষ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মুহূর্তে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সেই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অতি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ক্ষুদ্র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বিন্দুতে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মহাবিস্ফোরণ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ঘটে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মহাবিশ্ব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অবিশ্বাস্য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দ্রুতবেগে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প্রসারিত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হতে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শুরু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5400" dirty="0">
                <a:solidFill>
                  <a:srgbClr val="FFFF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sz="5000" dirty="0">
              <a:solidFill>
                <a:srgbClr val="FFFF00"/>
              </a:solidFill>
              <a:latin typeface="Kalpurush" panose="02000600000000000000" pitchFamily="2" charset="0"/>
              <a:ea typeface="The Seasons"/>
              <a:cs typeface="Kalpurush" panose="02000600000000000000" pitchFamily="2" charset="0"/>
              <a:sym typeface="The Season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AEFCB1-A0FC-5942-F5DB-A740EFF9D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8" y="23922"/>
            <a:ext cx="18326691" cy="1026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7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014"/>
            <a:ext cx="18288000" cy="10269986"/>
          </a:xfrm>
          <a:custGeom>
            <a:avLst/>
            <a:gdLst/>
            <a:ahLst/>
            <a:cxnLst/>
            <a:rect l="l" t="t" r="r" b="b"/>
            <a:pathLst>
              <a:path w="18288000" h="10269986">
                <a:moveTo>
                  <a:pt x="0" y="0"/>
                </a:moveTo>
                <a:lnTo>
                  <a:pt x="18288000" y="0"/>
                </a:lnTo>
                <a:lnTo>
                  <a:pt x="18288000" y="10269986"/>
                </a:lnTo>
                <a:lnTo>
                  <a:pt x="0" y="102699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045932" y="9012723"/>
            <a:ext cx="1087551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50"/>
              </a:lnSpc>
            </a:pPr>
            <a:r>
              <a:rPr lang="en-US" sz="75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Milky way (</a:t>
            </a:r>
            <a:r>
              <a:rPr lang="en-US" sz="7500" dirty="0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আকাশগঙ্গা</a:t>
            </a:r>
            <a:r>
              <a:rPr lang="en-US" sz="75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06245" y="552450"/>
            <a:ext cx="1087551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50"/>
              </a:lnSpc>
            </a:pPr>
            <a:r>
              <a:rPr lang="en-US" sz="75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Galaxy(</a:t>
            </a:r>
            <a:r>
              <a:rPr lang="en-US" sz="7500" dirty="0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ছায়াপথ</a:t>
            </a:r>
            <a:r>
              <a:rPr lang="en-US" sz="7500" dirty="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6" b="-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1910" y="1204405"/>
            <a:ext cx="6457157" cy="1698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99"/>
              </a:lnSpc>
            </a:pPr>
            <a:r>
              <a:rPr lang="en-US" sz="14400" dirty="0" err="1">
                <a:solidFill>
                  <a:srgbClr val="FFFFFF"/>
                </a:solidFill>
                <a:latin typeface="Kalpurush" panose="02000600000000000000" pitchFamily="2" charset="0"/>
                <a:ea typeface="Horizon"/>
                <a:cs typeface="Kalpurush" panose="02000600000000000000" pitchFamily="2" charset="0"/>
                <a:sym typeface="Horizon"/>
              </a:rPr>
              <a:t>সৌরজগ</a:t>
            </a:r>
            <a:r>
              <a:rPr lang="en-US" sz="14400" dirty="0">
                <a:solidFill>
                  <a:srgbClr val="FFFFFF"/>
                </a:solidFill>
                <a:latin typeface="Kalpurush" panose="02000600000000000000" pitchFamily="2" charset="0"/>
                <a:ea typeface="Horizon"/>
                <a:cs typeface="Kalpurush" panose="02000600000000000000" pitchFamily="2" charset="0"/>
                <a:sym typeface="Horizon"/>
              </a:rPr>
              <a:t>ৎ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65023" y="4176463"/>
            <a:ext cx="1283143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বুধ</a:t>
            </a:r>
            <a:endParaRPr lang="en-US" sz="60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762925" y="5905500"/>
            <a:ext cx="1549079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শুক্র</a:t>
            </a:r>
            <a:endParaRPr lang="en-US" sz="60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594921" y="2986087"/>
            <a:ext cx="232701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588053" y="5303103"/>
            <a:ext cx="1832547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মঙ্গল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855514" y="1901782"/>
            <a:ext cx="256508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বৃহস্পতি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513869" y="4464903"/>
            <a:ext cx="2327011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শনি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582400" y="876300"/>
            <a:ext cx="309497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ইউরেনাস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121756" y="2788503"/>
            <a:ext cx="2565086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নেপসুন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59EDD8FE-2B21-47DD-E947-1CFFECA3BB78}"/>
              </a:ext>
            </a:extLst>
          </p:cNvPr>
          <p:cNvSpPr txBox="1"/>
          <p:nvPr/>
        </p:nvSpPr>
        <p:spPr>
          <a:xfrm>
            <a:off x="3118916" y="8667096"/>
            <a:ext cx="1283143" cy="85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72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সূর্য</a:t>
            </a:r>
            <a:endParaRPr lang="en-US" sz="72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7278" y="1193138"/>
            <a:ext cx="6954270" cy="6954270"/>
          </a:xfrm>
          <a:custGeom>
            <a:avLst/>
            <a:gdLst/>
            <a:ahLst/>
            <a:cxnLst/>
            <a:rect l="l" t="t" r="r" b="b"/>
            <a:pathLst>
              <a:path w="6954270" h="6954270">
                <a:moveTo>
                  <a:pt x="0" y="0"/>
                </a:moveTo>
                <a:lnTo>
                  <a:pt x="6954270" y="0"/>
                </a:lnTo>
                <a:lnTo>
                  <a:pt x="6954270" y="6954270"/>
                </a:lnTo>
                <a:lnTo>
                  <a:pt x="0" y="69542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427480" y="1109729"/>
            <a:ext cx="8472025" cy="309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6000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সূর্য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থেকে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দূরত্বের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দিক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দিয়ে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তৃতীয়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এবং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সৌরজগতের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একমাত্র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প্রাণময়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গ্রহ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হলো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</a:t>
            </a:r>
            <a:r>
              <a:rPr lang="en-US" sz="54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।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27480" y="6334452"/>
            <a:ext cx="8472025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6000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সুর্য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থেকে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এই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পৃথিবীতে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আলো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আসতে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সময়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লাগে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৮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মিনিট</a:t>
            </a:r>
            <a:r>
              <a:rPr lang="en-US" sz="5400" b="1" dirty="0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২০ </a:t>
            </a:r>
            <a:r>
              <a:rPr lang="en-US" sz="5400" b="1" dirty="0" err="1">
                <a:solidFill>
                  <a:srgbClr val="00B0F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সেকেন্ড</a:t>
            </a:r>
            <a:endParaRPr lang="en-US" sz="5400" b="1" dirty="0">
              <a:solidFill>
                <a:srgbClr val="00B0F0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427480" y="4427427"/>
            <a:ext cx="8083530" cy="155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6000"/>
              </a:lnSpc>
              <a:buFont typeface="Arial"/>
              <a:buChar char="•"/>
            </a:pP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আজ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থেকে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প্রায়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৪৫৪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কোটি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বছর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আগে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গঠিত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এই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গ্রহ</a:t>
            </a:r>
            <a:r>
              <a:rPr lang="en-US" sz="5400" b="1" dirty="0">
                <a:solidFill>
                  <a:srgbClr val="FFFF00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।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25E80F81-DA8F-B2B7-4B22-FC228BC9316F}"/>
              </a:ext>
            </a:extLst>
          </p:cNvPr>
          <p:cNvSpPr txBox="1"/>
          <p:nvPr/>
        </p:nvSpPr>
        <p:spPr>
          <a:xfrm>
            <a:off x="3352800" y="8775661"/>
            <a:ext cx="35052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l">
              <a:lnSpc>
                <a:spcPts val="6000"/>
              </a:lnSpc>
            </a:pPr>
            <a:r>
              <a:rPr lang="en-US" sz="72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</a:t>
            </a:r>
            <a:endParaRPr lang="en-US" sz="72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5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2D218C-6E37-BA76-0CCA-FBC748150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3037" y="-6202"/>
            <a:ext cx="18288000" cy="10287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A57F883-5627-3D6F-9E7C-FFFE0C1A2F6F}"/>
              </a:ext>
            </a:extLst>
          </p:cNvPr>
          <p:cNvSpPr txBox="1"/>
          <p:nvPr/>
        </p:nvSpPr>
        <p:spPr>
          <a:xfrm>
            <a:off x="3657600" y="409515"/>
            <a:ext cx="10972800" cy="85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l">
              <a:lnSpc>
                <a:spcPts val="6000"/>
              </a:lnSpc>
            </a:pPr>
            <a:r>
              <a:rPr lang="en-US" sz="72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পৃথিবীর</a:t>
            </a:r>
            <a:r>
              <a:rPr lang="en-US" sz="72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একমাত্র</a:t>
            </a:r>
            <a:r>
              <a:rPr lang="en-US" sz="7200" b="1" dirty="0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উপগ্রহ-চাঁদ</a:t>
            </a:r>
            <a:endParaRPr lang="en-US" sz="72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6" b="-66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66599" y="614704"/>
            <a:ext cx="5198424" cy="3132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899"/>
              </a:lnSpc>
            </a:pPr>
            <a:r>
              <a:rPr lang="en-US" sz="12000" dirty="0" err="1">
                <a:solidFill>
                  <a:srgbClr val="FFFFFF"/>
                </a:solidFill>
                <a:latin typeface="Kalpurush" panose="02000600000000000000" pitchFamily="2" charset="0"/>
                <a:ea typeface="Tiro Bangla"/>
                <a:cs typeface="Kalpurush" panose="02000600000000000000" pitchFamily="2" charset="0"/>
                <a:sym typeface="Tiro Bangla"/>
              </a:rPr>
              <a:t>উপগ্রহের</a:t>
            </a:r>
            <a:r>
              <a:rPr lang="en-US" sz="12000" dirty="0">
                <a:solidFill>
                  <a:srgbClr val="FFFFFF"/>
                </a:solidFill>
                <a:latin typeface="Kalpurush" panose="02000600000000000000" pitchFamily="2" charset="0"/>
                <a:ea typeface="Tiro Bangla"/>
                <a:cs typeface="Kalpurush" panose="02000600000000000000" pitchFamily="2" charset="0"/>
                <a:sym typeface="Tiro Bangla"/>
              </a:rPr>
              <a:t> </a:t>
            </a:r>
            <a:r>
              <a:rPr lang="en-US" sz="12000" dirty="0" err="1">
                <a:solidFill>
                  <a:srgbClr val="FFFFFF"/>
                </a:solidFill>
                <a:latin typeface="Kalpurush" panose="02000600000000000000" pitchFamily="2" charset="0"/>
                <a:ea typeface="Tiro Bangla"/>
                <a:cs typeface="Kalpurush" panose="02000600000000000000" pitchFamily="2" charset="0"/>
                <a:sym typeface="Tiro Bangla"/>
              </a:rPr>
              <a:t>সংখ্যা</a:t>
            </a:r>
            <a:endParaRPr lang="en-US" sz="12000" dirty="0">
              <a:solidFill>
                <a:srgbClr val="FFFFFF"/>
              </a:solidFill>
              <a:latin typeface="Kalpurush" panose="02000600000000000000" pitchFamily="2" charset="0"/>
              <a:ea typeface="Tiro Bangla"/>
              <a:cs typeface="Kalpurush" panose="02000600000000000000" pitchFamily="2" charset="0"/>
              <a:sym typeface="Tiro Bangla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65023" y="4176463"/>
            <a:ext cx="1283143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বুধ</a:t>
            </a:r>
            <a:endParaRPr lang="en-US" sz="6600" b="1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64388" y="3331473"/>
            <a:ext cx="816949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 dirty="0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19269" y="1956220"/>
            <a:ext cx="583852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77535" y="6714869"/>
            <a:ext cx="583852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10983" y="5952869"/>
            <a:ext cx="583852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27130" y="1194220"/>
            <a:ext cx="116770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 dirty="0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৬৭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16797" y="247650"/>
            <a:ext cx="1008107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২৭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520850" y="5252261"/>
            <a:ext cx="154417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 dirty="0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৬২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36277" y="3466239"/>
            <a:ext cx="936043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 dirty="0">
                <a:solidFill>
                  <a:srgbClr val="F4901A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১৭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94921" y="5952869"/>
            <a:ext cx="1549079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600" b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শুক্র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94921" y="2986087"/>
            <a:ext cx="225255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পৃথিবী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525076" y="5124450"/>
            <a:ext cx="1832547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600" b="1" u="none" strike="noStrike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মঙ্গল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50207" y="2000670"/>
            <a:ext cx="2327011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বৃহস্পতি</a:t>
            </a:r>
            <a:endParaRPr lang="en-US" sz="60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308723" y="4541103"/>
            <a:ext cx="2327011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6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শনি</a:t>
            </a:r>
            <a:endParaRPr lang="en-US" sz="66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026780" y="1009650"/>
            <a:ext cx="309497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6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ইউরেনাস</a:t>
            </a:r>
            <a:endParaRPr lang="en-US" sz="66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121756" y="2605087"/>
            <a:ext cx="2565086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600" b="1" u="none" strike="noStrike" dirty="0" err="1">
                <a:solidFill>
                  <a:srgbClr val="FFFFFF"/>
                </a:solidFill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নেপসুন</a:t>
            </a:r>
            <a:endParaRPr lang="en-US" sz="6600" b="1" u="none" strike="noStrike" dirty="0">
              <a:solidFill>
                <a:srgbClr val="FFFFFF"/>
              </a:solidFill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428337" y="9650840"/>
            <a:ext cx="3856091" cy="591297"/>
            <a:chOff x="0" y="0"/>
            <a:chExt cx="1015596" cy="1557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5596" cy="155733"/>
            </a:xfrm>
            <a:custGeom>
              <a:avLst/>
              <a:gdLst/>
              <a:ahLst/>
              <a:cxnLst/>
              <a:rect l="l" t="t" r="r" b="b"/>
              <a:pathLst>
                <a:path w="1015596" h="155733">
                  <a:moveTo>
                    <a:pt x="0" y="0"/>
                  </a:moveTo>
                  <a:lnTo>
                    <a:pt x="1015596" y="0"/>
                  </a:lnTo>
                  <a:lnTo>
                    <a:pt x="1015596" y="155733"/>
                  </a:lnTo>
                  <a:lnTo>
                    <a:pt x="0" y="155733"/>
                  </a:lnTo>
                  <a:close/>
                </a:path>
              </a:pathLst>
            </a:custGeom>
            <a:solidFill>
              <a:srgbClr val="28304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5596" cy="193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DDF0FD"/>
                  </a:solidFill>
                  <a:latin typeface="Anek Bangla SemiCondensed"/>
                  <a:ea typeface="Anek Bangla SemiCondensed"/>
                  <a:cs typeface="Anek Bangla SemiCondensed"/>
                  <a:sym typeface="Anek Bangla SemiCondensed"/>
                </a:rPr>
                <a:t>খলিলুর রহমান বালিকা উচ্চ বিদ্যালয়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E3748065-8973-83DA-FDDA-101E08090E5E}"/>
              </a:ext>
            </a:extLst>
          </p:cNvPr>
          <p:cNvSpPr txBox="1"/>
          <p:nvPr/>
        </p:nvSpPr>
        <p:spPr>
          <a:xfrm>
            <a:off x="5728291" y="1242578"/>
            <a:ext cx="10134600" cy="946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l">
              <a:lnSpc>
                <a:spcPts val="6000"/>
              </a:lnSpc>
            </a:pPr>
            <a:r>
              <a:rPr lang="en-US" sz="96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দলীয়</a:t>
            </a:r>
            <a:r>
              <a:rPr lang="en-US" sz="96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96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কাজ</a:t>
            </a:r>
            <a:endParaRPr lang="en-US" sz="9600" b="1" dirty="0"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9AC894E-F913-E920-C492-667B837E4C30}"/>
              </a:ext>
            </a:extLst>
          </p:cNvPr>
          <p:cNvSpPr txBox="1"/>
          <p:nvPr/>
        </p:nvSpPr>
        <p:spPr>
          <a:xfrm>
            <a:off x="1461091" y="3162300"/>
            <a:ext cx="144018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ctr"/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খাতায়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সৌরজগতের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একটি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চিহ্নিত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ছবি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আঁক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23809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9DFC1-C67B-7CF4-D81A-2E041F3CD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4AAFF077-FDC9-FC80-3F88-ADF99A90E96C}"/>
              </a:ext>
            </a:extLst>
          </p:cNvPr>
          <p:cNvSpPr txBox="1"/>
          <p:nvPr/>
        </p:nvSpPr>
        <p:spPr>
          <a:xfrm>
            <a:off x="6483645" y="1247008"/>
            <a:ext cx="4406309" cy="946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l">
              <a:lnSpc>
                <a:spcPts val="6000"/>
              </a:lnSpc>
            </a:pPr>
            <a:r>
              <a:rPr lang="en-US" sz="96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মূল্যায়ন</a:t>
            </a:r>
            <a:endParaRPr lang="en-US" sz="9600" b="1" dirty="0"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DB9EE72D-851E-7424-A7DA-8FCAB56ACDE4}"/>
              </a:ext>
            </a:extLst>
          </p:cNvPr>
          <p:cNvSpPr txBox="1"/>
          <p:nvPr/>
        </p:nvSpPr>
        <p:spPr>
          <a:xfrm>
            <a:off x="1485900" y="3009900"/>
            <a:ext cx="14401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2751" lvl="1" indent="-1143000" algn="l"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সৌরজগতের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কেন্দ্রে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আছে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?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77E1F5E-DC86-7B98-CE49-81E155F330B3}"/>
              </a:ext>
            </a:extLst>
          </p:cNvPr>
          <p:cNvSpPr txBox="1"/>
          <p:nvPr/>
        </p:nvSpPr>
        <p:spPr>
          <a:xfrm>
            <a:off x="1485900" y="4581303"/>
            <a:ext cx="144018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2751" lvl="1" indent="-1143000" algn="l"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গ্রহ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ও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উপগ্রহের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মধ্যে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পার্থক্য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কী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?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EA7F449-9E82-253C-5F62-9F38FA95D39E}"/>
              </a:ext>
            </a:extLst>
          </p:cNvPr>
          <p:cNvSpPr txBox="1"/>
          <p:nvPr/>
        </p:nvSpPr>
        <p:spPr>
          <a:xfrm>
            <a:off x="1485900" y="6152706"/>
            <a:ext cx="155067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2751" lvl="1" indent="-1143000" algn="l"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কোন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গ্রহের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চারপাশে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রিঙ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মত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?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CB5E6BED-7232-6ED1-C9AA-A06605329193}"/>
              </a:ext>
            </a:extLst>
          </p:cNvPr>
          <p:cNvSpPr txBox="1"/>
          <p:nvPr/>
        </p:nvSpPr>
        <p:spPr>
          <a:xfrm>
            <a:off x="1485900" y="7724109"/>
            <a:ext cx="155067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2751" lvl="1" indent="-1143000" algn="l">
              <a:lnSpc>
                <a:spcPts val="6000"/>
              </a:lnSpc>
              <a:buFont typeface="Wingdings" panose="05000000000000000000" pitchFamily="2" charset="2"/>
              <a:buChar char="ü"/>
            </a:pP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বৃহস্পতির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কয়টি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উপগ্রহ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80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আছে</a:t>
            </a:r>
            <a:r>
              <a:rPr lang="en-US" sz="80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574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F11C9-E245-4239-D450-9B8D7DCF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2161F9DD-0965-0612-0F86-B7857CAEF2EF}"/>
              </a:ext>
            </a:extLst>
          </p:cNvPr>
          <p:cNvSpPr txBox="1"/>
          <p:nvPr/>
        </p:nvSpPr>
        <p:spPr>
          <a:xfrm>
            <a:off x="5728291" y="1242578"/>
            <a:ext cx="10134600" cy="946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1" lvl="1" algn="l">
              <a:lnSpc>
                <a:spcPts val="6000"/>
              </a:lnSpc>
            </a:pPr>
            <a:r>
              <a:rPr lang="en-US" sz="96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বাড়ির</a:t>
            </a:r>
            <a:r>
              <a:rPr lang="en-US" sz="96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96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কাজ</a:t>
            </a:r>
            <a:endParaRPr lang="en-US" sz="9600" b="1" dirty="0"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B5FF206-38A0-F395-1E85-6B0293FA119A}"/>
              </a:ext>
            </a:extLst>
          </p:cNvPr>
          <p:cNvSpPr txBox="1"/>
          <p:nvPr/>
        </p:nvSpPr>
        <p:spPr>
          <a:xfrm>
            <a:off x="4114800" y="2628900"/>
            <a:ext cx="1210250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72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সৌরজগতের</a:t>
            </a:r>
            <a:r>
              <a:rPr lang="en-US" sz="72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72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একটি</a:t>
            </a:r>
            <a:r>
              <a:rPr lang="en-US" sz="72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72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মডেল</a:t>
            </a:r>
            <a:r>
              <a:rPr lang="en-US" sz="7200" b="1" dirty="0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 </a:t>
            </a:r>
            <a:r>
              <a:rPr lang="en-US" sz="7200" b="1" dirty="0" err="1">
                <a:latin typeface="Kalpurush" panose="02000600000000000000" pitchFamily="2" charset="0"/>
                <a:ea typeface="Gotham Bold"/>
                <a:cs typeface="Kalpurush" panose="02000600000000000000" pitchFamily="2" charset="0"/>
                <a:sym typeface="Gotham Bold"/>
              </a:rPr>
              <a:t>তৈরি</a:t>
            </a:r>
            <a:endParaRPr lang="en-US" sz="7200" b="1" dirty="0">
              <a:latin typeface="Kalpurush" panose="02000600000000000000" pitchFamily="2" charset="0"/>
              <a:ea typeface="Gotham Bold"/>
              <a:cs typeface="Kalpurush" panose="02000600000000000000" pitchFamily="2" charset="0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016929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D03B-8621-6A6F-877A-B74BABB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6E44FB9-8B8C-774B-6482-8C1EACA5678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77" b="-9277"/>
            </a:stretch>
          </a:blipFill>
        </p:spPr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4D99894-D1AC-33E3-9B73-D7DA22683C77}"/>
              </a:ext>
            </a:extLst>
          </p:cNvPr>
          <p:cNvSpPr/>
          <p:nvPr/>
        </p:nvSpPr>
        <p:spPr>
          <a:xfrm flipV="1">
            <a:off x="759655" y="8483090"/>
            <a:ext cx="1693636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3BA671C-0D82-7359-B03D-C64948A97184}"/>
              </a:ext>
            </a:extLst>
          </p:cNvPr>
          <p:cNvSpPr txBox="1"/>
          <p:nvPr/>
        </p:nvSpPr>
        <p:spPr>
          <a:xfrm>
            <a:off x="4534693" y="5324840"/>
            <a:ext cx="9218614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Thank You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F34A9CB-724A-F4CE-E64C-A2A84104EFD8}"/>
              </a:ext>
            </a:extLst>
          </p:cNvPr>
          <p:cNvSpPr txBox="1"/>
          <p:nvPr/>
        </p:nvSpPr>
        <p:spPr>
          <a:xfrm>
            <a:off x="3200860" y="2098676"/>
            <a:ext cx="11886280" cy="304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DF0FD"/>
                </a:solidFill>
                <a:latin typeface="Tiro Bangla"/>
                <a:ea typeface="Tiro Bangla"/>
                <a:cs typeface="Tiro Bangla"/>
                <a:sym typeface="Tiro Bangla"/>
              </a:rPr>
              <a:t>ভবিষ্যতের মহাকাশযাত্রা হোক তোমাদের হাত ধরে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282EBC9-D080-EB10-B2AC-546193DED30A}"/>
              </a:ext>
            </a:extLst>
          </p:cNvPr>
          <p:cNvSpPr txBox="1"/>
          <p:nvPr/>
        </p:nvSpPr>
        <p:spPr>
          <a:xfrm>
            <a:off x="6625286" y="8876030"/>
            <a:ext cx="5791068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moin.maruf @gmail.com</a:t>
            </a:r>
          </a:p>
        </p:txBody>
      </p:sp>
    </p:spTree>
    <p:extLst>
      <p:ext uri="{BB962C8B-B14F-4D97-AF65-F5344CB8AC3E}">
        <p14:creationId xmlns:p14="http://schemas.microsoft.com/office/powerpoint/2010/main" val="2699198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278</Words>
  <Application>Microsoft Office PowerPoint</Application>
  <PresentationFormat>Custom</PresentationFormat>
  <Paragraphs>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DM Sans</vt:lpstr>
      <vt:lpstr>Anek Bangla SemiCondensed</vt:lpstr>
      <vt:lpstr>Arial</vt:lpstr>
      <vt:lpstr>Times New Roman MT</vt:lpstr>
      <vt:lpstr>Tiro Bangla</vt:lpstr>
      <vt:lpstr>Wingdings</vt:lpstr>
      <vt:lpstr>Calibri</vt:lpstr>
      <vt:lpstr>Kalpurush</vt:lpstr>
      <vt:lpstr>Open Sauce Bold</vt:lpstr>
      <vt:lpstr>The Seasons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Space_and_Satellites.pptx</dc:title>
  <cp:lastModifiedBy>Moinur Rahman</cp:lastModifiedBy>
  <cp:revision>18</cp:revision>
  <dcterms:created xsi:type="dcterms:W3CDTF">2006-08-16T00:00:00Z</dcterms:created>
  <dcterms:modified xsi:type="dcterms:W3CDTF">2026-09-02T19:21:45Z</dcterms:modified>
  <dc:identifier>DAHQCxzCijk</dc:identifier>
</cp:coreProperties>
</file>