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12"/>
  </p:notesMasterIdLst>
  <p:sldIdLst>
    <p:sldId id="257" r:id="rId2"/>
    <p:sldId id="258" r:id="rId3"/>
    <p:sldId id="262" r:id="rId4"/>
    <p:sldId id="265" r:id="rId5"/>
    <p:sldId id="267" r:id="rId6"/>
    <p:sldId id="259" r:id="rId7"/>
    <p:sldId id="261"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60"/>
  </p:normalViewPr>
  <p:slideViewPr>
    <p:cSldViewPr snapToGrid="0">
      <p:cViewPr varScale="1">
        <p:scale>
          <a:sx n="68" d="100"/>
          <a:sy n="68" d="100"/>
        </p:scale>
        <p:origin x="-79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CE613-4B44-4DD8-BE2F-BABAD0E5F103}" type="datetimeFigureOut">
              <a:rPr lang="en-US" smtClean="0"/>
              <a:pPr/>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F9132-7D47-4BC9-834F-9C44FA59E10D}" type="slidenum">
              <a:rPr lang="en-US" smtClean="0"/>
              <a:pPr/>
              <a:t>‹#›</a:t>
            </a:fld>
            <a:endParaRPr lang="en-US"/>
          </a:p>
        </p:txBody>
      </p:sp>
    </p:spTree>
    <p:extLst>
      <p:ext uri="{BB962C8B-B14F-4D97-AF65-F5344CB8AC3E}">
        <p14:creationId xmlns="" xmlns:p14="http://schemas.microsoft.com/office/powerpoint/2010/main" val="2479828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F9132-7D47-4BC9-834F-9C44FA59E10D}" type="slidenum">
              <a:rPr lang="en-US" smtClean="0"/>
              <a:pPr/>
              <a:t>4</a:t>
            </a:fld>
            <a:endParaRPr lang="en-US"/>
          </a:p>
        </p:txBody>
      </p:sp>
    </p:spTree>
    <p:extLst>
      <p:ext uri="{BB962C8B-B14F-4D97-AF65-F5344CB8AC3E}">
        <p14:creationId xmlns="" xmlns:p14="http://schemas.microsoft.com/office/powerpoint/2010/main" val="2736266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395464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170620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229657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961D66-D132-4804-8045-EB47ACF9544C}"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340323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961D66-D132-4804-8045-EB47ACF9544C}"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1030579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961D66-D132-4804-8045-EB47ACF9544C}"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3788383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61D66-D132-4804-8045-EB47ACF9544C}"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3338957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961D66-D132-4804-8045-EB47ACF9544C}"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358933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961D66-D132-4804-8045-EB47ACF9544C}"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307665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196331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2578347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061230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606139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496863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2423218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961D66-D132-4804-8045-EB47ACF9544C}"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174408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F961D66-D132-4804-8045-EB47ACF9544C}" type="datetimeFigureOut">
              <a:rPr lang="en-US" smtClean="0"/>
              <a:pPr/>
              <a:t>9/3/2026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1F75FE-DC7C-47BF-A864-5CD23EB977D0}" type="slidenum">
              <a:rPr lang="en-US" smtClean="0"/>
              <a:pPr/>
              <a:t>‹#›</a:t>
            </a:fld>
            <a:endParaRPr lang="en-US"/>
          </a:p>
        </p:txBody>
      </p:sp>
    </p:spTree>
    <p:extLst>
      <p:ext uri="{BB962C8B-B14F-4D97-AF65-F5344CB8AC3E}">
        <p14:creationId xmlns="" xmlns:p14="http://schemas.microsoft.com/office/powerpoint/2010/main" val="156131001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rot="348079">
            <a:off x="1235116" y="1796426"/>
            <a:ext cx="7364638" cy="1862048"/>
          </a:xfrm>
          <a:prstGeom prst="rect">
            <a:avLst/>
          </a:prstGeom>
          <a:ln>
            <a:solidFill>
              <a:schemeClr val="tx1"/>
            </a:solidFill>
          </a:ln>
          <a:scene3d>
            <a:camera prst="isometricRightUp"/>
            <a:lightRig rig="threePt" dir="t"/>
          </a:scene3d>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bn-BD" sz="11500" dirty="0" smtClean="0">
                <a:solidFill>
                  <a:srgbClr val="FF0000"/>
                </a:solidFill>
              </a:rPr>
              <a:t>WELCOME</a:t>
            </a:r>
            <a:endParaRPr lang="en-US" sz="11500" dirty="0">
              <a:solidFill>
                <a:srgbClr val="FF0000"/>
              </a:solidFill>
            </a:endParaRPr>
          </a:p>
        </p:txBody>
      </p:sp>
    </p:spTree>
    <p:extLst>
      <p:ext uri="{BB962C8B-B14F-4D97-AF65-F5344CB8AC3E}">
        <p14:creationId xmlns="" xmlns:p14="http://schemas.microsoft.com/office/powerpoint/2010/main" val="176871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388" y="1565280"/>
            <a:ext cx="4954137" cy="2862322"/>
          </a:xfrm>
          <a:prstGeom prst="rect">
            <a:avLst/>
          </a:prstGeom>
          <a:noFill/>
        </p:spPr>
        <p:txBody>
          <a:bodyPr wrap="square" rtlCol="0">
            <a:spAutoFit/>
          </a:bodyPr>
          <a:lstStyle/>
          <a:p>
            <a:r>
              <a:rPr lang="en-US" sz="3600" dirty="0" smtClean="0">
                <a:solidFill>
                  <a:srgbClr val="FF0000"/>
                </a:solidFill>
              </a:rPr>
              <a:t>MD. ABDUL KARIM </a:t>
            </a:r>
          </a:p>
          <a:p>
            <a:r>
              <a:rPr lang="en-US" sz="3600" dirty="0" smtClean="0">
                <a:solidFill>
                  <a:srgbClr val="FF0000"/>
                </a:solidFill>
              </a:rPr>
              <a:t>Assistant Teacher In (ICT)</a:t>
            </a:r>
          </a:p>
          <a:p>
            <a:r>
              <a:rPr lang="en-US" sz="3600" dirty="0" smtClean="0">
                <a:solidFill>
                  <a:srgbClr val="FF0000"/>
                </a:solidFill>
              </a:rPr>
              <a:t>CHASAI DHARIBON M.B DAKHIL </a:t>
            </a:r>
          </a:p>
        </p:txBody>
      </p:sp>
      <p:sp>
        <p:nvSpPr>
          <p:cNvPr id="4" name="TextBox 3"/>
          <p:cNvSpPr txBox="1"/>
          <p:nvPr/>
        </p:nvSpPr>
        <p:spPr>
          <a:xfrm>
            <a:off x="5936777" y="1565280"/>
            <a:ext cx="5991366" cy="2862322"/>
          </a:xfrm>
          <a:prstGeom prst="rect">
            <a:avLst/>
          </a:prstGeom>
          <a:noFill/>
        </p:spPr>
        <p:txBody>
          <a:bodyPr wrap="square" rtlCol="0">
            <a:spAutoFit/>
          </a:bodyPr>
          <a:lstStyle/>
          <a:p>
            <a:r>
              <a:rPr lang="en-US" sz="3600" dirty="0" smtClean="0">
                <a:solidFill>
                  <a:srgbClr val="002060"/>
                </a:solidFill>
              </a:rPr>
              <a:t>Class: Eight</a:t>
            </a:r>
          </a:p>
          <a:p>
            <a:r>
              <a:rPr lang="en-US" sz="3600" dirty="0" smtClean="0">
                <a:solidFill>
                  <a:srgbClr val="002060"/>
                </a:solidFill>
              </a:rPr>
              <a:t>Subject: English</a:t>
            </a:r>
          </a:p>
          <a:p>
            <a:r>
              <a:rPr lang="en-US" sz="3600" dirty="0" smtClean="0">
                <a:solidFill>
                  <a:srgbClr val="002060"/>
                </a:solidFill>
              </a:rPr>
              <a:t>Unit: 01</a:t>
            </a:r>
          </a:p>
          <a:p>
            <a:r>
              <a:rPr lang="en-US" sz="3600" dirty="0" smtClean="0">
                <a:solidFill>
                  <a:srgbClr val="002060"/>
                </a:solidFill>
              </a:rPr>
              <a:t>Lesson: 02</a:t>
            </a:r>
          </a:p>
          <a:p>
            <a:r>
              <a:rPr lang="en-US" sz="3600" dirty="0" smtClean="0">
                <a:solidFill>
                  <a:srgbClr val="002060"/>
                </a:solidFill>
              </a:rPr>
              <a:t>Time: 40 minutes</a:t>
            </a:r>
            <a:endParaRPr lang="en-US" sz="3600" dirty="0">
              <a:solidFill>
                <a:srgbClr val="002060"/>
              </a:solidFill>
            </a:endParaRPr>
          </a:p>
        </p:txBody>
      </p:sp>
      <p:sp>
        <p:nvSpPr>
          <p:cNvPr id="5" name="Rectangle 4"/>
          <p:cNvSpPr/>
          <p:nvPr/>
        </p:nvSpPr>
        <p:spPr>
          <a:xfrm>
            <a:off x="1437122" y="334454"/>
            <a:ext cx="7624203" cy="1107996"/>
          </a:xfrm>
          <a:prstGeom prst="rect">
            <a:avLst/>
          </a:prstGeom>
        </p:spPr>
        <p:txBody>
          <a:bodyPr wrap="none">
            <a:spAutoFit/>
          </a:bodyPr>
          <a:lstStyle/>
          <a:p>
            <a:r>
              <a:rPr lang="en-US" sz="5400" dirty="0" smtClean="0">
                <a:solidFill>
                  <a:srgbClr val="00B050"/>
                </a:solidFill>
                <a:latin typeface="NikoshBAN" panose="02000000000000000000" pitchFamily="2" charset="0"/>
                <a:cs typeface="NikoshBAN" panose="02000000000000000000" pitchFamily="2" charset="0"/>
              </a:rPr>
              <a:t> </a:t>
            </a:r>
            <a:r>
              <a:rPr lang="en-US" sz="6600" dirty="0" smtClean="0">
                <a:solidFill>
                  <a:srgbClr val="00B050"/>
                </a:solidFill>
                <a:latin typeface="NikoshBAN" panose="02000000000000000000" pitchFamily="2" charset="0"/>
                <a:cs typeface="NikoshBAN" panose="02000000000000000000" pitchFamily="2" charset="0"/>
              </a:rPr>
              <a:t>INTRODUCTION</a:t>
            </a:r>
            <a:endParaRPr lang="en-US" sz="6600"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401784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5218" y="368489"/>
            <a:ext cx="8843749" cy="800219"/>
          </a:xfrm>
          <a:prstGeom prst="rect">
            <a:avLst/>
          </a:prstGeom>
          <a:noFill/>
        </p:spPr>
        <p:txBody>
          <a:bodyPr wrap="square" rtlCol="0">
            <a:spAutoFit/>
          </a:bodyPr>
          <a:lstStyle/>
          <a:p>
            <a:r>
              <a:rPr lang="bn-BD" sz="2800" dirty="0" smtClean="0"/>
              <a:t>Look at the picture. What do you see in the picture</a:t>
            </a:r>
            <a:r>
              <a:rPr lang="bn-BD" dirty="0" smtClean="0"/>
              <a:t>?</a:t>
            </a:r>
          </a:p>
          <a:p>
            <a:endParaRPr lang="en-US"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930653" y="1528548"/>
            <a:ext cx="6844858" cy="3507811"/>
          </a:xfrm>
          <a:prstGeom prst="rect">
            <a:avLst/>
          </a:prstGeom>
        </p:spPr>
      </p:pic>
    </p:spTree>
    <p:extLst>
      <p:ext uri="{BB962C8B-B14F-4D97-AF65-F5344CB8AC3E}">
        <p14:creationId xmlns="" xmlns:p14="http://schemas.microsoft.com/office/powerpoint/2010/main" val="104735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98542" y="223924"/>
            <a:ext cx="3548419" cy="1600438"/>
          </a:xfrm>
          <a:prstGeom prst="rect">
            <a:avLst/>
          </a:prstGeom>
          <a:noFill/>
        </p:spPr>
        <p:txBody>
          <a:bodyPr wrap="square" rtlCol="0">
            <a:spAutoFit/>
          </a:bodyPr>
          <a:lstStyle/>
          <a:p>
            <a:r>
              <a:rPr lang="en-US" sz="4000" dirty="0" smtClean="0">
                <a:solidFill>
                  <a:schemeClr val="accent4">
                    <a:lumMod val="75000"/>
                  </a:schemeClr>
                </a:solidFill>
              </a:rPr>
              <a:t>Unit    : One </a:t>
            </a:r>
          </a:p>
          <a:p>
            <a:r>
              <a:rPr lang="en-US" sz="4000" dirty="0" smtClean="0">
                <a:solidFill>
                  <a:schemeClr val="accent4">
                    <a:lumMod val="75000"/>
                  </a:schemeClr>
                </a:solidFill>
              </a:rPr>
              <a:t>Lesson: Two</a:t>
            </a:r>
          </a:p>
          <a:p>
            <a:endParaRPr lang="en-US" dirty="0">
              <a:solidFill>
                <a:schemeClr val="accent4">
                  <a:lumMod val="75000"/>
                </a:schemeClr>
              </a:solidFill>
            </a:endParaRPr>
          </a:p>
        </p:txBody>
      </p:sp>
      <p:sp>
        <p:nvSpPr>
          <p:cNvPr id="3" name="TextBox 2"/>
          <p:cNvSpPr txBox="1"/>
          <p:nvPr/>
        </p:nvSpPr>
        <p:spPr>
          <a:xfrm>
            <a:off x="2831910" y="1485079"/>
            <a:ext cx="5854889" cy="1107996"/>
          </a:xfrm>
          <a:prstGeom prst="rect">
            <a:avLst/>
          </a:prstGeom>
          <a:noFill/>
        </p:spPr>
        <p:txBody>
          <a:bodyPr wrap="square" rtlCol="0">
            <a:spAutoFit/>
          </a:bodyPr>
          <a:lstStyle/>
          <a:p>
            <a:r>
              <a:rPr lang="en-US" sz="6600" dirty="0" err="1" smtClean="0">
                <a:solidFill>
                  <a:schemeClr val="accent2">
                    <a:lumMod val="50000"/>
                  </a:schemeClr>
                </a:solidFill>
              </a:rPr>
              <a:t>Nakshi</a:t>
            </a:r>
            <a:r>
              <a:rPr lang="en-US" sz="6600" dirty="0" smtClean="0">
                <a:solidFill>
                  <a:schemeClr val="accent2">
                    <a:lumMod val="50000"/>
                  </a:schemeClr>
                </a:solidFill>
              </a:rPr>
              <a:t> </a:t>
            </a:r>
            <a:r>
              <a:rPr lang="en-US" sz="6600" dirty="0" err="1" smtClean="0">
                <a:solidFill>
                  <a:schemeClr val="accent2">
                    <a:lumMod val="50000"/>
                  </a:schemeClr>
                </a:solidFill>
              </a:rPr>
              <a:t>Kantha</a:t>
            </a:r>
            <a:endParaRPr lang="en-US" sz="6600" dirty="0">
              <a:solidFill>
                <a:schemeClr val="accent2">
                  <a:lumMod val="50000"/>
                </a:schemeClr>
              </a:solidFill>
            </a:endParaRPr>
          </a:p>
        </p:txBody>
      </p:sp>
      <p:sp>
        <p:nvSpPr>
          <p:cNvPr id="4" name="TextBox 3"/>
          <p:cNvSpPr txBox="1"/>
          <p:nvPr/>
        </p:nvSpPr>
        <p:spPr>
          <a:xfrm>
            <a:off x="245658" y="3895958"/>
            <a:ext cx="3179929" cy="523220"/>
          </a:xfrm>
          <a:prstGeom prst="rect">
            <a:avLst/>
          </a:prstGeom>
          <a:noFill/>
        </p:spPr>
        <p:txBody>
          <a:bodyPr wrap="square" rtlCol="0">
            <a:spAutoFit/>
          </a:bodyPr>
          <a:lstStyle/>
          <a:p>
            <a:r>
              <a:rPr lang="en-US" sz="2800" dirty="0" smtClean="0"/>
              <a:t>Learning Outcome</a:t>
            </a:r>
            <a:endParaRPr lang="en-US" sz="2800" dirty="0"/>
          </a:p>
        </p:txBody>
      </p:sp>
      <p:sp>
        <p:nvSpPr>
          <p:cNvPr id="5" name="TextBox 4"/>
          <p:cNvSpPr txBox="1"/>
          <p:nvPr/>
        </p:nvSpPr>
        <p:spPr>
          <a:xfrm>
            <a:off x="5213445" y="2880296"/>
            <a:ext cx="6978555" cy="2554545"/>
          </a:xfrm>
          <a:prstGeom prst="rect">
            <a:avLst/>
          </a:prstGeom>
          <a:noFill/>
        </p:spPr>
        <p:txBody>
          <a:bodyPr wrap="square" rtlCol="0">
            <a:spAutoFit/>
          </a:bodyPr>
          <a:lstStyle/>
          <a:p>
            <a:r>
              <a:rPr lang="en-US" sz="3200" dirty="0" smtClean="0"/>
              <a:t>By the end of the lesson, students will be able to:</a:t>
            </a:r>
          </a:p>
          <a:p>
            <a:pPr marL="342900" indent="-342900">
              <a:buAutoNum type="arabicPeriod"/>
            </a:pPr>
            <a:r>
              <a:rPr lang="en-US" sz="3200" dirty="0" smtClean="0"/>
              <a:t>Describe what </a:t>
            </a:r>
            <a:r>
              <a:rPr lang="en-US" sz="3200" dirty="0" err="1" smtClean="0"/>
              <a:t>Nakshi</a:t>
            </a:r>
            <a:r>
              <a:rPr lang="en-US" sz="3200" dirty="0" smtClean="0"/>
              <a:t> is.</a:t>
            </a:r>
          </a:p>
          <a:p>
            <a:pPr marL="342900" indent="-342900">
              <a:buAutoNum type="arabicPeriod"/>
            </a:pPr>
            <a:r>
              <a:rPr lang="en-US" sz="3200" dirty="0"/>
              <a:t> </a:t>
            </a:r>
            <a:r>
              <a:rPr lang="en-US" sz="3200" dirty="0" smtClean="0"/>
              <a:t>How it is made.</a:t>
            </a:r>
          </a:p>
          <a:p>
            <a:pPr marL="342900" indent="-342900">
              <a:buAutoNum type="arabicPeriod"/>
            </a:pPr>
            <a:r>
              <a:rPr lang="en-US" sz="3200" dirty="0"/>
              <a:t> </a:t>
            </a:r>
            <a:r>
              <a:rPr lang="en-US" sz="3200" dirty="0" smtClean="0"/>
              <a:t>Explain its cultural importance.</a:t>
            </a:r>
            <a:endParaRPr lang="en-US" sz="3200" dirty="0"/>
          </a:p>
        </p:txBody>
      </p:sp>
      <p:sp>
        <p:nvSpPr>
          <p:cNvPr id="6" name="Right Arrow 5"/>
          <p:cNvSpPr/>
          <p:nvPr/>
        </p:nvSpPr>
        <p:spPr>
          <a:xfrm>
            <a:off x="3316405" y="4026763"/>
            <a:ext cx="1774210" cy="261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213445" y="3098042"/>
            <a:ext cx="0" cy="2336799"/>
          </a:xfrm>
          <a:prstGeom prst="line">
            <a:avLst/>
          </a:prstGeom>
          <a:ln w="41275">
            <a:solidFill>
              <a:srgbClr val="0070C0">
                <a:alpha val="98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9616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circle(in)">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9898" y="0"/>
            <a:ext cx="3500652" cy="830997"/>
          </a:xfrm>
          <a:prstGeom prst="rect">
            <a:avLst/>
          </a:prstGeom>
          <a:noFill/>
        </p:spPr>
        <p:txBody>
          <a:bodyPr wrap="square" rtlCol="0">
            <a:spAutoFit/>
          </a:bodyPr>
          <a:lstStyle/>
          <a:p>
            <a:r>
              <a:rPr lang="bn-BD" sz="4800" dirty="0" smtClean="0">
                <a:solidFill>
                  <a:srgbClr val="00B050"/>
                </a:solidFill>
              </a:rPr>
              <a:t>Key words: </a:t>
            </a:r>
          </a:p>
        </p:txBody>
      </p:sp>
      <p:sp>
        <p:nvSpPr>
          <p:cNvPr id="3" name="Rectangular Callout 2"/>
          <p:cNvSpPr/>
          <p:nvPr/>
        </p:nvSpPr>
        <p:spPr>
          <a:xfrm>
            <a:off x="388961" y="1228717"/>
            <a:ext cx="2210936" cy="1405512"/>
          </a:xfrm>
          <a:prstGeom prst="wedgeRect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8961" y="1521301"/>
            <a:ext cx="2408830" cy="584775"/>
          </a:xfrm>
          <a:prstGeom prst="rect">
            <a:avLst/>
          </a:prstGeom>
          <a:noFill/>
        </p:spPr>
        <p:txBody>
          <a:bodyPr wrap="square" rtlCol="0">
            <a:spAutoFit/>
          </a:bodyPr>
          <a:lstStyle/>
          <a:p>
            <a:r>
              <a:rPr lang="bn-BD" sz="3200" dirty="0" smtClean="0">
                <a:solidFill>
                  <a:srgbClr val="C00000"/>
                </a:solidFill>
                <a:latin typeface="NikoshBAN" panose="02000000000000000000" pitchFamily="2" charset="0"/>
                <a:cs typeface="NikoshBAN" panose="02000000000000000000" pitchFamily="2" charset="0"/>
              </a:rPr>
              <a:t>Quilt-</a:t>
            </a:r>
            <a:r>
              <a:rPr lang="en-US" sz="3200" dirty="0" smtClean="0">
                <a:solidFill>
                  <a:srgbClr val="C00000"/>
                </a:solidFill>
                <a:latin typeface="NikoshBAN" panose="02000000000000000000" pitchFamily="2" charset="0"/>
                <a:cs typeface="NikoshBAN" panose="02000000000000000000" pitchFamily="2" charset="0"/>
              </a:rPr>
              <a:t> </a:t>
            </a:r>
            <a:r>
              <a:rPr lang="en-US" sz="3200" dirty="0" err="1" smtClean="0">
                <a:solidFill>
                  <a:srgbClr val="C00000"/>
                </a:solidFill>
                <a:latin typeface="NikoshBAN" panose="02000000000000000000" pitchFamily="2" charset="0"/>
                <a:cs typeface="NikoshBAN" panose="02000000000000000000" pitchFamily="2" charset="0"/>
              </a:rPr>
              <a:t>কাথা</a:t>
            </a:r>
            <a:r>
              <a:rPr lang="en-US" sz="3200" dirty="0" smtClean="0">
                <a:solidFill>
                  <a:srgbClr val="C00000"/>
                </a:solidFill>
                <a:latin typeface="NikoshBAN" panose="02000000000000000000" pitchFamily="2" charset="0"/>
                <a:cs typeface="NikoshBAN" panose="02000000000000000000" pitchFamily="2" charset="0"/>
              </a:rPr>
              <a:t> </a:t>
            </a:r>
            <a:r>
              <a:rPr lang="bn-BD" sz="3200" dirty="0" smtClean="0">
                <a:solidFill>
                  <a:srgbClr val="C00000"/>
                </a:solidFill>
                <a:latin typeface="NikoshBAN" panose="02000000000000000000" pitchFamily="2" charset="0"/>
                <a:cs typeface="NikoshBAN" panose="02000000000000000000" pitchFamily="2" charset="0"/>
              </a:rPr>
              <a:t> </a:t>
            </a:r>
            <a:endParaRPr lang="en-US" sz="3200" dirty="0">
              <a:solidFill>
                <a:srgbClr val="C00000"/>
              </a:solidFill>
              <a:latin typeface="NikoshBAN" panose="02000000000000000000" pitchFamily="2" charset="0"/>
              <a:cs typeface="NikoshBAN" panose="02000000000000000000" pitchFamily="2" charset="0"/>
            </a:endParaRPr>
          </a:p>
        </p:txBody>
      </p:sp>
      <p:sp>
        <p:nvSpPr>
          <p:cNvPr id="6" name="Flowchart: Alternate Process 5"/>
          <p:cNvSpPr/>
          <p:nvPr/>
        </p:nvSpPr>
        <p:spPr>
          <a:xfrm>
            <a:off x="3875964" y="1010564"/>
            <a:ext cx="5500048" cy="162366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107975" y="1395708"/>
            <a:ext cx="4776717" cy="523220"/>
          </a:xfrm>
          <a:prstGeom prst="rect">
            <a:avLst/>
          </a:prstGeom>
          <a:noFill/>
        </p:spPr>
        <p:txBody>
          <a:bodyPr wrap="square" rtlCol="0">
            <a:spAutoFit/>
          </a:bodyPr>
          <a:lstStyle/>
          <a:p>
            <a:r>
              <a:rPr lang="bn-BD" sz="2800" dirty="0" smtClean="0">
                <a:solidFill>
                  <a:srgbClr val="00B0F0"/>
                </a:solidFill>
              </a:rPr>
              <a:t>Embroidered- </a:t>
            </a:r>
            <a:r>
              <a:rPr lang="en-US" sz="2800" dirty="0" err="1" smtClean="0">
                <a:solidFill>
                  <a:srgbClr val="00B0F0"/>
                </a:solidFill>
              </a:rPr>
              <a:t>অলংকারকৃত</a:t>
            </a:r>
            <a:endParaRPr lang="en-US" sz="2800" dirty="0">
              <a:solidFill>
                <a:srgbClr val="00B0F0"/>
              </a:solidFill>
            </a:endParaRPr>
          </a:p>
        </p:txBody>
      </p:sp>
      <p:sp>
        <p:nvSpPr>
          <p:cNvPr id="9" name="Oval 8"/>
          <p:cNvSpPr/>
          <p:nvPr/>
        </p:nvSpPr>
        <p:spPr>
          <a:xfrm>
            <a:off x="0" y="2858728"/>
            <a:ext cx="3821373" cy="1645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91070" y="3517775"/>
            <a:ext cx="3248166" cy="523220"/>
          </a:xfrm>
          <a:prstGeom prst="rect">
            <a:avLst/>
          </a:prstGeom>
          <a:noFill/>
        </p:spPr>
        <p:txBody>
          <a:bodyPr wrap="square" rtlCol="0">
            <a:spAutoFit/>
          </a:bodyPr>
          <a:lstStyle/>
          <a:p>
            <a:r>
              <a:rPr lang="bn-BD" sz="2800" dirty="0" smtClean="0">
                <a:solidFill>
                  <a:srgbClr val="FF66CC"/>
                </a:solidFill>
              </a:rPr>
              <a:t>Artistic</a:t>
            </a:r>
            <a:r>
              <a:rPr lang="en-US" sz="2800" dirty="0" smtClean="0">
                <a:solidFill>
                  <a:srgbClr val="FF66CC"/>
                </a:solidFill>
              </a:rPr>
              <a:t> - </a:t>
            </a:r>
            <a:r>
              <a:rPr lang="en-US" sz="2800" dirty="0" err="1" smtClean="0">
                <a:solidFill>
                  <a:srgbClr val="FF66CC"/>
                </a:solidFill>
              </a:rPr>
              <a:t>শৈল্পিক</a:t>
            </a:r>
            <a:endParaRPr lang="en-US" sz="2800" dirty="0">
              <a:solidFill>
                <a:srgbClr val="FF66CC"/>
              </a:solidFill>
            </a:endParaRPr>
          </a:p>
        </p:txBody>
      </p:sp>
      <p:sp>
        <p:nvSpPr>
          <p:cNvPr id="11" name="Oval Callout 10"/>
          <p:cNvSpPr/>
          <p:nvPr/>
        </p:nvSpPr>
        <p:spPr>
          <a:xfrm>
            <a:off x="4790364" y="2893324"/>
            <a:ext cx="4094329" cy="2156347"/>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090615" y="3458034"/>
            <a:ext cx="3794078" cy="523220"/>
          </a:xfrm>
          <a:prstGeom prst="rect">
            <a:avLst/>
          </a:prstGeom>
          <a:noFill/>
        </p:spPr>
        <p:txBody>
          <a:bodyPr wrap="square" rtlCol="0">
            <a:spAutoFit/>
          </a:bodyPr>
          <a:lstStyle/>
          <a:p>
            <a:r>
              <a:rPr lang="bn-BD" sz="2800" dirty="0" smtClean="0">
                <a:solidFill>
                  <a:srgbClr val="002060"/>
                </a:solidFill>
              </a:rPr>
              <a:t>Indigenous</a:t>
            </a:r>
            <a:r>
              <a:rPr lang="en-US" sz="2800" dirty="0" smtClean="0">
                <a:solidFill>
                  <a:srgbClr val="002060"/>
                </a:solidFill>
              </a:rPr>
              <a:t> - </a:t>
            </a:r>
            <a:r>
              <a:rPr lang="en-US" sz="2800" dirty="0" err="1" smtClean="0">
                <a:solidFill>
                  <a:srgbClr val="002060"/>
                </a:solidFill>
              </a:rPr>
              <a:t>দেশীয়</a:t>
            </a:r>
            <a:endParaRPr lang="en-US" sz="2800" dirty="0">
              <a:solidFill>
                <a:srgbClr val="002060"/>
              </a:solidFill>
            </a:endParaRPr>
          </a:p>
        </p:txBody>
      </p:sp>
    </p:spTree>
    <p:extLst>
      <p:ext uri="{BB962C8B-B14F-4D97-AF65-F5344CB8AC3E}">
        <p14:creationId xmlns="" xmlns:p14="http://schemas.microsoft.com/office/powerpoint/2010/main" val="192991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mph" presetSubtype="0" fill="hold" grpId="0" nodeType="clickEffect">
                                  <p:stCondLst>
                                    <p:cond delay="0"/>
                                  </p:stCondLst>
                                  <p:childTnLst>
                                    <p:animRot by="21600000">
                                      <p:cBhvr>
                                        <p:cTn id="31"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2512" y="286603"/>
            <a:ext cx="9812741" cy="6494085"/>
          </a:xfrm>
          <a:prstGeom prst="rect">
            <a:avLst/>
          </a:prstGeom>
          <a:noFill/>
        </p:spPr>
        <p:txBody>
          <a:bodyPr wrap="square" rtlCol="0">
            <a:spAutoFit/>
          </a:bodyPr>
          <a:lstStyle/>
          <a:p>
            <a:r>
              <a:rPr lang="bn-BD" sz="4000" dirty="0" smtClean="0"/>
              <a:t>Read the text below.</a:t>
            </a:r>
          </a:p>
          <a:p>
            <a:endParaRPr lang="bn-BD" sz="4000" dirty="0" smtClean="0"/>
          </a:p>
          <a:p>
            <a:r>
              <a:rPr lang="bn-BD" sz="2400" b="1" i="1" dirty="0" smtClean="0"/>
              <a:t>Nakshi  Kantha </a:t>
            </a:r>
            <a:r>
              <a:rPr lang="bn-BD" sz="2400" dirty="0" smtClean="0"/>
              <a:t>is a kind of embroidered quilt. The name was taken from the Bangla  word, </a:t>
            </a:r>
            <a:r>
              <a:rPr lang="bn-BD" sz="2400" i="1" dirty="0" smtClean="0"/>
              <a:t>‘ </a:t>
            </a:r>
            <a:r>
              <a:rPr lang="bn-BD" sz="2400" b="1" i="1" dirty="0" smtClean="0"/>
              <a:t>Naksha</a:t>
            </a:r>
            <a:r>
              <a:rPr lang="bn-BD" sz="2400" b="1" dirty="0" smtClean="0"/>
              <a:t>’</a:t>
            </a:r>
            <a:r>
              <a:rPr lang="bn-BD" sz="2400" dirty="0" smtClean="0"/>
              <a:t> which means artistic pattern. It is a kind of traditional craft and is said to be indegenous to Bangladesh and West Bengal in India. The art has been practised in rural Bengal for centuries. The name </a:t>
            </a:r>
            <a:r>
              <a:rPr lang="bn-BD" sz="2400" b="1" i="1" dirty="0" smtClean="0"/>
              <a:t>Nakshi Kantha </a:t>
            </a:r>
            <a:r>
              <a:rPr lang="bn-BD" sz="2400" dirty="0" smtClean="0"/>
              <a:t>become popular after the poet Josimuddin’s poem ‘</a:t>
            </a:r>
            <a:r>
              <a:rPr lang="bn-BD" sz="2400" b="1" i="1" dirty="0" smtClean="0"/>
              <a:t>Nakshi Kanthar Math</a:t>
            </a:r>
            <a:r>
              <a:rPr lang="bn-BD" sz="2400" dirty="0" smtClean="0"/>
              <a:t>’ was published in 1929.</a:t>
            </a:r>
          </a:p>
          <a:p>
            <a:r>
              <a:rPr lang="bn-BD" sz="2400" dirty="0" smtClean="0"/>
              <a:t>Traditional </a:t>
            </a:r>
            <a:r>
              <a:rPr lang="bn-BD" sz="2400" b="1" i="1" dirty="0" smtClean="0"/>
              <a:t>Kanthas </a:t>
            </a:r>
            <a:r>
              <a:rPr lang="bn-BD" sz="2400" dirty="0" smtClean="0"/>
              <a:t>are made for family use. Old or New cloth and thread are used to make these quilt. Mymensingh,Jamalpur,Rajshahi,Faridpur, Bogura and Joshore are most famous for this craft. Now it is produced commercially. You can find them in many expensive shops in cities. </a:t>
            </a:r>
            <a:r>
              <a:rPr lang="en-US" sz="2400" dirty="0" smtClean="0"/>
              <a:t>T</a:t>
            </a:r>
            <a:r>
              <a:rPr lang="bn-BD" sz="2400" dirty="0" smtClean="0"/>
              <a:t>he quilts are now in great demand because of the colourful pattern and design embroidered on them.</a:t>
            </a:r>
            <a:endParaRPr lang="en-US" sz="2400" dirty="0"/>
          </a:p>
        </p:txBody>
      </p:sp>
    </p:spTree>
    <p:extLst>
      <p:ext uri="{BB962C8B-B14F-4D97-AF65-F5344CB8AC3E}">
        <p14:creationId xmlns="" xmlns:p14="http://schemas.microsoft.com/office/powerpoint/2010/main" val="229983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9684" y="191069"/>
            <a:ext cx="10563367" cy="3724096"/>
          </a:xfrm>
          <a:prstGeom prst="rect">
            <a:avLst/>
          </a:prstGeom>
          <a:noFill/>
        </p:spPr>
        <p:txBody>
          <a:bodyPr wrap="square" rtlCol="0">
            <a:spAutoFit/>
          </a:bodyPr>
          <a:lstStyle/>
          <a:p>
            <a:endParaRPr lang="en-US" sz="3600" dirty="0" smtClean="0"/>
          </a:p>
          <a:p>
            <a:pPr marL="342900" indent="-342900">
              <a:buAutoNum type="alphaLcParenBoth"/>
            </a:pPr>
            <a:r>
              <a:rPr lang="en-US" sz="2000" dirty="0" err="1" smtClean="0"/>
              <a:t>Nakshi</a:t>
            </a:r>
            <a:r>
              <a:rPr lang="en-US" sz="2000" dirty="0" smtClean="0"/>
              <a:t> is a kind of-----</a:t>
            </a:r>
          </a:p>
          <a:p>
            <a:r>
              <a:rPr lang="en-US" sz="2000" dirty="0" smtClean="0"/>
              <a:t>     (</a:t>
            </a:r>
            <a:r>
              <a:rPr lang="en-US" sz="2000" dirty="0" err="1" smtClean="0"/>
              <a:t>i</a:t>
            </a:r>
            <a:r>
              <a:rPr lang="en-US" sz="2000" dirty="0" smtClean="0"/>
              <a:t>) painting  </a:t>
            </a:r>
            <a:r>
              <a:rPr lang="bn-BD" sz="2000" dirty="0" smtClean="0"/>
              <a:t>  </a:t>
            </a:r>
            <a:r>
              <a:rPr lang="en-US" sz="2000" dirty="0" smtClean="0"/>
              <a:t> (ii) </a:t>
            </a:r>
            <a:r>
              <a:rPr lang="en-US" sz="2000" dirty="0" err="1" smtClean="0"/>
              <a:t>embroidere</a:t>
            </a:r>
            <a:r>
              <a:rPr lang="en-US" sz="2000" dirty="0" smtClean="0"/>
              <a:t> quilt</a:t>
            </a:r>
            <a:r>
              <a:rPr lang="bn-BD" sz="2000" dirty="0" smtClean="0"/>
              <a:t>      </a:t>
            </a:r>
            <a:r>
              <a:rPr lang="en-US" sz="2000" dirty="0" smtClean="0"/>
              <a:t> (iii) sculpture  </a:t>
            </a:r>
            <a:r>
              <a:rPr lang="bn-BD" sz="2000" dirty="0" smtClean="0"/>
              <a:t>      </a:t>
            </a:r>
            <a:r>
              <a:rPr lang="en-US" sz="2000" dirty="0" smtClean="0"/>
              <a:t>(iv) pottery</a:t>
            </a:r>
          </a:p>
          <a:p>
            <a:r>
              <a:rPr lang="en-US" sz="2000" dirty="0" smtClean="0"/>
              <a:t> (b) The word ‘</a:t>
            </a:r>
            <a:r>
              <a:rPr lang="en-US" sz="2000" dirty="0" err="1" smtClean="0"/>
              <a:t>Naksha</a:t>
            </a:r>
            <a:r>
              <a:rPr lang="en-US" sz="2000" dirty="0" smtClean="0"/>
              <a:t>’ means------</a:t>
            </a:r>
          </a:p>
          <a:p>
            <a:r>
              <a:rPr lang="en-US" sz="2000" dirty="0"/>
              <a:t> </a:t>
            </a:r>
            <a:r>
              <a:rPr lang="en-US" sz="2000" dirty="0" smtClean="0"/>
              <a:t>     (</a:t>
            </a:r>
            <a:r>
              <a:rPr lang="en-US" sz="2000" dirty="0" err="1" smtClean="0"/>
              <a:t>i</a:t>
            </a:r>
            <a:r>
              <a:rPr lang="en-US" sz="2000" dirty="0" smtClean="0"/>
              <a:t>) cloth     </a:t>
            </a:r>
            <a:r>
              <a:rPr lang="bn-BD" sz="2000" dirty="0" smtClean="0"/>
              <a:t>   </a:t>
            </a:r>
            <a:r>
              <a:rPr lang="en-US" sz="2000" dirty="0" smtClean="0"/>
              <a:t>(ii) thread    </a:t>
            </a:r>
            <a:r>
              <a:rPr lang="bn-BD" sz="2000" dirty="0" smtClean="0"/>
              <a:t>                   </a:t>
            </a:r>
            <a:r>
              <a:rPr lang="en-US" sz="2000" dirty="0" smtClean="0"/>
              <a:t>(iii) artistic pattern   </a:t>
            </a:r>
            <a:r>
              <a:rPr lang="bn-BD" sz="2000" dirty="0"/>
              <a:t> </a:t>
            </a:r>
            <a:r>
              <a:rPr lang="bn-BD" sz="2000" dirty="0" smtClean="0"/>
              <a:t> </a:t>
            </a:r>
            <a:r>
              <a:rPr lang="en-US" sz="2000" dirty="0" smtClean="0"/>
              <a:t>(iv) quilt</a:t>
            </a:r>
          </a:p>
          <a:p>
            <a:r>
              <a:rPr lang="en-US" sz="2000" dirty="0" smtClean="0"/>
              <a:t>(c) </a:t>
            </a:r>
            <a:r>
              <a:rPr lang="en-US" sz="2000" dirty="0" err="1" smtClean="0"/>
              <a:t>Nakshi</a:t>
            </a:r>
            <a:r>
              <a:rPr lang="en-US" sz="2000" dirty="0" smtClean="0"/>
              <a:t> is indigenous to ---------</a:t>
            </a:r>
          </a:p>
          <a:p>
            <a:r>
              <a:rPr lang="en-US" sz="2000" dirty="0"/>
              <a:t> </a:t>
            </a:r>
            <a:r>
              <a:rPr lang="en-US" sz="2000" dirty="0" smtClean="0"/>
              <a:t>     (</a:t>
            </a:r>
            <a:r>
              <a:rPr lang="en-US" sz="2000" dirty="0" err="1" smtClean="0"/>
              <a:t>i</a:t>
            </a:r>
            <a:r>
              <a:rPr lang="en-US" sz="2000" dirty="0" smtClean="0"/>
              <a:t>) Bangladesh only </a:t>
            </a:r>
            <a:r>
              <a:rPr lang="bn-BD" sz="2000" dirty="0" smtClean="0"/>
              <a:t>     </a:t>
            </a:r>
            <a:r>
              <a:rPr lang="en-US" sz="2000" dirty="0" smtClean="0"/>
              <a:t>(ii) India only</a:t>
            </a:r>
            <a:r>
              <a:rPr lang="bn-BD" sz="2000" dirty="0" smtClean="0"/>
              <a:t>      </a:t>
            </a:r>
            <a:r>
              <a:rPr lang="en-US" sz="2000" dirty="0" smtClean="0"/>
              <a:t> (iii) </a:t>
            </a:r>
            <a:r>
              <a:rPr lang="en-US" sz="2000" dirty="0" err="1" smtClean="0"/>
              <a:t>Bngladesh</a:t>
            </a:r>
            <a:r>
              <a:rPr lang="en-US" sz="2000" dirty="0" smtClean="0"/>
              <a:t> and West Bengal </a:t>
            </a:r>
            <a:r>
              <a:rPr lang="bn-BD" sz="2000" dirty="0" smtClean="0"/>
              <a:t>      </a:t>
            </a:r>
            <a:r>
              <a:rPr lang="en-US" sz="2000" dirty="0" smtClean="0"/>
              <a:t> (iv) Nepal</a:t>
            </a:r>
          </a:p>
          <a:p>
            <a:r>
              <a:rPr lang="en-US" sz="2000" dirty="0" smtClean="0"/>
              <a:t>(d) The has been practiced for--------</a:t>
            </a:r>
          </a:p>
          <a:p>
            <a:r>
              <a:rPr lang="en-US" sz="2000" dirty="0"/>
              <a:t> </a:t>
            </a:r>
            <a:r>
              <a:rPr lang="en-US" sz="2000" dirty="0" smtClean="0"/>
              <a:t>     (</a:t>
            </a:r>
            <a:r>
              <a:rPr lang="en-US" sz="2000" dirty="0" err="1" smtClean="0"/>
              <a:t>i</a:t>
            </a:r>
            <a:r>
              <a:rPr lang="en-US" sz="2000" dirty="0" smtClean="0"/>
              <a:t>) years  </a:t>
            </a:r>
            <a:r>
              <a:rPr lang="bn-BD" sz="2000" dirty="0" smtClean="0"/>
              <a:t>                </a:t>
            </a:r>
            <a:r>
              <a:rPr lang="en-US" sz="2000" dirty="0" smtClean="0"/>
              <a:t>(ii) decades  </a:t>
            </a:r>
            <a:r>
              <a:rPr lang="bn-BD" sz="2000" dirty="0" smtClean="0"/>
              <a:t>                     </a:t>
            </a:r>
            <a:r>
              <a:rPr lang="en-US" sz="2000" dirty="0" smtClean="0"/>
              <a:t>(iii) centuries </a:t>
            </a:r>
            <a:r>
              <a:rPr lang="bn-BD" sz="2000" dirty="0" smtClean="0"/>
              <a:t>                          </a:t>
            </a:r>
            <a:r>
              <a:rPr lang="en-US" sz="2000" dirty="0" smtClean="0"/>
              <a:t>(iv) months </a:t>
            </a:r>
          </a:p>
          <a:p>
            <a:r>
              <a:rPr lang="en-US" sz="2000" dirty="0" smtClean="0"/>
              <a:t>(e) Who wrote ‘</a:t>
            </a:r>
            <a:r>
              <a:rPr lang="en-US" sz="2000" dirty="0" err="1" smtClean="0"/>
              <a:t>Nakshi</a:t>
            </a:r>
            <a:r>
              <a:rPr lang="en-US" sz="2000" dirty="0" smtClean="0"/>
              <a:t> </a:t>
            </a:r>
            <a:r>
              <a:rPr lang="en-US" sz="2000" dirty="0" err="1" smtClean="0"/>
              <a:t>Kanthar</a:t>
            </a:r>
            <a:r>
              <a:rPr lang="en-US" sz="2000" dirty="0" smtClean="0"/>
              <a:t> Math’? </a:t>
            </a:r>
          </a:p>
          <a:p>
            <a:r>
              <a:rPr lang="en-US" sz="2000" dirty="0"/>
              <a:t> </a:t>
            </a:r>
            <a:r>
              <a:rPr lang="en-US" sz="2000" dirty="0" smtClean="0"/>
              <a:t>     (</a:t>
            </a:r>
            <a:r>
              <a:rPr lang="en-US" sz="2000" dirty="0" err="1" smtClean="0"/>
              <a:t>i</a:t>
            </a:r>
            <a:r>
              <a:rPr lang="en-US" sz="2000" dirty="0" smtClean="0"/>
              <a:t>) Rabindranath </a:t>
            </a:r>
            <a:r>
              <a:rPr lang="en-US" sz="2000" dirty="0" err="1" smtClean="0"/>
              <a:t>tagore</a:t>
            </a:r>
            <a:r>
              <a:rPr lang="bn-BD" sz="2000" dirty="0" smtClean="0"/>
              <a:t>      </a:t>
            </a:r>
            <a:r>
              <a:rPr lang="en-US" sz="2000" dirty="0" smtClean="0"/>
              <a:t> (ii) </a:t>
            </a:r>
            <a:r>
              <a:rPr lang="en-US" sz="2000" dirty="0" err="1" smtClean="0"/>
              <a:t>Kazi</a:t>
            </a:r>
            <a:r>
              <a:rPr lang="en-US" sz="2000" dirty="0" smtClean="0"/>
              <a:t> </a:t>
            </a:r>
            <a:r>
              <a:rPr lang="en-US" sz="2000" dirty="0" err="1" smtClean="0"/>
              <a:t>Nazrul</a:t>
            </a:r>
            <a:r>
              <a:rPr lang="en-US" sz="2000" dirty="0" smtClean="0"/>
              <a:t> Islam </a:t>
            </a:r>
            <a:r>
              <a:rPr lang="bn-BD" sz="2000" dirty="0" smtClean="0"/>
              <a:t>  </a:t>
            </a:r>
            <a:r>
              <a:rPr lang="en-US" sz="2000" dirty="0" smtClean="0"/>
              <a:t> (iii</a:t>
            </a:r>
            <a:r>
              <a:rPr lang="bn-BD" sz="2000" dirty="0"/>
              <a:t>)</a:t>
            </a:r>
            <a:r>
              <a:rPr lang="en-US" sz="2000" dirty="0" smtClean="0"/>
              <a:t> </a:t>
            </a:r>
            <a:r>
              <a:rPr lang="en-US" sz="2000" dirty="0" err="1" smtClean="0"/>
              <a:t>Josimuddin</a:t>
            </a:r>
            <a:r>
              <a:rPr lang="en-US" sz="2000" dirty="0" smtClean="0"/>
              <a:t>  </a:t>
            </a:r>
            <a:r>
              <a:rPr lang="bn-BD" sz="2000" dirty="0" smtClean="0"/>
              <a:t>  </a:t>
            </a:r>
            <a:r>
              <a:rPr lang="en-US" sz="2000" dirty="0" smtClean="0"/>
              <a:t>(</a:t>
            </a:r>
            <a:r>
              <a:rPr lang="bn-BD" sz="2000" dirty="0" smtClean="0"/>
              <a:t>iv</a:t>
            </a:r>
            <a:r>
              <a:rPr lang="en-US" sz="2000" dirty="0" smtClean="0"/>
              <a:t>) </a:t>
            </a:r>
            <a:r>
              <a:rPr lang="en-US" sz="2000" dirty="0" err="1" smtClean="0"/>
              <a:t>Faruk</a:t>
            </a:r>
            <a:r>
              <a:rPr lang="bn-BD" sz="2000" dirty="0" smtClean="0"/>
              <a:t> Ahmed.</a:t>
            </a:r>
            <a:endParaRPr lang="en-US" sz="2000" dirty="0"/>
          </a:p>
        </p:txBody>
      </p:sp>
      <p:sp>
        <p:nvSpPr>
          <p:cNvPr id="3" name="TextBox 2"/>
          <p:cNvSpPr txBox="1"/>
          <p:nvPr/>
        </p:nvSpPr>
        <p:spPr>
          <a:xfrm>
            <a:off x="1385247" y="191069"/>
            <a:ext cx="9212239" cy="523220"/>
          </a:xfrm>
          <a:prstGeom prst="rect">
            <a:avLst/>
          </a:prstGeom>
          <a:noFill/>
        </p:spPr>
        <p:txBody>
          <a:bodyPr wrap="square" rtlCol="0">
            <a:spAutoFit/>
          </a:bodyPr>
          <a:lstStyle/>
          <a:p>
            <a:r>
              <a:rPr lang="bn-BD" sz="2800" b="1" dirty="0"/>
              <a:t>Choose the best questions from the alternatives</a:t>
            </a:r>
            <a:endParaRPr lang="en-US" sz="2800" b="1" dirty="0"/>
          </a:p>
        </p:txBody>
      </p:sp>
    </p:spTree>
    <p:extLst>
      <p:ext uri="{BB962C8B-B14F-4D97-AF65-F5344CB8AC3E}">
        <p14:creationId xmlns="" xmlns:p14="http://schemas.microsoft.com/office/powerpoint/2010/main" val="306386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3184535"/>
            <a:ext cx="3125339" cy="707886"/>
          </a:xfrm>
          <a:prstGeom prst="rect">
            <a:avLst/>
          </a:prstGeom>
          <a:noFill/>
        </p:spPr>
        <p:txBody>
          <a:bodyPr wrap="square" rtlCol="0">
            <a:spAutoFit/>
          </a:bodyPr>
          <a:lstStyle/>
          <a:p>
            <a:r>
              <a:rPr lang="en-US" sz="4000" dirty="0" smtClean="0"/>
              <a:t>Group Work</a:t>
            </a:r>
            <a:endParaRPr lang="en-US" sz="4000" dirty="0"/>
          </a:p>
        </p:txBody>
      </p:sp>
      <p:sp>
        <p:nvSpPr>
          <p:cNvPr id="11" name="TextBox 10"/>
          <p:cNvSpPr txBox="1"/>
          <p:nvPr/>
        </p:nvSpPr>
        <p:spPr>
          <a:xfrm>
            <a:off x="4462818" y="1983080"/>
            <a:ext cx="8147713" cy="2800767"/>
          </a:xfrm>
          <a:prstGeom prst="rect">
            <a:avLst/>
          </a:prstGeom>
          <a:noFill/>
          <a:ln>
            <a:solidFill>
              <a:srgbClr val="FF0000"/>
            </a:solidFill>
          </a:ln>
        </p:spPr>
        <p:txBody>
          <a:bodyPr wrap="square" rtlCol="0">
            <a:spAutoFit/>
          </a:bodyPr>
          <a:lstStyle/>
          <a:p>
            <a:pPr marL="342900" indent="-342900">
              <a:buAutoNum type="arabicPeriod"/>
            </a:pPr>
            <a:r>
              <a:rPr lang="en-US" sz="4400" dirty="0" smtClean="0"/>
              <a:t>What  is </a:t>
            </a:r>
            <a:r>
              <a:rPr lang="en-US" sz="4400" dirty="0" err="1" smtClean="0"/>
              <a:t>Nakshi</a:t>
            </a:r>
            <a:r>
              <a:rPr lang="en-US" sz="4400" dirty="0" smtClean="0"/>
              <a:t> </a:t>
            </a:r>
            <a:r>
              <a:rPr lang="en-US" sz="4400" dirty="0" err="1" smtClean="0"/>
              <a:t>Kantha</a:t>
            </a:r>
            <a:r>
              <a:rPr lang="en-US" sz="4400" dirty="0" smtClean="0"/>
              <a:t>?</a:t>
            </a:r>
          </a:p>
          <a:p>
            <a:pPr marL="342900" indent="-342900">
              <a:buAutoNum type="arabicPeriod"/>
            </a:pPr>
            <a:r>
              <a:rPr lang="en-US" sz="4400" dirty="0" smtClean="0"/>
              <a:t>How is it made?</a:t>
            </a:r>
          </a:p>
          <a:p>
            <a:pPr marL="342900" indent="-342900">
              <a:buAutoNum type="arabicPeriod"/>
            </a:pPr>
            <a:r>
              <a:rPr lang="en-US" sz="4400" dirty="0"/>
              <a:t> </a:t>
            </a:r>
            <a:r>
              <a:rPr lang="en-US" sz="4400" dirty="0" smtClean="0"/>
              <a:t>Why is it called </a:t>
            </a:r>
            <a:r>
              <a:rPr lang="en-US" sz="4400" dirty="0" err="1" smtClean="0"/>
              <a:t>Nakshi</a:t>
            </a:r>
            <a:r>
              <a:rPr lang="en-US" sz="4400" dirty="0" smtClean="0"/>
              <a:t> </a:t>
            </a:r>
            <a:r>
              <a:rPr lang="en-US" sz="4400" dirty="0" err="1" smtClean="0"/>
              <a:t>Kantha</a:t>
            </a:r>
            <a:r>
              <a:rPr lang="en-US" sz="4400" dirty="0" smtClean="0"/>
              <a:t>?</a:t>
            </a:r>
            <a:endParaRPr lang="en-US" sz="4400" dirty="0"/>
          </a:p>
        </p:txBody>
      </p:sp>
      <p:sp>
        <p:nvSpPr>
          <p:cNvPr id="13" name="Right Arrow 12"/>
          <p:cNvSpPr/>
          <p:nvPr/>
        </p:nvSpPr>
        <p:spPr>
          <a:xfrm>
            <a:off x="2920621" y="2585381"/>
            <a:ext cx="1542197" cy="2013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42574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ircle(in)">
                                      <p:cBhvr>
                                        <p:cTn id="2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7224" y="1351129"/>
            <a:ext cx="2811439" cy="707886"/>
          </a:xfrm>
          <a:prstGeom prst="rect">
            <a:avLst/>
          </a:prstGeom>
          <a:noFill/>
        </p:spPr>
        <p:txBody>
          <a:bodyPr wrap="square" rtlCol="0">
            <a:spAutoFit/>
          </a:bodyPr>
          <a:lstStyle/>
          <a:p>
            <a:r>
              <a:rPr lang="bn-BD" sz="4000" dirty="0" smtClean="0"/>
              <a:t>Home Work</a:t>
            </a:r>
          </a:p>
        </p:txBody>
      </p:sp>
      <p:sp>
        <p:nvSpPr>
          <p:cNvPr id="3" name="TextBox 2"/>
          <p:cNvSpPr txBox="1"/>
          <p:nvPr/>
        </p:nvSpPr>
        <p:spPr>
          <a:xfrm>
            <a:off x="2019867" y="3615477"/>
            <a:ext cx="6687404" cy="954107"/>
          </a:xfrm>
          <a:prstGeom prst="rect">
            <a:avLst/>
          </a:prstGeom>
          <a:blipFill>
            <a:blip r:embed="rId2"/>
            <a:tile tx="0" ty="0" sx="100000" sy="100000" flip="none" algn="tl"/>
          </a:blipFill>
          <a:ln w="28575">
            <a:solidFill>
              <a:srgbClr val="00B0F0"/>
            </a:solidFill>
          </a:ln>
        </p:spPr>
        <p:txBody>
          <a:bodyPr wrap="square" rtlCol="0">
            <a:spAutoFit/>
          </a:bodyPr>
          <a:lstStyle/>
          <a:p>
            <a:r>
              <a:rPr lang="bn-BD" sz="2800" dirty="0">
                <a:solidFill>
                  <a:srgbClr val="002060"/>
                </a:solidFill>
              </a:rPr>
              <a:t>Write </a:t>
            </a:r>
            <a:r>
              <a:rPr lang="bn-BD" sz="2800" dirty="0" smtClean="0">
                <a:solidFill>
                  <a:srgbClr val="002060"/>
                </a:solidFill>
              </a:rPr>
              <a:t>a </a:t>
            </a:r>
            <a:r>
              <a:rPr lang="bn-BD" sz="2800" dirty="0">
                <a:solidFill>
                  <a:srgbClr val="002060"/>
                </a:solidFill>
              </a:rPr>
              <a:t>short paragraph on </a:t>
            </a:r>
            <a:r>
              <a:rPr lang="bn-BD" sz="2800" dirty="0" smtClean="0">
                <a:solidFill>
                  <a:srgbClr val="002060"/>
                </a:solidFill>
              </a:rPr>
              <a:t>:’Nakshi </a:t>
            </a:r>
            <a:r>
              <a:rPr lang="bn-BD" sz="2800" dirty="0">
                <a:solidFill>
                  <a:srgbClr val="002060"/>
                </a:solidFill>
              </a:rPr>
              <a:t>Write </a:t>
            </a:r>
            <a:r>
              <a:rPr lang="bn-BD" sz="2800" dirty="0" smtClean="0">
                <a:solidFill>
                  <a:srgbClr val="002060"/>
                </a:solidFill>
              </a:rPr>
              <a:t>Kantha</a:t>
            </a:r>
            <a:r>
              <a:rPr lang="bn-BD" sz="2800" dirty="0">
                <a:solidFill>
                  <a:srgbClr val="002060"/>
                </a:solidFill>
              </a:rPr>
              <a:t>’</a:t>
            </a:r>
            <a:endParaRPr lang="en-US" sz="2800" dirty="0">
              <a:solidFill>
                <a:srgbClr val="002060"/>
              </a:solidFill>
            </a:endParaRPr>
          </a:p>
        </p:txBody>
      </p:sp>
      <p:sp>
        <p:nvSpPr>
          <p:cNvPr id="4" name="Down Arrow 3"/>
          <p:cNvSpPr/>
          <p:nvPr/>
        </p:nvSpPr>
        <p:spPr>
          <a:xfrm>
            <a:off x="4353636" y="2059015"/>
            <a:ext cx="586854" cy="13256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p:cNvSpPr/>
          <p:nvPr/>
        </p:nvSpPr>
        <p:spPr>
          <a:xfrm>
            <a:off x="3084395" y="1241946"/>
            <a:ext cx="3098042" cy="968991"/>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 xmlns:p14="http://schemas.microsoft.com/office/powerpoint/2010/main" val="71610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149" y="1405720"/>
            <a:ext cx="9812740" cy="1938992"/>
          </a:xfrm>
          <a:prstGeom prst="rect">
            <a:avLst/>
          </a:prstGeom>
          <a:noFill/>
        </p:spPr>
        <p:txBody>
          <a:bodyPr wrap="square" rtlCol="0">
            <a:spAutoFit/>
          </a:bodyPr>
          <a:lstStyle/>
          <a:p>
            <a:r>
              <a:rPr lang="en-US" sz="6000" dirty="0" smtClean="0">
                <a:solidFill>
                  <a:srgbClr val="0070C0"/>
                </a:solidFill>
                <a:latin typeface="Franklin Gothic Demi" pitchFamily="34" charset="0"/>
              </a:rPr>
              <a:t>Thank you my dear students</a:t>
            </a:r>
          </a:p>
          <a:p>
            <a:r>
              <a:rPr lang="en-US" sz="6000" dirty="0" smtClean="0">
                <a:solidFill>
                  <a:srgbClr val="0070C0"/>
                </a:solidFill>
                <a:latin typeface="Franklin Gothic Demi" pitchFamily="34" charset="0"/>
              </a:rPr>
              <a:t>Goodbye</a:t>
            </a:r>
            <a:endParaRPr lang="en-US" sz="6000" dirty="0">
              <a:solidFill>
                <a:srgbClr val="0070C0"/>
              </a:solidFill>
              <a:latin typeface="Franklin Gothic Demi" pitchFamily="34" charset="0"/>
            </a:endParaRPr>
          </a:p>
        </p:txBody>
      </p:sp>
    </p:spTree>
    <p:extLst>
      <p:ext uri="{BB962C8B-B14F-4D97-AF65-F5344CB8AC3E}">
        <p14:creationId xmlns="" xmlns:p14="http://schemas.microsoft.com/office/powerpoint/2010/main" val="220153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438</TotalTime>
  <Words>439</Words>
  <Application>Microsoft Office PowerPoint</Application>
  <PresentationFormat>Custom</PresentationFormat>
  <Paragraphs>49</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UITRCE</dc:creator>
  <cp:lastModifiedBy>LC PC</cp:lastModifiedBy>
  <cp:revision>108</cp:revision>
  <dcterms:created xsi:type="dcterms:W3CDTF">2026-06-21T11:04:59Z</dcterms:created>
  <dcterms:modified xsi:type="dcterms:W3CDTF">2026-09-03T08:29:49Z</dcterms:modified>
</cp:coreProperties>
</file>