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19"/>
  </p:notesMasterIdLst>
  <p:sldIdLst>
    <p:sldId id="309" r:id="rId3"/>
    <p:sldId id="294" r:id="rId4"/>
    <p:sldId id="295" r:id="rId5"/>
    <p:sldId id="305" r:id="rId6"/>
    <p:sldId id="296" r:id="rId7"/>
    <p:sldId id="297" r:id="rId8"/>
    <p:sldId id="310" r:id="rId9"/>
    <p:sldId id="311" r:id="rId10"/>
    <p:sldId id="282" r:id="rId11"/>
    <p:sldId id="287" r:id="rId12"/>
    <p:sldId id="289" r:id="rId13"/>
    <p:sldId id="286" r:id="rId14"/>
    <p:sldId id="298" r:id="rId15"/>
    <p:sldId id="299" r:id="rId16"/>
    <p:sldId id="300" r:id="rId17"/>
    <p:sldId id="30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23F"/>
    <a:srgbClr val="3D734F"/>
    <a:srgbClr val="A3619B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orizontal Scroll 10"/>
          <p:cNvSpPr/>
          <p:nvPr/>
        </p:nvSpPr>
        <p:spPr>
          <a:xfrm>
            <a:off x="1452279" y="4854387"/>
            <a:ext cx="8283389" cy="1773204"/>
          </a:xfrm>
          <a:prstGeom prst="horizontalScroll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79" y="565025"/>
            <a:ext cx="8283389" cy="4422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20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58473" y="616528"/>
            <a:ext cx="3001901" cy="86177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28" y="2507673"/>
            <a:ext cx="578572" cy="3269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45" y="2707300"/>
            <a:ext cx="3118163" cy="307004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49383" y="2216727"/>
            <a:ext cx="5643418" cy="411658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</p:spTree>
    <p:extLst>
      <p:ext uri="{BB962C8B-B14F-4D97-AF65-F5344CB8AC3E}">
        <p14:creationId xmlns:p14="http://schemas.microsoft.com/office/powerpoint/2010/main" val="304155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তারিখঃ০৩/০৯/২৬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পাঠ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পরিচিতি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26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পূর্ব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পাঠের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মূল্যায়নঃ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38544" y="1320662"/>
            <a:ext cx="11790219" cy="109450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অম্লীয়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মাধ্যমে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প্রতি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মোল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H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C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O</a:t>
            </a:r>
            <a:r>
              <a:rPr lang="en-US" sz="4000" baseline="-25000" dirty="0">
                <a:solidFill>
                  <a:schemeClr val="tx1"/>
                </a:solidFill>
              </a:rPr>
              <a:t>4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কেন্দ্রীয়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পরমানু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কয়টি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ইলেক্ট্রন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ত্যাগ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করে</a:t>
            </a:r>
            <a:r>
              <a:rPr lang="en-US" sz="4000" dirty="0" smtClean="0">
                <a:solidFill>
                  <a:schemeClr val="tx1"/>
                </a:solidFill>
              </a:rPr>
              <a:t>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1" y="3429000"/>
            <a:ext cx="4932217" cy="111529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২ </a:t>
            </a:r>
            <a:r>
              <a:rPr lang="en-US" sz="4000" dirty="0" err="1" smtClean="0">
                <a:solidFill>
                  <a:schemeClr val="tx1"/>
                </a:solidFill>
              </a:rPr>
              <a:t>টি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1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8326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13953" y="718456"/>
            <a:ext cx="858546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>
                <a:solidFill>
                  <a:schemeClr val="tx1"/>
                </a:solidFill>
              </a:rPr>
              <a:t>কি ধরনের বিক্রিয়া ঘটছে দেখি......</a:t>
            </a:r>
            <a:endParaRPr lang="en-US" sz="3600" b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ounded Rectangle 1"/>
              <p:cNvSpPr/>
              <p:nvPr/>
            </p:nvSpPr>
            <p:spPr>
              <a:xfrm>
                <a:off x="613953" y="3439183"/>
                <a:ext cx="9573491" cy="1094509"/>
              </a:xfrm>
              <a:prstGeom prst="roundRect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5400" dirty="0" smtClean="0">
                    <a:solidFill>
                      <a:schemeClr val="tx1"/>
                    </a:solidFill>
                  </a:rPr>
                  <a:t>Na</a:t>
                </a:r>
                <a:r>
                  <a:rPr lang="en-US" sz="54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5400" dirty="0" smtClean="0">
                    <a:solidFill>
                      <a:schemeClr val="tx1"/>
                    </a:solidFill>
                  </a:rPr>
                  <a:t>S</a:t>
                </a:r>
                <a14:m>
                  <m:oMath xmlns:m="http://schemas.openxmlformats.org/officeDocument/2006/math">
                    <m:r>
                      <a:rPr lang="en-US" sz="5400" b="0" i="1" baseline="-25000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</a:rPr>
                      <m:t>3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5400" b="0" i="1" smtClean="0">
                        <a:solidFill>
                          <a:schemeClr val="tx1"/>
                        </a:solidFill>
                        <a:latin typeface="Cambria Math"/>
                      </a:rPr>
                      <m:t>𝐼</m:t>
                    </m:r>
                    <m:r>
                      <a:rPr lang="en-US" sz="5400" b="0" i="1" baseline="-25000" smtClean="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53" y="3439183"/>
                <a:ext cx="9573491" cy="1094509"/>
              </a:xfrm>
              <a:prstGeom prst="round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241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0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1422400" y="381001"/>
            <a:ext cx="9841345" cy="132343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000" y="3124200"/>
            <a:ext cx="10058400" cy="830997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সমতা-১২ 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951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424545" y="164458"/>
            <a:ext cx="5694219" cy="1107996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6976" y="1676399"/>
            <a:ext cx="11732624" cy="480752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জারণ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অর্ধবিক্রিয়া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অর্ধবিক্রিয়া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Na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I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 </a:t>
            </a:r>
            <a:r>
              <a:rPr lang="en-US" sz="4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……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00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-38116" y="0"/>
            <a:ext cx="12230116" cy="689589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470462" y="421019"/>
            <a:ext cx="5232665" cy="646331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</a:rPr>
              <a:t>জার</a:t>
            </a:r>
            <a:r>
              <a:rPr lang="en-US" sz="3600" b="1" dirty="0" err="1" smtClean="0">
                <a:solidFill>
                  <a:schemeClr val="tx1"/>
                </a:solidFill>
              </a:rPr>
              <a:t>ণ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সংখ্যা</a:t>
            </a:r>
            <a:r>
              <a:rPr lang="en-US" sz="3600" b="1" dirty="0" smtClean="0">
                <a:solidFill>
                  <a:schemeClr val="tx1"/>
                </a:solidFill>
              </a:rPr>
              <a:t> </a:t>
            </a:r>
            <a:r>
              <a:rPr lang="en-US" sz="3600" b="1" dirty="0" err="1" smtClean="0">
                <a:solidFill>
                  <a:schemeClr val="tx1"/>
                </a:solidFill>
              </a:rPr>
              <a:t>কি</a:t>
            </a:r>
            <a:r>
              <a:rPr lang="en-US" sz="3600" b="1" dirty="0" smtClean="0">
                <a:solidFill>
                  <a:schemeClr val="tx1"/>
                </a:solidFill>
              </a:rPr>
              <a:t>? </a:t>
            </a:r>
            <a:endParaRPr lang="en-US" sz="3600" b="1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61552" y="2775390"/>
            <a:ext cx="10303429" cy="2392356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chemeClr val="tx1"/>
                </a:solidFill>
              </a:rPr>
              <a:t>কোন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মৌলের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বৈশিষ্টমূলক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চার্জকে</a:t>
            </a:r>
            <a:r>
              <a:rPr lang="en-US" sz="5400" dirty="0" smtClean="0">
                <a:solidFill>
                  <a:schemeClr val="tx1"/>
                </a:solidFill>
              </a:rPr>
              <a:t> ঐ </a:t>
            </a:r>
            <a:r>
              <a:rPr lang="en-US" sz="5400" dirty="0" err="1" smtClean="0">
                <a:solidFill>
                  <a:schemeClr val="tx1"/>
                </a:solidFill>
              </a:rPr>
              <a:t>মৌলের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জারণ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সংখ্যা</a:t>
            </a:r>
            <a:r>
              <a:rPr lang="en-US" sz="5400" dirty="0" smtClean="0">
                <a:solidFill>
                  <a:schemeClr val="tx1"/>
                </a:solidFill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</a:rPr>
              <a:t>বলে</a:t>
            </a:r>
            <a:r>
              <a:rPr lang="en-US" sz="5400" dirty="0" smtClean="0">
                <a:solidFill>
                  <a:schemeClr val="tx1"/>
                </a:solidFill>
              </a:rPr>
              <a:t>।</a:t>
            </a:r>
            <a:endParaRPr lang="en-US" sz="5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782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37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সমতাঃ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1273"/>
            <a:ext cx="12192000" cy="602672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5528" y="1122217"/>
            <a:ext cx="11610108" cy="7481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STEP-1.জারন ও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চিহ্নিতকরনঃ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235528" y="3740727"/>
                <a:ext cx="11610108" cy="1371600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Na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+I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0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→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NaI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Na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+2.5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32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8" y="3740727"/>
                <a:ext cx="11610108" cy="1371600"/>
              </a:xfrm>
              <a:prstGeom prst="roundRect">
                <a:avLst/>
              </a:prstGeom>
              <a:blipFill rotWithShape="1">
                <a:blip r:embed="rId3"/>
                <a:stretch>
                  <a:fillRect l="-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969819"/>
            <a:ext cx="12192001" cy="588818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STEP-2 : </a:t>
            </a:r>
            <a:r>
              <a:rPr lang="en-US" sz="3600" dirty="0" err="1" smtClean="0">
                <a:solidFill>
                  <a:schemeClr val="tx1"/>
                </a:solidFill>
              </a:rPr>
              <a:t>জারণ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অর্ধবিক্রিয়া</a:t>
            </a:r>
            <a:r>
              <a:rPr lang="en-US" sz="3600" dirty="0" smtClean="0">
                <a:solidFill>
                  <a:schemeClr val="tx1"/>
                </a:solidFill>
              </a:rPr>
              <a:t> ও </a:t>
            </a:r>
            <a:r>
              <a:rPr lang="en-US" sz="3600" dirty="0" err="1" smtClean="0">
                <a:solidFill>
                  <a:schemeClr val="tx1"/>
                </a:solidFill>
              </a:rPr>
              <a:t>বিজারণ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অর্ধবিক্রিয়া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Rounded Rectangle 3"/>
              <p:cNvSpPr/>
              <p:nvPr/>
            </p:nvSpPr>
            <p:spPr>
              <a:xfrm>
                <a:off x="914400" y="1579419"/>
                <a:ext cx="10806545" cy="1316181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endParaRPr lang="en-US" sz="4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+2.5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2e</a:t>
                </a:r>
                <a:r>
                  <a:rPr lang="en-US" sz="40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1400" dirty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4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1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579419"/>
                <a:ext cx="10806545" cy="1316181"/>
              </a:xfrm>
              <a:prstGeom prst="roundRect">
                <a:avLst/>
              </a:prstGeom>
              <a:blipFill rotWithShape="1">
                <a:blip r:embed="rId3"/>
                <a:stretch>
                  <a:fillRect l="-1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914400" y="3865418"/>
                <a:ext cx="10806545" cy="1343891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0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I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+2e</a:t>
                </a:r>
                <a:r>
                  <a:rPr lang="en-US" sz="40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000" dirty="0" smtClean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 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2I</a:t>
                </a:r>
                <a:r>
                  <a:rPr lang="en-US" sz="40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0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1</a:t>
                </a:r>
                <a:endParaRPr lang="en-US" sz="40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865418"/>
                <a:ext cx="10806545" cy="1343891"/>
              </a:xfrm>
              <a:prstGeom prst="roundRect">
                <a:avLst/>
              </a:prstGeom>
              <a:blipFill rotWithShape="1">
                <a:blip r:embed="rId4"/>
                <a:stretch>
                  <a:fillRect l="-13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819"/>
            <a:ext cx="12192000" cy="588818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200" b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200" b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200" b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baseline="30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aseline="30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STEP-3 :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বিক্রিয়ার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সমষ্টি</a:t>
            </a:r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ounded Rectangle 4"/>
              <p:cNvSpPr/>
              <p:nvPr/>
            </p:nvSpPr>
            <p:spPr>
              <a:xfrm>
                <a:off x="332508" y="1662546"/>
                <a:ext cx="11208327" cy="1274619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2S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600" baseline="46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3600" baseline="46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3600" baseline="46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+2.5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</a:t>
                </a:r>
                <a:r>
                  <a:rPr lang="en-US" sz="3600" baseline="46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2e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1200" dirty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8" y="1662546"/>
                <a:ext cx="11208327" cy="1274619"/>
              </a:xfrm>
              <a:prstGeom prst="roundRect">
                <a:avLst/>
              </a:prstGeom>
              <a:blipFill rotWithShape="1">
                <a:blip r:embed="rId3"/>
                <a:stretch>
                  <a:fillRect l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ounded Rectangle 5"/>
              <p:cNvSpPr/>
              <p:nvPr/>
            </p:nvSpPr>
            <p:spPr>
              <a:xfrm>
                <a:off x="346363" y="3228110"/>
                <a:ext cx="11208327" cy="1246910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I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+2e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3600" dirty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 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2I</a:t>
                </a:r>
                <a:r>
                  <a:rPr lang="en-US" sz="36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</a:t>
                </a:r>
                <a:endParaRPr lang="en-US" sz="36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363" y="3228110"/>
                <a:ext cx="11208327" cy="1246910"/>
              </a:xfrm>
              <a:prstGeom prst="roundRect">
                <a:avLst/>
              </a:prstGeom>
              <a:blipFill rotWithShape="1">
                <a:blip r:embed="rId4"/>
                <a:stretch>
                  <a:fillRect l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ounded Rectangle 6"/>
              <p:cNvSpPr/>
              <p:nvPr/>
            </p:nvSpPr>
            <p:spPr>
              <a:xfrm>
                <a:off x="429491" y="4627418"/>
                <a:ext cx="11111346" cy="1454728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endPara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যোগ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করে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</a:p>
              <a:p>
                <a:pPr>
                  <a:buNone/>
                </a:pP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+I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S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+2.5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4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+2I</a:t>
                </a:r>
                <a:r>
                  <a:rPr lang="en-US" sz="4000" baseline="46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-1  </a:t>
                </a:r>
                <a:endParaRPr lang="en-US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91" y="4627418"/>
                <a:ext cx="11111346" cy="1454728"/>
              </a:xfrm>
              <a:prstGeom prst="roundRect">
                <a:avLst/>
              </a:prstGeom>
              <a:blipFill rotWithShape="1">
                <a:blip r:embed="rId5"/>
                <a:stretch>
                  <a:fillRect l="-1205" b="-20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85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9927"/>
            <a:ext cx="12192000" cy="570807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en-US" sz="28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2549236"/>
            <a:ext cx="12192000" cy="151014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2Na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+I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= 2NaI + Na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</a:t>
            </a:r>
            <a:endParaRPr lang="en-US" sz="4400" baseline="-25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93899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০১) </a:t>
            </a:r>
            <a:r>
              <a:rPr lang="en-US" sz="4000" dirty="0" smtClean="0">
                <a:solidFill>
                  <a:schemeClr val="tx1"/>
                </a:solidFill>
              </a:rPr>
              <a:t>Na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S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O</a:t>
            </a:r>
            <a:r>
              <a:rPr lang="en-US" sz="4000" baseline="-25000" dirty="0" smtClean="0">
                <a:solidFill>
                  <a:schemeClr val="tx1"/>
                </a:solidFill>
              </a:rPr>
              <a:t>3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যৌগে</a:t>
            </a:r>
            <a:r>
              <a:rPr lang="en-US" sz="4000" dirty="0" err="1" smtClean="0">
                <a:solidFill>
                  <a:schemeClr val="tx1"/>
                </a:solidFill>
              </a:rPr>
              <a:t>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কেন্দ্রীয়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মৌলের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জারণ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০২)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67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565913" y="0"/>
            <a:ext cx="5509918" cy="157122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3964" y="3145328"/>
            <a:ext cx="11665527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600" dirty="0" smtClean="0">
                <a:solidFill>
                  <a:schemeClr val="tx1"/>
                </a:solidFill>
              </a:rPr>
              <a:t> I</a:t>
            </a:r>
            <a:r>
              <a:rPr lang="en-US" sz="3600" baseline="-25000" dirty="0" smtClean="0">
                <a:solidFill>
                  <a:schemeClr val="tx1"/>
                </a:solidFill>
              </a:rPr>
              <a:t>2</a:t>
            </a:r>
            <a:r>
              <a:rPr lang="en-US" sz="3600" dirty="0" smtClean="0">
                <a:solidFill>
                  <a:schemeClr val="tx1"/>
                </a:solidFill>
              </a:rPr>
              <a:t>কি  </a:t>
            </a:r>
            <a:r>
              <a:rPr lang="en-US" sz="3600" dirty="0" err="1" smtClean="0">
                <a:solidFill>
                  <a:schemeClr val="tx1"/>
                </a:solidFill>
              </a:rPr>
              <a:t>জারক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হিসেবে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আচরণ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করবে</a:t>
            </a:r>
            <a:r>
              <a:rPr lang="en-US" sz="3600" dirty="0" smtClean="0">
                <a:solidFill>
                  <a:schemeClr val="tx1"/>
                </a:solidFill>
              </a:rPr>
              <a:t>? </a:t>
            </a:r>
            <a:r>
              <a:rPr lang="en-US" sz="3600" dirty="0" err="1" smtClean="0">
                <a:solidFill>
                  <a:schemeClr val="tx1"/>
                </a:solidFill>
              </a:rPr>
              <a:t>ব্যাখ্যা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</a:rPr>
              <a:t>। 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0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3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</p:spPr>
            <p:style>
              <a:lnRef idx="0">
                <a:schemeClr val="accent6"/>
              </a:lnRef>
              <a:fillRef idx="3">
                <a:schemeClr val="accent6"/>
              </a:fillRef>
              <a:effectRef idx="3">
                <a:schemeClr val="accent6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chemeClr val="tx1"/>
                    </a:solidFill>
                  </a:rPr>
                  <a:t>আয়ন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ইলেক্ট্রন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পদ্ধতিতে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সমতা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কর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। </a:t>
                </a:r>
              </a:p>
              <a:p>
                <a:pPr>
                  <a:buFont typeface="Wingdings" pitchFamily="2" charset="2"/>
                  <a:buChar char="v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I</m:t>
                    </m:r>
                    <m:r>
                      <a:rPr lang="en-US" sz="3200" b="0" i="0" baseline="-25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a:rPr lang="en-US" sz="32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+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K</m:t>
                    </m:r>
                    <m:r>
                      <a:rPr lang="en-US" sz="3200" b="0" i="0" baseline="-25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S</m:t>
                    </m:r>
                    <m:r>
                      <a:rPr lang="en-US" sz="3200" b="0" i="0" baseline="-25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US" sz="32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O</m:t>
                    </m:r>
                    <m:r>
                      <a:rPr lang="en-US" sz="3200" b="0" i="0" baseline="-2500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3</m:t>
                    </m:r>
                    <m:r>
                      <a:rPr lang="en-US" sz="3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? </m:t>
                    </m:r>
                  </m:oMath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8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1066800" y="194109"/>
            <a:ext cx="9342922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7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74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1510</TotalTime>
  <Words>296</Words>
  <Application>Microsoft Office PowerPoint</Application>
  <PresentationFormat>Custom</PresentationFormat>
  <Paragraphs>75</Paragraphs>
  <Slides>16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আয়ন ইলেক্ট্রন পদ্ধতিতে সমতাঃ </vt:lpstr>
      <vt:lpstr>PowerPoint Presentation</vt:lpstr>
      <vt:lpstr>PowerPoint Presentation</vt:lpstr>
      <vt:lpstr>দর্শক আয়ন যোগ করে পাই,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311</cp:revision>
  <dcterms:created xsi:type="dcterms:W3CDTF">2021-07-04T04:33:59Z</dcterms:created>
  <dcterms:modified xsi:type="dcterms:W3CDTF">2026-09-02T01:10:54Z</dcterms:modified>
</cp:coreProperties>
</file>