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708" r:id="rId1"/>
  </p:sldMasterIdLst>
  <p:notesMasterIdLst>
    <p:notesMasterId r:id="rId15"/>
  </p:notesMasterIdLst>
  <p:sldIdLst>
    <p:sldId id="256" r:id="rId2"/>
    <p:sldId id="267" r:id="rId3"/>
    <p:sldId id="269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71" r:id="rId14"/>
  </p:sldIdLst>
  <p:sldSz cx="12192000" cy="6858000"/>
  <p:notesSz cx="6858000" cy="12192000"/>
  <p:embeddedFontLst>
    <p:embeddedFont>
      <p:font typeface="Wingdings 3" panose="05040102010807070707" pitchFamily="18" charset="2"/>
      <p:regular r:id="rId16"/>
    </p:embeddedFont>
    <p:embeddedFont>
      <p:font typeface="NikoshBAN" panose="02000000000000000000" pitchFamily="2" charset="0"/>
      <p:regular r:id="rId17"/>
    </p:embeddedFont>
    <p:embeddedFont>
      <p:font typeface="Heebo Bold" panose="020B0604020202020204" charset="-79"/>
      <p:regular r:id="rId18"/>
    </p:embeddedFont>
    <p:embeddedFont>
      <p:font typeface="Calibri" panose="020F0502020204030204" pitchFamily="34" charset="0"/>
      <p:regular r:id="rId19"/>
      <p:bold r:id="rId20"/>
      <p:italic r:id="rId21"/>
      <p:boldItalic r:id="rId22"/>
    </p:embeddedFont>
    <p:embeddedFont>
      <p:font typeface="Arial Black" panose="020B0A04020102020204" pitchFamily="34" charset="0"/>
      <p:bold r:id="rId23"/>
    </p:embeddedFont>
    <p:embeddedFont>
      <p:font typeface="Montserrat" panose="020B0604020202020204" charset="0"/>
      <p:regular r:id="rId24"/>
    </p:embeddedFont>
    <p:embeddedFont>
      <p:font typeface="Heebo Light" panose="020B0604020202020204" charset="-79"/>
      <p:regular r:id="rId25"/>
    </p:embeddedFont>
    <p:embeddedFont>
      <p:font typeface="Century Gothic" panose="020B0502020202020204" pitchFamily="34" charset="0"/>
      <p:regular r:id="rId26"/>
      <p:bold r:id="rId27"/>
      <p:italic r:id="rId28"/>
      <p:boldItalic r:id="rId29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84" d="100"/>
          <a:sy n="84" d="100"/>
        </p:scale>
        <p:origin x="552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font" Target="fonts/font11.fntdata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font" Target="fonts/font1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9.fntdata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font" Target="fonts/font13.fntdata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font" Target="fonts/font12.fntdata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524559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2556109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9715491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4518412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2228000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9/3/2026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4614701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9/3/2026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3986157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9/3/2026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6826758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4117653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890945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9/3/2026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225622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401898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8695939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7360637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60945906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796942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6565277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934946"/>
      </p:ext>
    </p:extLst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mast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590062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">
              <a:schemeClr val="bg2">
                <a:tint val="97000"/>
                <a:hueMod val="142000"/>
                <a:satMod val="200000"/>
                <a:lumMod val="118000"/>
              </a:schemeClr>
            </a:gs>
            <a:gs pos="100000">
              <a:schemeClr val="bg2">
                <a:shade val="94000"/>
                <a:hueMod val="22000"/>
                <a:satMod val="220000"/>
                <a:lumMod val="62000"/>
              </a:schemeClr>
            </a:gs>
          </a:gsLst>
          <a:lin ang="612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smtClean="0"/>
              <a:pPr/>
              <a:t>9/3/2026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535688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  <p:sldLayoutId id="2147483721" r:id="rId13"/>
    <p:sldLayoutId id="2147483722" r:id="rId14"/>
    <p:sldLayoutId id="2147483723" r:id="rId15"/>
    <p:sldLayoutId id="2147483724" r:id="rId16"/>
    <p:sldLayoutId id="2147483725" r:id="rId17"/>
    <p:sldLayoutId id="2147483726" r:id="rId18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-2-2.svg"/><Relationship Id="rId5" Type="http://schemas.openxmlformats.org/officeDocument/2006/relationships/image" Target="../media/image-2-2.svg"/><Relationship Id="rId4" Type="http://schemas.openxmlformats.org/officeDocument/2006/relationships/image" Target="../media/image-2-2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-5-3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-5-3.svg"/><Relationship Id="rId5" Type="http://schemas.openxmlformats.org/officeDocument/2006/relationships/image" Target="../media/image-5-3.sv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4.jpeg"/><Relationship Id="rId7" Type="http://schemas.openxmlformats.org/officeDocument/2006/relationships/image" Target="../media/image-8-5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6.png"/><Relationship Id="rId5" Type="http://schemas.openxmlformats.org/officeDocument/2006/relationships/image" Target="../media/image-8-3.svg"/><Relationship Id="rId4" Type="http://schemas.openxmlformats.org/officeDocument/2006/relationships/image" Target="../media/image15.png"/><Relationship Id="rId9" Type="http://schemas.openxmlformats.org/officeDocument/2006/relationships/image" Target="../media/image-8-7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-9-2.svg"/><Relationship Id="rId5" Type="http://schemas.openxmlformats.org/officeDocument/2006/relationships/image" Target="../media/image-9-2.svg"/><Relationship Id="rId4" Type="http://schemas.openxmlformats.org/officeDocument/2006/relationships/image" Target="../media/image-9-2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2295525"/>
            <a:ext cx="6296860" cy="11812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Road Safety Heroes: Understanding Our Signs</a:t>
            </a:r>
            <a:endParaRPr lang="en-US" sz="3700" dirty="0"/>
          </a:p>
        </p:txBody>
      </p:sp>
      <p:sp>
        <p:nvSpPr>
          <p:cNvPr id="4" name="Text 1"/>
          <p:cNvSpPr/>
          <p:nvPr/>
        </p:nvSpPr>
        <p:spPr>
          <a:xfrm>
            <a:off x="661475" y="3760291"/>
            <a:ext cx="6906444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Class 2 · English Lesson</a:t>
            </a:r>
            <a:endParaRPr lang="en-US" sz="1450" dirty="0"/>
          </a:p>
        </p:txBody>
      </p:sp>
      <p:sp>
        <p:nvSpPr>
          <p:cNvPr id="5" name="Shape 2"/>
          <p:cNvSpPr/>
          <p:nvPr/>
        </p:nvSpPr>
        <p:spPr>
          <a:xfrm>
            <a:off x="661475" y="4275336"/>
            <a:ext cx="1085327" cy="287139"/>
          </a:xfrm>
          <a:prstGeom prst="roundRect">
            <a:avLst>
              <a:gd name="adj" fmla="val 22118"/>
            </a:avLst>
          </a:prstGeom>
          <a:solidFill>
            <a:srgbClr val="1E0C41"/>
          </a:solidFill>
          <a:ln/>
        </p:spPr>
      </p:sp>
      <p:sp>
        <p:nvSpPr>
          <p:cNvPr id="6" name="Text 3"/>
          <p:cNvSpPr/>
          <p:nvPr/>
        </p:nvSpPr>
        <p:spPr>
          <a:xfrm>
            <a:off x="629674" y="4331990"/>
            <a:ext cx="3494269" cy="11887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40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ROAD SIGNS</a:t>
            </a:r>
            <a:endParaRPr lang="en-US" sz="4000" dirty="0"/>
          </a:p>
        </p:txBody>
      </p:sp>
      <p:sp>
        <p:nvSpPr>
          <p:cNvPr id="7" name="Shape 4"/>
          <p:cNvSpPr/>
          <p:nvPr/>
        </p:nvSpPr>
        <p:spPr>
          <a:xfrm>
            <a:off x="1841255" y="4275336"/>
            <a:ext cx="766049" cy="287139"/>
          </a:xfrm>
          <a:prstGeom prst="roundRect">
            <a:avLst>
              <a:gd name="adj" fmla="val 22118"/>
            </a:avLst>
          </a:prstGeom>
          <a:noFill/>
          <a:ln w="6350">
            <a:solidFill>
              <a:srgbClr val="481C9E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1954660" y="4331990"/>
            <a:ext cx="1148825" cy="1738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150" dirty="0">
                <a:solidFill>
                  <a:srgbClr val="481C9E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SAFETY</a:t>
            </a:r>
            <a:endParaRPr lang="en-US" sz="115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rizontal Scroll 2"/>
          <p:cNvSpPr/>
          <p:nvPr/>
        </p:nvSpPr>
        <p:spPr>
          <a:xfrm>
            <a:off x="2895600" y="1905000"/>
            <a:ext cx="7315200" cy="4038600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NikoshBAN" pitchFamily="2" charset="0"/>
                <a:cs typeface="NikoshBAN" pitchFamily="2" charset="0"/>
              </a:rPr>
              <a:t>Mohammad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Billal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Hosain</a:t>
            </a:r>
            <a:endParaRPr lang="bn-IN" sz="3600" dirty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3600" dirty="0">
                <a:latin typeface="NikoshBAN" pitchFamily="2" charset="0"/>
                <a:cs typeface="NikoshBAN" pitchFamily="2" charset="0"/>
              </a:rPr>
              <a:t>Head Teacher</a:t>
            </a:r>
            <a:endParaRPr lang="bn-IN" sz="3600" dirty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Dighirpar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Gps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3600" dirty="0" err="1">
                <a:latin typeface="NikoshBAN" pitchFamily="2" charset="0"/>
                <a:cs typeface="NikoshBAN" pitchFamily="2" charset="0"/>
              </a:rPr>
              <a:t>Kasba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Brahmanbaria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 descr="flr (54)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391400" y="152400"/>
            <a:ext cx="2968850" cy="2164418"/>
          </a:xfrm>
          <a:prstGeom prst="rect">
            <a:avLst/>
          </a:prstGeom>
        </p:spPr>
      </p:pic>
      <p:pic>
        <p:nvPicPr>
          <p:cNvPr id="18434" name="Picture 2" descr="https://fbcdn-sphotos-g-a.akamaihd.net/hphotos-ak-xap1/v/t1.0-9/1604956_1457279034485941_1139511817_n.jpg?oh=8db0b9989619a724415721f6ede9d359&amp;oe=554D1607&amp;__gda__=1435286111_0998de6d87160e6350478e4250a5efa4"/>
          <p:cNvPicPr>
            <a:picLocks noChangeAspect="1" noChangeArrowheads="1"/>
          </p:cNvPicPr>
          <p:nvPr/>
        </p:nvPicPr>
        <p:blipFill>
          <a:blip r:embed="rId3" cstate="print"/>
          <a:srcRect l="4000" r="10003" b="8900"/>
          <a:stretch>
            <a:fillRect/>
          </a:stretch>
        </p:blipFill>
        <p:spPr bwMode="auto">
          <a:xfrm>
            <a:off x="1524000" y="-39460"/>
            <a:ext cx="2209800" cy="2630260"/>
          </a:xfrm>
          <a:prstGeom prst="rect">
            <a:avLst/>
          </a:prstGeom>
          <a:noFill/>
          <a:ln w="28575">
            <a:solidFill>
              <a:schemeClr val="tx1"/>
            </a:solidFill>
          </a:ln>
          <a:scene3d>
            <a:camera prst="perspectiveContrastingRightFacing"/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28822451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20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09800" y="304800"/>
            <a:ext cx="7924800" cy="1828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3505200" y="685801"/>
            <a:ext cx="47244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Lesson </a:t>
            </a:r>
            <a:endParaRPr lang="en-US" sz="48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2F39523F-0005-4ACA-9996-3DDBEA25CE20}"/>
              </a:ext>
            </a:extLst>
          </p:cNvPr>
          <p:cNvSpPr txBox="1"/>
          <p:nvPr/>
        </p:nvSpPr>
        <p:spPr>
          <a:xfrm>
            <a:off x="1652232" y="2514600"/>
            <a:ext cx="446281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Subject:English</a:t>
            </a:r>
            <a:endParaRPr lang="en-US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Class:Two</a:t>
            </a:r>
            <a:endParaRPr lang="en-US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Unit:7</a:t>
            </a:r>
          </a:p>
          <a:p>
            <a:pPr algn="ctr"/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Lesson:6</a:t>
            </a:r>
          </a:p>
          <a:p>
            <a:pPr algn="ctr"/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Time: 50 Minutes</a:t>
            </a:r>
          </a:p>
          <a:p>
            <a:pPr algn="ctr"/>
            <a:r>
              <a:rPr lang="en-US" sz="2800" b="1" dirty="0">
                <a:solidFill>
                  <a:srgbClr val="FF0000"/>
                </a:solidFill>
              </a:rPr>
              <a:t>Lesson </a:t>
            </a:r>
            <a:r>
              <a:rPr lang="en-US" sz="2800" b="1" dirty="0">
                <a:solidFill>
                  <a:srgbClr val="FF0000"/>
                </a:solidFill>
              </a:rPr>
              <a:t>Tittle- </a:t>
            </a:r>
            <a:r>
              <a:rPr lang="en-US" sz="2800" dirty="0">
                <a:solidFill>
                  <a:srgbClr val="FF0000"/>
                </a:solidFill>
                <a:latin typeface="Calibri" panose="020F0502020204030204" pitchFamily="34" charset="0"/>
              </a:rPr>
              <a:t>Traffic </a:t>
            </a:r>
            <a:r>
              <a:rPr lang="en-US" sz="2800" dirty="0">
                <a:solidFill>
                  <a:srgbClr val="FF0000"/>
                </a:solidFill>
                <a:latin typeface="Calibri" panose="020F0502020204030204" pitchFamily="34" charset="0"/>
              </a:rPr>
              <a:t>Light</a:t>
            </a:r>
            <a:endParaRPr lang="en-US" sz="2800" b="1" dirty="0">
              <a:solidFill>
                <a:srgbClr val="FF0000"/>
              </a:solidFill>
            </a:endParaRPr>
          </a:p>
          <a:p>
            <a:pPr algn="ctr"/>
            <a:r>
              <a:rPr lang="en-US" sz="2800" b="1" dirty="0">
                <a:solidFill>
                  <a:srgbClr val="FF0000"/>
                </a:solidFill>
              </a:rPr>
              <a:t>Page-73-74</a:t>
            </a:r>
            <a:endParaRPr lang="en-US" sz="2800" b="1" dirty="0">
              <a:solidFill>
                <a:srgbClr val="FF0000"/>
              </a:solidFill>
            </a:endParaRPr>
          </a:p>
          <a:p>
            <a:pPr algn="ctr"/>
            <a:r>
              <a:rPr lang="en-US" sz="2800" b="1" dirty="0">
                <a:solidFill>
                  <a:srgbClr val="FF0000"/>
                </a:solidFill>
              </a:rPr>
              <a:t>Activity-H</a:t>
            </a:r>
            <a:endParaRPr lang="en-US" sz="280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Arial Black" pitchFamily="34" charset="0"/>
            </a:endParaRPr>
          </a:p>
          <a:p>
            <a:pPr algn="ctr"/>
            <a:r>
              <a:rPr lang="en-US" sz="28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Black" pitchFamily="34" charset="0"/>
              </a:rPr>
              <a:t>Date: </a:t>
            </a:r>
            <a:r>
              <a:rPr lang="en-US" sz="2800" dirty="0" smtClean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Black" pitchFamily="34" charset="0"/>
              </a:rPr>
              <a:t>03.09.2026</a:t>
            </a:r>
            <a:endParaRPr lang="en-US" sz="280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Arial Black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1200" y="2971800"/>
            <a:ext cx="4781550" cy="335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6674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695152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Learning Objectives</a:t>
            </a:r>
            <a:endParaRPr lang="en-US" sz="3700" dirty="0"/>
          </a:p>
        </p:txBody>
      </p:sp>
      <p:sp>
        <p:nvSpPr>
          <p:cNvPr id="3" name="Text 1"/>
          <p:cNvSpPr/>
          <p:nvPr/>
        </p:nvSpPr>
        <p:spPr>
          <a:xfrm>
            <a:off x="661475" y="2663825"/>
            <a:ext cx="11478330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By the end of this lesson, you will be able to:</a:t>
            </a:r>
            <a:endParaRPr lang="en-US" sz="145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661475" y="3178870"/>
            <a:ext cx="3496877" cy="1983879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2296410" y="3320653"/>
            <a:ext cx="226808" cy="28346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75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</a:t>
            </a:r>
            <a:endParaRPr lang="en-US" sz="1750" dirty="0"/>
          </a:p>
        </p:txBody>
      </p:sp>
      <p:sp>
        <p:nvSpPr>
          <p:cNvPr id="6" name="Text 3"/>
          <p:cNvSpPr/>
          <p:nvPr/>
        </p:nvSpPr>
        <p:spPr>
          <a:xfrm>
            <a:off x="875881" y="3934817"/>
            <a:ext cx="3068065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Identify</a:t>
            </a:r>
            <a:endParaRPr lang="en-US" sz="1850" dirty="0"/>
          </a:p>
        </p:txBody>
      </p:sp>
      <p:sp>
        <p:nvSpPr>
          <p:cNvPr id="7" name="Text 4"/>
          <p:cNvSpPr/>
          <p:nvPr/>
        </p:nvSpPr>
        <p:spPr>
          <a:xfrm>
            <a:off x="875881" y="4343499"/>
            <a:ext cx="3068065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Recognise common shapes and colours used on road signs</a:t>
            </a:r>
            <a:endParaRPr lang="en-US" sz="1450" dirty="0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4347359" y="3178870"/>
            <a:ext cx="3496877" cy="1983879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5982294" y="3320653"/>
            <a:ext cx="226808" cy="28346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75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</a:t>
            </a:r>
            <a:endParaRPr lang="en-US" sz="1750" dirty="0"/>
          </a:p>
        </p:txBody>
      </p:sp>
      <p:sp>
        <p:nvSpPr>
          <p:cNvPr id="10" name="Text 6"/>
          <p:cNvSpPr/>
          <p:nvPr/>
        </p:nvSpPr>
        <p:spPr>
          <a:xfrm>
            <a:off x="4561766" y="3934817"/>
            <a:ext cx="3068065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Understand</a:t>
            </a:r>
            <a:endParaRPr lang="en-US" sz="1850" dirty="0"/>
          </a:p>
        </p:txBody>
      </p:sp>
      <p:sp>
        <p:nvSpPr>
          <p:cNvPr id="11" name="Text 7"/>
          <p:cNvSpPr/>
          <p:nvPr/>
        </p:nvSpPr>
        <p:spPr>
          <a:xfrm>
            <a:off x="4561766" y="4343499"/>
            <a:ext cx="3068065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Know the difference between warning signs and regulatory signs</a:t>
            </a:r>
            <a:endParaRPr lang="en-US" sz="1450" dirty="0"/>
          </a:p>
        </p:txBody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8033244" y="3178870"/>
            <a:ext cx="3496877" cy="1983879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9668179" y="3320653"/>
            <a:ext cx="226808" cy="28346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75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3</a:t>
            </a:r>
            <a:endParaRPr lang="en-US" sz="1750" dirty="0"/>
          </a:p>
        </p:txBody>
      </p:sp>
      <p:sp>
        <p:nvSpPr>
          <p:cNvPr id="14" name="Text 9"/>
          <p:cNvSpPr/>
          <p:nvPr/>
        </p:nvSpPr>
        <p:spPr>
          <a:xfrm>
            <a:off x="8247650" y="3934817"/>
            <a:ext cx="3068065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Recognise</a:t>
            </a:r>
            <a:endParaRPr lang="en-US" sz="1850" dirty="0"/>
          </a:p>
        </p:txBody>
      </p:sp>
      <p:sp>
        <p:nvSpPr>
          <p:cNvPr id="15" name="Text 10"/>
          <p:cNvSpPr/>
          <p:nvPr/>
        </p:nvSpPr>
        <p:spPr>
          <a:xfrm>
            <a:off x="8247650" y="4343499"/>
            <a:ext cx="3068065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Identify signs that help you stay safe as a pedestrian and cyclist</a:t>
            </a:r>
            <a:endParaRPr lang="en-US" sz="145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1644352"/>
            <a:ext cx="6296860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Why Do We Have Signs?</a:t>
            </a:r>
            <a:endParaRPr lang="en-US" sz="3700" dirty="0"/>
          </a:p>
        </p:txBody>
      </p:sp>
      <p:sp>
        <p:nvSpPr>
          <p:cNvPr id="4" name="Shape 1"/>
          <p:cNvSpPr/>
          <p:nvPr/>
        </p:nvSpPr>
        <p:spPr>
          <a:xfrm>
            <a:off x="661475" y="2518470"/>
            <a:ext cx="3053877" cy="1404243"/>
          </a:xfrm>
          <a:prstGeom prst="roundRect">
            <a:avLst>
              <a:gd name="adj" fmla="val 5653"/>
            </a:avLst>
          </a:prstGeom>
          <a:solidFill>
            <a:srgbClr val="31136C"/>
          </a:solidFill>
          <a:ln w="6350">
            <a:solidFill>
              <a:srgbClr val="4A2C85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856832" y="2713831"/>
            <a:ext cx="2663163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🗣️</a:t>
            </a:r>
            <a:r>
              <a:rPr lang="en-US" sz="18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Silent Language</a:t>
            </a:r>
            <a:endParaRPr lang="en-US" sz="1850" dirty="0"/>
          </a:p>
        </p:txBody>
      </p:sp>
      <p:sp>
        <p:nvSpPr>
          <p:cNvPr id="6" name="Text 3"/>
          <p:cNvSpPr/>
          <p:nvPr/>
        </p:nvSpPr>
        <p:spPr>
          <a:xfrm>
            <a:off x="856832" y="3122513"/>
            <a:ext cx="2663163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Signs speak to everyone on the road — without using words</a:t>
            </a:r>
            <a:endParaRPr lang="en-US" sz="1450" dirty="0"/>
          </a:p>
        </p:txBody>
      </p:sp>
      <p:sp>
        <p:nvSpPr>
          <p:cNvPr id="7" name="Shape 4"/>
          <p:cNvSpPr/>
          <p:nvPr/>
        </p:nvSpPr>
        <p:spPr>
          <a:xfrm>
            <a:off x="3904359" y="2518470"/>
            <a:ext cx="3053976" cy="1404243"/>
          </a:xfrm>
          <a:prstGeom prst="roundRect">
            <a:avLst>
              <a:gd name="adj" fmla="val 5653"/>
            </a:avLst>
          </a:prstGeom>
          <a:solidFill>
            <a:srgbClr val="31136C"/>
          </a:solidFill>
          <a:ln w="6350">
            <a:solidFill>
              <a:srgbClr val="4A2C85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099715" y="2713831"/>
            <a:ext cx="2663262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🚦</a:t>
            </a:r>
            <a:r>
              <a:rPr lang="en-US" sz="18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Keep Order</a:t>
            </a:r>
            <a:endParaRPr lang="en-US" sz="1850" dirty="0"/>
          </a:p>
        </p:txBody>
      </p:sp>
      <p:sp>
        <p:nvSpPr>
          <p:cNvPr id="9" name="Text 6"/>
          <p:cNvSpPr/>
          <p:nvPr/>
        </p:nvSpPr>
        <p:spPr>
          <a:xfrm>
            <a:off x="4099715" y="3122513"/>
            <a:ext cx="2663262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They prevent accidents and keep traffic moving smoothly</a:t>
            </a:r>
            <a:endParaRPr lang="en-US" sz="1450" dirty="0"/>
          </a:p>
        </p:txBody>
      </p:sp>
      <p:sp>
        <p:nvSpPr>
          <p:cNvPr id="10" name="Shape 7"/>
          <p:cNvSpPr/>
          <p:nvPr/>
        </p:nvSpPr>
        <p:spPr>
          <a:xfrm>
            <a:off x="661475" y="4111724"/>
            <a:ext cx="6296860" cy="1101824"/>
          </a:xfrm>
          <a:prstGeom prst="roundRect">
            <a:avLst>
              <a:gd name="adj" fmla="val 7205"/>
            </a:avLst>
          </a:prstGeom>
          <a:solidFill>
            <a:srgbClr val="31136C"/>
          </a:solidFill>
          <a:ln w="6350">
            <a:solidFill>
              <a:srgbClr val="4A2C85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856832" y="4307086"/>
            <a:ext cx="590614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🛡️</a:t>
            </a:r>
            <a:r>
              <a:rPr lang="en-US" sz="18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Stay Safe</a:t>
            </a:r>
            <a:endParaRPr lang="en-US" sz="1850" dirty="0"/>
          </a:p>
        </p:txBody>
      </p:sp>
      <p:sp>
        <p:nvSpPr>
          <p:cNvPr id="12" name="Text 9"/>
          <p:cNvSpPr/>
          <p:nvPr/>
        </p:nvSpPr>
        <p:spPr>
          <a:xfrm>
            <a:off x="856832" y="4715768"/>
            <a:ext cx="5906146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Whether walking or cycling, signs tell you what you can and cannot do</a:t>
            </a:r>
            <a:endParaRPr lang="en-US" sz="145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19807"/>
            <a:ext cx="10868745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The Language of Shapes</a:t>
            </a:r>
            <a:endParaRPr lang="en-US" sz="1850" dirty="0"/>
          </a:p>
        </p:txBody>
      </p:sp>
      <p:sp>
        <p:nvSpPr>
          <p:cNvPr id="3" name="Text 1"/>
          <p:cNvSpPr/>
          <p:nvPr/>
        </p:nvSpPr>
        <p:spPr>
          <a:xfrm>
            <a:off x="661475" y="909538"/>
            <a:ext cx="11478330" cy="1134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7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Every shape on a road sign has a special meaning. Learn the shapes and you'll understand the message!</a:t>
            </a:r>
            <a:endParaRPr lang="en-US" sz="7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475" y="1129109"/>
            <a:ext cx="5319083" cy="5319216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217487" y="3636962"/>
            <a:ext cx="5319083" cy="1476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9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Shape = Meaning</a:t>
            </a:r>
            <a:endParaRPr lang="en-US" sz="900" dirty="0"/>
          </a:p>
        </p:txBody>
      </p:sp>
      <p:sp>
        <p:nvSpPr>
          <p:cNvPr id="6" name="Text 3"/>
          <p:cNvSpPr/>
          <p:nvPr/>
        </p:nvSpPr>
        <p:spPr>
          <a:xfrm>
            <a:off x="6217487" y="3831828"/>
            <a:ext cx="5928668" cy="1134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7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Road signs use simple shapes so anyone — young or old — can understand them quickly, even from a distance.</a:t>
            </a:r>
            <a:endParaRPr lang="en-US" sz="7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794544"/>
            <a:ext cx="6296860" cy="11876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⚠️</a:t>
            </a:r>
            <a:r>
              <a:rPr lang="en-US" sz="37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Watch Out: Warning Signs</a:t>
            </a:r>
            <a:endParaRPr lang="en-US" sz="370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661475" y="2265660"/>
            <a:ext cx="6296860" cy="1139924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977479" y="2480072"/>
            <a:ext cx="5766449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How to Spot Them</a:t>
            </a:r>
            <a:endParaRPr lang="en-US" sz="1850" dirty="0"/>
          </a:p>
        </p:txBody>
      </p:sp>
      <p:sp>
        <p:nvSpPr>
          <p:cNvPr id="6" name="Text 2"/>
          <p:cNvSpPr/>
          <p:nvPr/>
        </p:nvSpPr>
        <p:spPr>
          <a:xfrm>
            <a:off x="977479" y="2888754"/>
            <a:ext cx="5766449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Usually </a:t>
            </a:r>
            <a:r>
              <a:rPr lang="en-US" sz="1450" b="1" dirty="0">
                <a:solidFill>
                  <a:srgbClr val="DCD7E5"/>
                </a:solidFill>
                <a:latin typeface="Heebo Bold" pitchFamily="34" charset="0"/>
                <a:ea typeface="Heebo Bold" pitchFamily="34" charset="-122"/>
                <a:cs typeface="Heebo Bold" pitchFamily="34" charset="-120"/>
              </a:rPr>
              <a:t>white with a red border</a:t>
            </a: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 and triangular in shape</a:t>
            </a:r>
            <a:endParaRPr lang="en-US" sz="145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661475" y="3594596"/>
            <a:ext cx="6296860" cy="1139924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977479" y="3809008"/>
            <a:ext cx="5766449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What They Mean</a:t>
            </a:r>
            <a:endParaRPr lang="en-US" sz="1850" dirty="0"/>
          </a:p>
        </p:txBody>
      </p:sp>
      <p:sp>
        <p:nvSpPr>
          <p:cNvPr id="9" name="Text 4"/>
          <p:cNvSpPr/>
          <p:nvPr/>
        </p:nvSpPr>
        <p:spPr>
          <a:xfrm>
            <a:off x="977479" y="4217690"/>
            <a:ext cx="5766449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Danger or hazard ahead — slow down and pay extra attention</a:t>
            </a:r>
            <a:endParaRPr lang="en-US" sz="145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661475" y="4923532"/>
            <a:ext cx="6296860" cy="1139924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977479" y="5137944"/>
            <a:ext cx="5766449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Examples</a:t>
            </a:r>
            <a:endParaRPr lang="en-US" sz="1850" dirty="0"/>
          </a:p>
        </p:txBody>
      </p:sp>
      <p:sp>
        <p:nvSpPr>
          <p:cNvPr id="12" name="Text 6"/>
          <p:cNvSpPr/>
          <p:nvPr/>
        </p:nvSpPr>
        <p:spPr>
          <a:xfrm>
            <a:off x="977479" y="5546626"/>
            <a:ext cx="5766449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Pedestrian crossing ahead · Road narrows · Slippery surface</a:t>
            </a:r>
            <a:endParaRPr lang="en-US" sz="145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30324"/>
            <a:ext cx="10868745" cy="5324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🔴</a:t>
            </a:r>
            <a:r>
              <a:rPr lang="en-US" sz="33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The Power of Red Circles</a:t>
            </a:r>
            <a:endParaRPr lang="en-US" sz="33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475" y="1456234"/>
            <a:ext cx="6920831" cy="39218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999411" y="2963565"/>
            <a:ext cx="3537060" cy="2630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Red Border = Prohibition</a:t>
            </a:r>
            <a:endParaRPr lang="en-US" sz="1650" dirty="0"/>
          </a:p>
        </p:txBody>
      </p:sp>
      <p:sp>
        <p:nvSpPr>
          <p:cNvPr id="5" name="Text 2"/>
          <p:cNvSpPr/>
          <p:nvPr/>
        </p:nvSpPr>
        <p:spPr>
          <a:xfrm>
            <a:off x="7999411" y="3376513"/>
            <a:ext cx="3537060" cy="50919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6000"/>
              </a:lnSpc>
              <a:buNone/>
            </a:pPr>
            <a:r>
              <a:rPr lang="en-US" sz="13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A red circle tells you what you </a:t>
            </a:r>
            <a:r>
              <a:rPr lang="en-US" sz="1300" b="1" dirty="0">
                <a:solidFill>
                  <a:srgbClr val="DCD7E5"/>
                </a:solidFill>
                <a:latin typeface="Heebo Bold" pitchFamily="34" charset="0"/>
                <a:ea typeface="Heebo Bold" pitchFamily="34" charset="-122"/>
                <a:cs typeface="Heebo Bold" pitchFamily="34" charset="-120"/>
              </a:rPr>
              <a:t>must NOT do</a:t>
            </a:r>
            <a:r>
              <a:rPr lang="en-US" sz="13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. If you see red, stop and check the rules!</a:t>
            </a:r>
            <a:endParaRPr lang="en-US" sz="1300" dirty="0"/>
          </a:p>
        </p:txBody>
      </p:sp>
      <p:sp>
        <p:nvSpPr>
          <p:cNvPr id="6" name="Shape 3"/>
          <p:cNvSpPr/>
          <p:nvPr/>
        </p:nvSpPr>
        <p:spPr>
          <a:xfrm>
            <a:off x="661475" y="5715397"/>
            <a:ext cx="3522971" cy="612279"/>
          </a:xfrm>
          <a:prstGeom prst="roundRect">
            <a:avLst>
              <a:gd name="adj" fmla="val 11548"/>
            </a:avLst>
          </a:prstGeom>
          <a:solidFill>
            <a:srgbClr val="31136C"/>
          </a:solidFill>
          <a:ln w="6350">
            <a:solidFill>
              <a:srgbClr val="4A2C85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836095" y="5890022"/>
            <a:ext cx="3173730" cy="2630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🚫</a:t>
            </a:r>
            <a:r>
              <a:rPr lang="en-US" sz="16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No Cycling</a:t>
            </a:r>
            <a:endParaRPr lang="en-US" sz="1650" dirty="0"/>
          </a:p>
        </p:txBody>
      </p:sp>
      <p:sp>
        <p:nvSpPr>
          <p:cNvPr id="8" name="Shape 5"/>
          <p:cNvSpPr/>
          <p:nvPr/>
        </p:nvSpPr>
        <p:spPr>
          <a:xfrm>
            <a:off x="4334362" y="5715397"/>
            <a:ext cx="3522971" cy="612279"/>
          </a:xfrm>
          <a:prstGeom prst="roundRect">
            <a:avLst>
              <a:gd name="adj" fmla="val 11548"/>
            </a:avLst>
          </a:prstGeom>
          <a:solidFill>
            <a:srgbClr val="31136C"/>
          </a:solidFill>
          <a:ln w="6350">
            <a:solidFill>
              <a:srgbClr val="4A2C85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4508983" y="5890022"/>
            <a:ext cx="3173730" cy="2630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🚫</a:t>
            </a:r>
            <a:r>
              <a:rPr lang="en-US" sz="16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No Entry</a:t>
            </a:r>
            <a:endParaRPr lang="en-US" sz="1650" dirty="0"/>
          </a:p>
        </p:txBody>
      </p:sp>
      <p:sp>
        <p:nvSpPr>
          <p:cNvPr id="10" name="Shape 7"/>
          <p:cNvSpPr/>
          <p:nvPr/>
        </p:nvSpPr>
        <p:spPr>
          <a:xfrm>
            <a:off x="8007249" y="5715397"/>
            <a:ext cx="3522971" cy="612279"/>
          </a:xfrm>
          <a:prstGeom prst="roundRect">
            <a:avLst>
              <a:gd name="adj" fmla="val 11548"/>
            </a:avLst>
          </a:prstGeom>
          <a:solidFill>
            <a:srgbClr val="31136C"/>
          </a:solidFill>
          <a:ln w="6350">
            <a:solidFill>
              <a:srgbClr val="4A2C85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8181870" y="5890022"/>
            <a:ext cx="3173730" cy="2630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🚫</a:t>
            </a:r>
            <a:r>
              <a:rPr lang="en-US" sz="16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No Pedestrians</a:t>
            </a:r>
            <a:endParaRPr lang="en-US" sz="165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054100"/>
            <a:ext cx="10868745" cy="5969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🔵</a:t>
            </a:r>
            <a:r>
              <a:rPr lang="en-US" sz="37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Important Blue Signs</a:t>
            </a:r>
            <a:endParaRPr lang="en-US" sz="3700" dirty="0"/>
          </a:p>
        </p:txBody>
      </p:sp>
      <p:sp>
        <p:nvSpPr>
          <p:cNvPr id="3" name="Text 1"/>
          <p:cNvSpPr/>
          <p:nvPr/>
        </p:nvSpPr>
        <p:spPr>
          <a:xfrm>
            <a:off x="661475" y="2029123"/>
            <a:ext cx="11478330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Blue circles give you </a:t>
            </a:r>
            <a:r>
              <a:rPr lang="en-US" sz="1450" b="1" dirty="0">
                <a:solidFill>
                  <a:srgbClr val="DCD7E5"/>
                </a:solidFill>
                <a:latin typeface="Heebo Bold" pitchFamily="34" charset="0"/>
                <a:ea typeface="Heebo Bold" pitchFamily="34" charset="-122"/>
                <a:cs typeface="Heebo Bold" pitchFamily="34" charset="-120"/>
              </a:rPr>
              <a:t>instructions</a:t>
            </a: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 — they tell you what you </a:t>
            </a:r>
            <a:r>
              <a:rPr lang="en-US" sz="1450" b="1" dirty="0">
                <a:solidFill>
                  <a:srgbClr val="DCD7E5"/>
                </a:solidFill>
                <a:latin typeface="Heebo Bold" pitchFamily="34" charset="0"/>
                <a:ea typeface="Heebo Bold" pitchFamily="34" charset="-122"/>
                <a:cs typeface="Heebo Bold" pitchFamily="34" charset="-120"/>
              </a:rPr>
              <a:t>must do</a:t>
            </a: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 to stay safe and follow the correct path.</a:t>
            </a:r>
            <a:endParaRPr lang="en-US" sz="145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475" y="2544167"/>
            <a:ext cx="2009923" cy="2009973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61475" y="4790380"/>
            <a:ext cx="346542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Keep Left</a:t>
            </a:r>
            <a:endParaRPr lang="en-US" sz="1850" dirty="0"/>
          </a:p>
        </p:txBody>
      </p:sp>
      <p:sp>
        <p:nvSpPr>
          <p:cNvPr id="6" name="Text 3"/>
          <p:cNvSpPr/>
          <p:nvPr/>
        </p:nvSpPr>
        <p:spPr>
          <a:xfrm>
            <a:off x="661475" y="5199063"/>
            <a:ext cx="3465426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Stay on the left side of the road or path</a:t>
            </a:r>
            <a:endParaRPr lang="en-US" sz="145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63135" y="2544167"/>
            <a:ext cx="2009923" cy="2009973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4363135" y="4790380"/>
            <a:ext cx="346542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Cycle Route Only</a:t>
            </a:r>
            <a:endParaRPr lang="en-US" sz="1850" dirty="0"/>
          </a:p>
        </p:txBody>
      </p:sp>
      <p:sp>
        <p:nvSpPr>
          <p:cNvPr id="9" name="Text 5"/>
          <p:cNvSpPr/>
          <p:nvPr/>
        </p:nvSpPr>
        <p:spPr>
          <a:xfrm>
            <a:off x="4363135" y="5199063"/>
            <a:ext cx="3465426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This path is for cyclists — follow it carefully</a:t>
            </a:r>
            <a:endParaRPr lang="en-US" sz="145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64794" y="2544167"/>
            <a:ext cx="2009923" cy="2009973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8064794" y="4790380"/>
            <a:ext cx="346542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Turn Ahead</a:t>
            </a:r>
            <a:endParaRPr lang="en-US" sz="1850" dirty="0"/>
          </a:p>
        </p:txBody>
      </p:sp>
      <p:sp>
        <p:nvSpPr>
          <p:cNvPr id="12" name="Text 7"/>
          <p:cNvSpPr/>
          <p:nvPr/>
        </p:nvSpPr>
        <p:spPr>
          <a:xfrm>
            <a:off x="8064794" y="5199063"/>
            <a:ext cx="3465426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Get ready to turn in the direction shown</a:t>
            </a:r>
            <a:endParaRPr lang="en-US" sz="145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589855"/>
            <a:ext cx="6296860" cy="11876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🏫</a:t>
            </a:r>
            <a:r>
              <a:rPr lang="en-US" sz="37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Special Signs for Students</a:t>
            </a:r>
            <a:endParaRPr lang="en-US" sz="3700" dirty="0"/>
          </a:p>
        </p:txBody>
      </p:sp>
      <p:sp>
        <p:nvSpPr>
          <p:cNvPr id="4" name="Shape 1"/>
          <p:cNvSpPr/>
          <p:nvPr/>
        </p:nvSpPr>
        <p:spPr>
          <a:xfrm>
            <a:off x="661475" y="2060972"/>
            <a:ext cx="3053877" cy="2160290"/>
          </a:xfrm>
          <a:prstGeom prst="roundRect">
            <a:avLst>
              <a:gd name="adj" fmla="val 3675"/>
            </a:avLst>
          </a:prstGeom>
          <a:solidFill>
            <a:srgbClr val="31136C"/>
          </a:solidFill>
          <a:ln w="6350">
            <a:solidFill>
              <a:srgbClr val="4A2C85"/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856832" y="2256334"/>
            <a:ext cx="567021" cy="567035"/>
          </a:xfrm>
          <a:prstGeom prst="ellipse">
            <a:avLst/>
          </a:prstGeom>
          <a:solidFill>
            <a:srgbClr val="581CA0"/>
          </a:solidFill>
          <a:ln/>
        </p:spPr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012800" y="2412206"/>
            <a:ext cx="255085" cy="255091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856832" y="3012380"/>
            <a:ext cx="2663163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School Crossing Patrol</a:t>
            </a:r>
            <a:endParaRPr lang="en-US" sz="1850" dirty="0"/>
          </a:p>
        </p:txBody>
      </p:sp>
      <p:sp>
        <p:nvSpPr>
          <p:cNvPr id="8" name="Text 4"/>
          <p:cNvSpPr/>
          <p:nvPr/>
        </p:nvSpPr>
        <p:spPr>
          <a:xfrm>
            <a:off x="856832" y="3421063"/>
            <a:ext cx="2663163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Look for the person in uniform helping you cross safely</a:t>
            </a:r>
            <a:endParaRPr lang="en-US" sz="1450" dirty="0"/>
          </a:p>
        </p:txBody>
      </p:sp>
      <p:sp>
        <p:nvSpPr>
          <p:cNvPr id="9" name="Shape 5"/>
          <p:cNvSpPr/>
          <p:nvPr/>
        </p:nvSpPr>
        <p:spPr>
          <a:xfrm>
            <a:off x="3904359" y="2060972"/>
            <a:ext cx="3053976" cy="2160290"/>
          </a:xfrm>
          <a:prstGeom prst="roundRect">
            <a:avLst>
              <a:gd name="adj" fmla="val 3675"/>
            </a:avLst>
          </a:prstGeom>
          <a:solidFill>
            <a:srgbClr val="31136C"/>
          </a:solidFill>
          <a:ln w="6350">
            <a:solidFill>
              <a:srgbClr val="4A2C85"/>
            </a:solidFill>
            <a:prstDash val="solid"/>
          </a:ln>
        </p:spPr>
      </p:sp>
      <p:sp>
        <p:nvSpPr>
          <p:cNvPr id="10" name="Shape 6"/>
          <p:cNvSpPr/>
          <p:nvPr/>
        </p:nvSpPr>
        <p:spPr>
          <a:xfrm>
            <a:off x="4099715" y="2256334"/>
            <a:ext cx="567021" cy="567035"/>
          </a:xfrm>
          <a:prstGeom prst="ellipse">
            <a:avLst/>
          </a:prstGeom>
          <a:solidFill>
            <a:srgbClr val="581CA0"/>
          </a:solidFill>
          <a:ln/>
        </p:spPr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4255683" y="2412206"/>
            <a:ext cx="255085" cy="255091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4099715" y="3012380"/>
            <a:ext cx="2663262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Pedestrian Crossing</a:t>
            </a:r>
            <a:endParaRPr lang="en-US" sz="1850" dirty="0"/>
          </a:p>
        </p:txBody>
      </p:sp>
      <p:sp>
        <p:nvSpPr>
          <p:cNvPr id="13" name="Text 8"/>
          <p:cNvSpPr/>
          <p:nvPr/>
        </p:nvSpPr>
        <p:spPr>
          <a:xfrm>
            <a:off x="4099715" y="3421063"/>
            <a:ext cx="2663262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A safe place to cross — always use it when walking</a:t>
            </a:r>
            <a:endParaRPr lang="en-US" sz="1450" dirty="0"/>
          </a:p>
        </p:txBody>
      </p:sp>
      <p:sp>
        <p:nvSpPr>
          <p:cNvPr id="14" name="Shape 9"/>
          <p:cNvSpPr/>
          <p:nvPr/>
        </p:nvSpPr>
        <p:spPr>
          <a:xfrm>
            <a:off x="661475" y="4410273"/>
            <a:ext cx="6296860" cy="1857871"/>
          </a:xfrm>
          <a:prstGeom prst="roundRect">
            <a:avLst>
              <a:gd name="adj" fmla="val 4273"/>
            </a:avLst>
          </a:prstGeom>
          <a:solidFill>
            <a:srgbClr val="31136C"/>
          </a:solidFill>
          <a:ln w="6350">
            <a:solidFill>
              <a:srgbClr val="4A2C85"/>
            </a:solidFill>
            <a:prstDash val="solid"/>
          </a:ln>
        </p:spPr>
      </p:sp>
      <p:sp>
        <p:nvSpPr>
          <p:cNvPr id="15" name="Shape 10"/>
          <p:cNvSpPr/>
          <p:nvPr/>
        </p:nvSpPr>
        <p:spPr>
          <a:xfrm>
            <a:off x="856832" y="4605635"/>
            <a:ext cx="567021" cy="567035"/>
          </a:xfrm>
          <a:prstGeom prst="ellipse">
            <a:avLst/>
          </a:prstGeom>
          <a:solidFill>
            <a:srgbClr val="581CA0"/>
          </a:solidFill>
          <a:ln/>
        </p:spPr>
      </p:sp>
      <p:pic>
        <p:nvPicPr>
          <p:cNvPr id="16" name="Image 3" descr="preencoded.png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1012800" y="4761508"/>
            <a:ext cx="255085" cy="255091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856832" y="5361682"/>
            <a:ext cx="590614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School Zone</a:t>
            </a:r>
            <a:endParaRPr lang="en-US" sz="1850" dirty="0"/>
          </a:p>
        </p:txBody>
      </p:sp>
      <p:sp>
        <p:nvSpPr>
          <p:cNvPr id="18" name="Text 12"/>
          <p:cNvSpPr/>
          <p:nvPr/>
        </p:nvSpPr>
        <p:spPr>
          <a:xfrm>
            <a:off x="856832" y="5770364"/>
            <a:ext cx="5906146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Drivers must slow down — children are nearby!</a:t>
            </a:r>
            <a:endParaRPr lang="en-US" sz="145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194991"/>
            <a:ext cx="10868745" cy="5969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🧠</a:t>
            </a:r>
            <a:r>
              <a:rPr lang="en-US" sz="37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Mini Quiz: Can You Spot the Sign?</a:t>
            </a:r>
            <a:endParaRPr lang="en-US" sz="3700" dirty="0"/>
          </a:p>
        </p:txBody>
      </p:sp>
      <p:sp>
        <p:nvSpPr>
          <p:cNvPr id="3" name="Text 1"/>
          <p:cNvSpPr/>
          <p:nvPr/>
        </p:nvSpPr>
        <p:spPr>
          <a:xfrm>
            <a:off x="661475" y="2170013"/>
            <a:ext cx="11478330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Test what you've learned! Think carefully about each question.</a:t>
            </a:r>
            <a:endParaRPr lang="en-US" sz="145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661475" y="2685058"/>
            <a:ext cx="3496877" cy="200937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2268183" y="2813546"/>
            <a:ext cx="283461" cy="35440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875881" y="3466505"/>
            <a:ext cx="3068065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Question 1</a:t>
            </a:r>
            <a:endParaRPr lang="en-US" sz="1850" dirty="0"/>
          </a:p>
        </p:txBody>
      </p:sp>
      <p:sp>
        <p:nvSpPr>
          <p:cNvPr id="7" name="Text 4"/>
          <p:cNvSpPr/>
          <p:nvPr/>
        </p:nvSpPr>
        <p:spPr>
          <a:xfrm>
            <a:off x="875881" y="3875187"/>
            <a:ext cx="3068065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What does a </a:t>
            </a:r>
            <a:r>
              <a:rPr lang="en-US" sz="1450" b="1" dirty="0">
                <a:solidFill>
                  <a:srgbClr val="DCD7E5"/>
                </a:solidFill>
                <a:latin typeface="Heebo Bold" pitchFamily="34" charset="0"/>
                <a:ea typeface="Heebo Bold" pitchFamily="34" charset="-122"/>
                <a:cs typeface="Heebo Bold" pitchFamily="34" charset="-120"/>
              </a:rPr>
              <a:t>triangle with a red border</a:t>
            </a: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 tell us?</a:t>
            </a:r>
            <a:endParaRPr lang="en-US" sz="1450" dirty="0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4347359" y="2685058"/>
            <a:ext cx="3496877" cy="2009378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5954067" y="2813546"/>
            <a:ext cx="283461" cy="35440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</a:t>
            </a:r>
            <a:endParaRPr lang="en-US" sz="2200" dirty="0"/>
          </a:p>
        </p:txBody>
      </p:sp>
      <p:sp>
        <p:nvSpPr>
          <p:cNvPr id="10" name="Text 6"/>
          <p:cNvSpPr/>
          <p:nvPr/>
        </p:nvSpPr>
        <p:spPr>
          <a:xfrm>
            <a:off x="4561766" y="3466505"/>
            <a:ext cx="3068065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Question 2</a:t>
            </a:r>
            <a:endParaRPr lang="en-US" sz="1850" dirty="0"/>
          </a:p>
        </p:txBody>
      </p:sp>
      <p:sp>
        <p:nvSpPr>
          <p:cNvPr id="11" name="Text 7"/>
          <p:cNvSpPr/>
          <p:nvPr/>
        </p:nvSpPr>
        <p:spPr>
          <a:xfrm>
            <a:off x="4561766" y="3875187"/>
            <a:ext cx="3068065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What is the difference between a </a:t>
            </a:r>
            <a:r>
              <a:rPr lang="en-US" sz="1450" b="1" dirty="0">
                <a:solidFill>
                  <a:srgbClr val="DCD7E5"/>
                </a:solidFill>
                <a:latin typeface="Heebo Bold" pitchFamily="34" charset="0"/>
                <a:ea typeface="Heebo Bold" pitchFamily="34" charset="-122"/>
                <a:cs typeface="Heebo Bold" pitchFamily="34" charset="-120"/>
              </a:rPr>
              <a:t>red circle</a:t>
            </a: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 and a </a:t>
            </a:r>
            <a:r>
              <a:rPr lang="en-US" sz="1450" b="1" dirty="0">
                <a:solidFill>
                  <a:srgbClr val="DCD7E5"/>
                </a:solidFill>
                <a:latin typeface="Heebo Bold" pitchFamily="34" charset="0"/>
                <a:ea typeface="Heebo Bold" pitchFamily="34" charset="-122"/>
                <a:cs typeface="Heebo Bold" pitchFamily="34" charset="-120"/>
              </a:rPr>
              <a:t>blue circle</a:t>
            </a: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?</a:t>
            </a:r>
            <a:endParaRPr lang="en-US" sz="1450" dirty="0"/>
          </a:p>
        </p:txBody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8033244" y="2685058"/>
            <a:ext cx="3496877" cy="2009378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9639952" y="2813546"/>
            <a:ext cx="283461" cy="35440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3</a:t>
            </a:r>
            <a:endParaRPr lang="en-US" sz="2200" dirty="0"/>
          </a:p>
        </p:txBody>
      </p:sp>
      <p:sp>
        <p:nvSpPr>
          <p:cNvPr id="14" name="Text 9"/>
          <p:cNvSpPr/>
          <p:nvPr/>
        </p:nvSpPr>
        <p:spPr>
          <a:xfrm>
            <a:off x="8247650" y="3466505"/>
            <a:ext cx="3068065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Question 3</a:t>
            </a:r>
            <a:endParaRPr lang="en-US" sz="1850" dirty="0"/>
          </a:p>
        </p:txBody>
      </p:sp>
      <p:sp>
        <p:nvSpPr>
          <p:cNvPr id="15" name="Text 10"/>
          <p:cNvSpPr/>
          <p:nvPr/>
        </p:nvSpPr>
        <p:spPr>
          <a:xfrm>
            <a:off x="8247650" y="3875187"/>
            <a:ext cx="3068065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If you see a </a:t>
            </a:r>
            <a:r>
              <a:rPr lang="en-US" sz="1450" b="1" dirty="0">
                <a:solidFill>
                  <a:srgbClr val="DCD7E5"/>
                </a:solidFill>
                <a:latin typeface="Heebo Bold" pitchFamily="34" charset="0"/>
                <a:ea typeface="Heebo Bold" pitchFamily="34" charset="-122"/>
                <a:cs typeface="Heebo Bold" pitchFamily="34" charset="-120"/>
              </a:rPr>
              <a:t>school crossing sign</a:t>
            </a: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, what should you do?</a:t>
            </a:r>
            <a:endParaRPr lang="en-US" sz="1450" dirty="0"/>
          </a:p>
        </p:txBody>
      </p:sp>
      <p:sp>
        <p:nvSpPr>
          <p:cNvPr id="16" name="Shape 11"/>
          <p:cNvSpPr/>
          <p:nvPr/>
        </p:nvSpPr>
        <p:spPr>
          <a:xfrm>
            <a:off x="661475" y="4907062"/>
            <a:ext cx="10868745" cy="755948"/>
          </a:xfrm>
          <a:prstGeom prst="roundRect">
            <a:avLst>
              <a:gd name="adj" fmla="val 10502"/>
            </a:avLst>
          </a:prstGeom>
          <a:solidFill>
            <a:srgbClr val="31136C"/>
          </a:solidFill>
          <a:ln/>
        </p:spPr>
      </p:sp>
      <p:pic>
        <p:nvPicPr>
          <p:cNvPr id="17" name="Image 3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0482" y="5174754"/>
            <a:ext cx="236234" cy="189012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1275723" y="5143302"/>
            <a:ext cx="10675075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FFFFFF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Discuss your answers with a partner or your teacher!</a:t>
            </a:r>
            <a:endParaRPr lang="en-US" sz="145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33360" y="553938"/>
            <a:ext cx="6296860" cy="10584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3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Stay Safe and Keep Moving! </a:t>
            </a:r>
            <a:r>
              <a:rPr lang="en-US" sz="330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🦸</a:t>
            </a:r>
            <a:endParaRPr lang="en-US" sz="3300" dirty="0"/>
          </a:p>
        </p:txBody>
      </p:sp>
      <p:sp>
        <p:nvSpPr>
          <p:cNvPr id="4" name="Shape 1"/>
          <p:cNvSpPr/>
          <p:nvPr/>
        </p:nvSpPr>
        <p:spPr>
          <a:xfrm>
            <a:off x="5233360" y="1837234"/>
            <a:ext cx="6296860" cy="3788966"/>
          </a:xfrm>
          <a:prstGeom prst="roundRect">
            <a:avLst>
              <a:gd name="adj" fmla="val 1866"/>
            </a:avLst>
          </a:prstGeom>
          <a:solidFill>
            <a:srgbClr val="31136C"/>
          </a:solidFill>
          <a:ln w="6350">
            <a:solidFill>
              <a:srgbClr val="4A2C85"/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5239710" y="1843584"/>
            <a:ext cx="6284160" cy="944066"/>
          </a:xfrm>
          <a:custGeom>
            <a:avLst/>
            <a:gdLst/>
            <a:ahLst/>
            <a:cxnLst/>
            <a:rect l="l" t="t" r="r" b="b"/>
            <a:pathLst>
              <a:path w="6284160" h="944066">
                <a:moveTo>
                  <a:pt x="58921" y="0"/>
                </a:moveTo>
                <a:lnTo>
                  <a:pt x="6225239" y="0"/>
                </a:lnTo>
                <a:arcTo wR="58921" hR="58922" stAng="16200000" swAng="5400000"/>
                <a:lnTo>
                  <a:pt x="6284160" y="944066"/>
                </a:lnTo>
                <a:lnTo>
                  <a:pt x="0" y="944066"/>
                </a:lnTo>
                <a:lnTo>
                  <a:pt x="0" y="58922"/>
                </a:lnTo>
                <a:arcTo wR="58921" hR="58922" stAng="10800000" swAng="5400000"/>
                <a:close/>
              </a:path>
            </a:pathLst>
          </a:custGeom>
          <a:solidFill>
            <a:srgbClr val="31136C"/>
          </a:solidFill>
          <a:ln/>
        </p:spPr>
      </p:sp>
      <p:sp>
        <p:nvSpPr>
          <p:cNvPr id="6" name="Text 3"/>
          <p:cNvSpPr/>
          <p:nvPr/>
        </p:nvSpPr>
        <p:spPr>
          <a:xfrm>
            <a:off x="5407981" y="2011859"/>
            <a:ext cx="5947618" cy="2630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🛑</a:t>
            </a:r>
            <a:r>
              <a:rPr lang="en-US" sz="16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Stop</a:t>
            </a:r>
            <a:endParaRPr lang="en-US" sz="1650" dirty="0"/>
          </a:p>
        </p:txBody>
      </p:sp>
      <p:sp>
        <p:nvSpPr>
          <p:cNvPr id="7" name="Text 4"/>
          <p:cNvSpPr/>
          <p:nvPr/>
        </p:nvSpPr>
        <p:spPr>
          <a:xfrm>
            <a:off x="5407981" y="2364780"/>
            <a:ext cx="5947618" cy="2545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6000"/>
              </a:lnSpc>
              <a:buNone/>
            </a:pPr>
            <a:r>
              <a:rPr lang="en-US" sz="13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Always stop at the curb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5239710" y="2787650"/>
            <a:ext cx="6284160" cy="944066"/>
          </a:xfrm>
          <a:prstGeom prst="rect">
            <a:avLst/>
          </a:prstGeom>
          <a:solidFill>
            <a:srgbClr val="31136C"/>
          </a:solidFill>
          <a:ln/>
        </p:spPr>
      </p:sp>
      <p:sp>
        <p:nvSpPr>
          <p:cNvPr id="9" name="Shape 6"/>
          <p:cNvSpPr/>
          <p:nvPr/>
        </p:nvSpPr>
        <p:spPr>
          <a:xfrm>
            <a:off x="5239710" y="2787650"/>
            <a:ext cx="6284160" cy="19050"/>
          </a:xfrm>
          <a:prstGeom prst="roundRect">
            <a:avLst>
              <a:gd name="adj" fmla="val 49999"/>
            </a:avLst>
          </a:prstGeom>
          <a:solidFill>
            <a:srgbClr val="4A2C85"/>
          </a:solidFill>
          <a:ln/>
        </p:spPr>
      </p:sp>
      <p:sp>
        <p:nvSpPr>
          <p:cNvPr id="10" name="Text 7"/>
          <p:cNvSpPr/>
          <p:nvPr/>
        </p:nvSpPr>
        <p:spPr>
          <a:xfrm>
            <a:off x="5407981" y="2955925"/>
            <a:ext cx="5947618" cy="2630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👀</a:t>
            </a:r>
            <a:r>
              <a:rPr lang="en-US" sz="16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Look</a:t>
            </a:r>
            <a:endParaRPr lang="en-US" sz="1650" dirty="0"/>
          </a:p>
        </p:txBody>
      </p:sp>
      <p:sp>
        <p:nvSpPr>
          <p:cNvPr id="11" name="Text 8"/>
          <p:cNvSpPr/>
          <p:nvPr/>
        </p:nvSpPr>
        <p:spPr>
          <a:xfrm>
            <a:off x="5407981" y="3308846"/>
            <a:ext cx="5947618" cy="2545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6000"/>
              </a:lnSpc>
              <a:buNone/>
            </a:pPr>
            <a:r>
              <a:rPr lang="en-US" sz="13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Look both ways carefully</a:t>
            </a:r>
            <a:endParaRPr lang="en-US" sz="1300" dirty="0"/>
          </a:p>
        </p:txBody>
      </p:sp>
      <p:sp>
        <p:nvSpPr>
          <p:cNvPr id="12" name="Shape 9"/>
          <p:cNvSpPr/>
          <p:nvPr/>
        </p:nvSpPr>
        <p:spPr>
          <a:xfrm>
            <a:off x="5239710" y="3731716"/>
            <a:ext cx="6284160" cy="944066"/>
          </a:xfrm>
          <a:prstGeom prst="rect">
            <a:avLst/>
          </a:prstGeom>
          <a:solidFill>
            <a:srgbClr val="31136C"/>
          </a:solidFill>
          <a:ln/>
        </p:spPr>
      </p:sp>
      <p:sp>
        <p:nvSpPr>
          <p:cNvPr id="13" name="Shape 10"/>
          <p:cNvSpPr/>
          <p:nvPr/>
        </p:nvSpPr>
        <p:spPr>
          <a:xfrm>
            <a:off x="5239710" y="3731716"/>
            <a:ext cx="6284160" cy="19050"/>
          </a:xfrm>
          <a:prstGeom prst="roundRect">
            <a:avLst>
              <a:gd name="adj" fmla="val 49999"/>
            </a:avLst>
          </a:prstGeom>
          <a:solidFill>
            <a:srgbClr val="4A2C85"/>
          </a:solidFill>
          <a:ln/>
        </p:spPr>
      </p:sp>
      <p:sp>
        <p:nvSpPr>
          <p:cNvPr id="14" name="Text 11"/>
          <p:cNvSpPr/>
          <p:nvPr/>
        </p:nvSpPr>
        <p:spPr>
          <a:xfrm>
            <a:off x="5407981" y="3899991"/>
            <a:ext cx="5947618" cy="2630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👂</a:t>
            </a:r>
            <a:r>
              <a:rPr lang="en-US" sz="16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Listen</a:t>
            </a:r>
            <a:endParaRPr lang="en-US" sz="1650" dirty="0"/>
          </a:p>
        </p:txBody>
      </p:sp>
      <p:sp>
        <p:nvSpPr>
          <p:cNvPr id="15" name="Text 12"/>
          <p:cNvSpPr/>
          <p:nvPr/>
        </p:nvSpPr>
        <p:spPr>
          <a:xfrm>
            <a:off x="5407981" y="4252913"/>
            <a:ext cx="5947618" cy="2545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6000"/>
              </a:lnSpc>
              <a:buNone/>
            </a:pPr>
            <a:r>
              <a:rPr lang="en-US" sz="13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Listen for traffic sounds</a:t>
            </a:r>
            <a:endParaRPr lang="en-US" sz="1300" dirty="0"/>
          </a:p>
        </p:txBody>
      </p:sp>
      <p:sp>
        <p:nvSpPr>
          <p:cNvPr id="16" name="Shape 13"/>
          <p:cNvSpPr/>
          <p:nvPr/>
        </p:nvSpPr>
        <p:spPr>
          <a:xfrm>
            <a:off x="5239710" y="4675783"/>
            <a:ext cx="6284160" cy="944066"/>
          </a:xfrm>
          <a:custGeom>
            <a:avLst/>
            <a:gdLst/>
            <a:ahLst/>
            <a:cxnLst/>
            <a:rect l="l" t="t" r="r" b="b"/>
            <a:pathLst>
              <a:path w="6284160" h="944066">
                <a:moveTo>
                  <a:pt x="0" y="0"/>
                </a:moveTo>
                <a:lnTo>
                  <a:pt x="6284160" y="0"/>
                </a:lnTo>
                <a:lnTo>
                  <a:pt x="6284160" y="885144"/>
                </a:lnTo>
                <a:arcTo wR="58921" hR="58922" stAng="0" swAng="5400000"/>
                <a:lnTo>
                  <a:pt x="58921" y="944066"/>
                </a:lnTo>
                <a:arcTo wR="58921" hR="58922" stAng="5400000" swAng="5400000"/>
                <a:lnTo>
                  <a:pt x="0" y="0"/>
                </a:lnTo>
                <a:close/>
              </a:path>
            </a:pathLst>
          </a:custGeom>
          <a:solidFill>
            <a:srgbClr val="31136C"/>
          </a:solidFill>
          <a:ln/>
        </p:spPr>
      </p:sp>
      <p:sp>
        <p:nvSpPr>
          <p:cNvPr id="17" name="Shape 14"/>
          <p:cNvSpPr/>
          <p:nvPr/>
        </p:nvSpPr>
        <p:spPr>
          <a:xfrm>
            <a:off x="5239710" y="4675783"/>
            <a:ext cx="6284160" cy="19050"/>
          </a:xfrm>
          <a:prstGeom prst="roundRect">
            <a:avLst>
              <a:gd name="adj" fmla="val 49999"/>
            </a:avLst>
          </a:prstGeom>
          <a:solidFill>
            <a:srgbClr val="4A2C85"/>
          </a:solidFill>
          <a:ln/>
        </p:spPr>
      </p:sp>
      <p:sp>
        <p:nvSpPr>
          <p:cNvPr id="18" name="Text 15"/>
          <p:cNvSpPr/>
          <p:nvPr/>
        </p:nvSpPr>
        <p:spPr>
          <a:xfrm>
            <a:off x="5407981" y="4844058"/>
            <a:ext cx="5947618" cy="2630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💭</a:t>
            </a:r>
            <a:r>
              <a:rPr lang="en-US" sz="16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Think</a:t>
            </a:r>
            <a:endParaRPr lang="en-US" sz="1650" dirty="0"/>
          </a:p>
        </p:txBody>
      </p:sp>
      <p:sp>
        <p:nvSpPr>
          <p:cNvPr id="19" name="Text 16"/>
          <p:cNvSpPr/>
          <p:nvPr/>
        </p:nvSpPr>
        <p:spPr>
          <a:xfrm>
            <a:off x="5407981" y="5196979"/>
            <a:ext cx="5947618" cy="2545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6000"/>
              </a:lnSpc>
              <a:buNone/>
            </a:pPr>
            <a:r>
              <a:rPr lang="en-US" sz="13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Think before you cross</a:t>
            </a:r>
            <a:endParaRPr lang="en-US" sz="1300" dirty="0"/>
          </a:p>
        </p:txBody>
      </p:sp>
      <p:sp>
        <p:nvSpPr>
          <p:cNvPr id="20" name="Text 17"/>
          <p:cNvSpPr/>
          <p:nvPr/>
        </p:nvSpPr>
        <p:spPr>
          <a:xfrm>
            <a:off x="5233360" y="5794871"/>
            <a:ext cx="6296860" cy="50919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6000"/>
              </a:lnSpc>
              <a:buNone/>
            </a:pPr>
            <a:r>
              <a:rPr lang="en-US" sz="13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Remember: road signs are there to </a:t>
            </a:r>
            <a:r>
              <a:rPr lang="en-US" sz="1300" b="1" dirty="0">
                <a:solidFill>
                  <a:srgbClr val="DCD7E5"/>
                </a:solidFill>
                <a:latin typeface="Heebo Bold" pitchFamily="34" charset="0"/>
                <a:ea typeface="Heebo Bold" pitchFamily="34" charset="-122"/>
                <a:cs typeface="Heebo Bold" pitchFamily="34" charset="-120"/>
              </a:rPr>
              <a:t>protect you</a:t>
            </a:r>
            <a:r>
              <a:rPr lang="en-US" sz="13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. Be a </a:t>
            </a:r>
            <a:r>
              <a:rPr lang="en-US" sz="1300" b="1" dirty="0">
                <a:solidFill>
                  <a:srgbClr val="481C9E"/>
                </a:solidFill>
                <a:latin typeface="Heebo Bold" pitchFamily="34" charset="0"/>
                <a:ea typeface="Heebo Bold" pitchFamily="34" charset="-122"/>
                <a:cs typeface="Heebo Bold" pitchFamily="34" charset="-120"/>
              </a:rPr>
              <a:t>road safety hero</a:t>
            </a:r>
            <a:r>
              <a:rPr lang="en-US" sz="13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 every time you leave your home!</a:t>
            </a:r>
            <a:endParaRPr lang="en-US" sz="13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loud Callout 1"/>
          <p:cNvSpPr/>
          <p:nvPr/>
        </p:nvSpPr>
        <p:spPr>
          <a:xfrm>
            <a:off x="2667000" y="0"/>
            <a:ext cx="7772400" cy="1828800"/>
          </a:xfrm>
          <a:prstGeom prst="cloudCallou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Good Bye</a:t>
            </a:r>
            <a:endParaRPr lang="en-US" sz="36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2895601"/>
            <a:ext cx="9144000" cy="3557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30026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AD2E03"/>
      </a:dk2>
      <a:lt2>
        <a:srgbClr val="D75626"/>
      </a:lt2>
      <a:accent1>
        <a:srgbClr val="760603"/>
      </a:accent1>
      <a:accent2>
        <a:srgbClr val="FA9C1F"/>
      </a:accent2>
      <a:accent3>
        <a:srgbClr val="D9BB55"/>
      </a:accent3>
      <a:accent4>
        <a:srgbClr val="829551"/>
      </a:accent4>
      <a:accent5>
        <a:srgbClr val="58A28B"/>
      </a:accent5>
      <a:accent6>
        <a:srgbClr val="426480"/>
      </a:accent6>
      <a:hlink>
        <a:srgbClr val="460402"/>
      </a:hlink>
      <a:folHlink>
        <a:srgbClr val="991111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142000"/>
                <a:satMod val="200000"/>
                <a:lumMod val="118000"/>
              </a:schemeClr>
            </a:gs>
            <a:gs pos="100000">
              <a:schemeClr val="phClr">
                <a:shade val="94000"/>
                <a:hueMod val="22000"/>
                <a:satMod val="220000"/>
                <a:lumMod val="62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142000"/>
                <a:satMod val="200000"/>
                <a:lumMod val="118000"/>
              </a:schemeClr>
            </a:gs>
            <a:gs pos="100000">
              <a:schemeClr val="phClr">
                <a:shade val="92000"/>
                <a:hueMod val="22000"/>
                <a:satMod val="220000"/>
                <a:lumMod val="62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2903AAAE-3EA5-424A-B142-CC51DC1F897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10</TotalTime>
  <Words>524</Words>
  <Application>Microsoft Office PowerPoint</Application>
  <PresentationFormat>Widescreen</PresentationFormat>
  <Paragraphs>101</Paragraphs>
  <Slides>13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3" baseType="lpstr">
      <vt:lpstr>Times New Roman</vt:lpstr>
      <vt:lpstr>Wingdings 3</vt:lpstr>
      <vt:lpstr>NikoshBAN</vt:lpstr>
      <vt:lpstr>Heebo Bold</vt:lpstr>
      <vt:lpstr>Calibri</vt:lpstr>
      <vt:lpstr>Arial Black</vt:lpstr>
      <vt:lpstr>Montserrat</vt:lpstr>
      <vt:lpstr>Heebo Light</vt:lpstr>
      <vt:lpstr>Century Gothic</vt:lpstr>
      <vt:lpstr>Slice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lastModifiedBy>Microsoft account</cp:lastModifiedBy>
  <cp:revision>3</cp:revision>
  <dcterms:created xsi:type="dcterms:W3CDTF">2026-09-03T04:29:32Z</dcterms:created>
  <dcterms:modified xsi:type="dcterms:W3CDTF">2026-09-03T04:40:47Z</dcterms:modified>
</cp:coreProperties>
</file>