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83" r:id="rId1"/>
  </p:sldMasterIdLst>
  <p:notesMasterIdLst>
    <p:notesMasterId r:id="rId16"/>
  </p:notesMasterIdLst>
  <p:sldIdLst>
    <p:sldId id="273" r:id="rId2"/>
    <p:sldId id="269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72" r:id="rId11"/>
    <p:sldId id="263" r:id="rId12"/>
    <p:sldId id="271" r:id="rId13"/>
    <p:sldId id="264" r:id="rId14"/>
    <p:sldId id="267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2" autoAdjust="0"/>
    <p:restoredTop sz="94610" autoAdjust="0"/>
  </p:normalViewPr>
  <p:slideViewPr>
    <p:cSldViewPr snapToGrid="0" snapToObjects="1">
      <p:cViewPr varScale="1">
        <p:scale>
          <a:sx n="88" d="100"/>
          <a:sy n="88" d="100"/>
        </p:scale>
        <p:origin x="-437" y="-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56995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4204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7790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8624D31-43A5-475A-80CF-332C9F6DCF35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624D31-43A5-475A-80CF-332C9F6DCF35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624D31-43A5-475A-80CF-332C9F6DCF35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426E2C-56C1-4E0D-A793-0088A7FDD37E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C39B41-D8B5-4052-B551-9B5525EAA8B6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98624D31-43A5-475A-80CF-332C9F6DCF35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624D31-43A5-475A-80CF-332C9F6DCF35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624D31-43A5-475A-80CF-332C9F6DCF35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624D31-43A5-475A-80CF-332C9F6DCF35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6382144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9/3/2026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4" r:id="rId1"/>
    <p:sldLayoutId id="2147484185" r:id="rId2"/>
    <p:sldLayoutId id="2147484186" r:id="rId3"/>
    <p:sldLayoutId id="2147484187" r:id="rId4"/>
    <p:sldLayoutId id="2147484188" r:id="rId5"/>
    <p:sldLayoutId id="2147484189" r:id="rId6"/>
    <p:sldLayoutId id="2147484190" r:id="rId7"/>
    <p:sldLayoutId id="2147484191" r:id="rId8"/>
    <p:sldLayoutId id="2147484192" r:id="rId9"/>
    <p:sldLayoutId id="2147484193" r:id="rId10"/>
    <p:sldLayoutId id="2147484194" r:id="rId11"/>
    <p:sldLayoutId id="2147484195" r:id="rId12"/>
  </p:sldLayoutIdLst>
  <p:transition spd="slow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2149" y="750498"/>
            <a:ext cx="9374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আজকের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ক্লাশে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সবাইকে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ফুলেল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শুভেচ্ছা</a:t>
            </a:r>
            <a:r>
              <a:rPr lang="en-US" sz="4000" dirty="0" smtClean="0">
                <a:solidFill>
                  <a:srgbClr val="FF0000"/>
                </a:solidFill>
              </a:rPr>
              <a:t>-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3" name="Picture 2" descr="download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50" y="1328468"/>
            <a:ext cx="10860657" cy="5529531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29851" y="-331470"/>
            <a:ext cx="754380" cy="1303020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3" name="Shape 1"/>
          <p:cNvSpPr/>
          <p:nvPr/>
        </p:nvSpPr>
        <p:spPr>
          <a:xfrm rot="4320000">
            <a:off x="10882085" y="142408"/>
            <a:ext cx="754380" cy="1303020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4" name="Shape 2"/>
          <p:cNvSpPr/>
          <p:nvPr/>
        </p:nvSpPr>
        <p:spPr>
          <a:xfrm rot="8640000">
            <a:off x="10632955" y="909154"/>
            <a:ext cx="754380" cy="1303020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5" name="Shape 3"/>
          <p:cNvSpPr/>
          <p:nvPr/>
        </p:nvSpPr>
        <p:spPr>
          <a:xfrm rot="12960000">
            <a:off x="9826747" y="909154"/>
            <a:ext cx="754380" cy="1303020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6" name="Shape 4"/>
          <p:cNvSpPr/>
          <p:nvPr/>
        </p:nvSpPr>
        <p:spPr>
          <a:xfrm rot="17280000">
            <a:off x="9577615" y="142408"/>
            <a:ext cx="754380" cy="1303020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7" name="Shape 5"/>
          <p:cNvSpPr/>
          <p:nvPr/>
        </p:nvSpPr>
        <p:spPr>
          <a:xfrm>
            <a:off x="10319004" y="717804"/>
            <a:ext cx="576072" cy="576072"/>
          </a:xfrm>
          <a:prstGeom prst="ellipse">
            <a:avLst/>
          </a:prstGeom>
          <a:solidFill>
            <a:srgbClr val="FF8800"/>
          </a:solidFill>
          <a:ln/>
        </p:spPr>
      </p:sp>
      <p:sp>
        <p:nvSpPr>
          <p:cNvPr id="8" name="Shape 6"/>
          <p:cNvSpPr/>
          <p:nvPr/>
        </p:nvSpPr>
        <p:spPr>
          <a:xfrm>
            <a:off x="1003555" y="4780026"/>
            <a:ext cx="553212" cy="955548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9" name="Shape 7"/>
          <p:cNvSpPr/>
          <p:nvPr/>
        </p:nvSpPr>
        <p:spPr>
          <a:xfrm rot="4320000">
            <a:off x="1481859" y="5127537"/>
            <a:ext cx="553212" cy="955548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10" name="Shape 8"/>
          <p:cNvSpPr/>
          <p:nvPr/>
        </p:nvSpPr>
        <p:spPr>
          <a:xfrm rot="8640000">
            <a:off x="1299163" y="5689817"/>
            <a:ext cx="553212" cy="955548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11" name="Shape 9"/>
          <p:cNvSpPr/>
          <p:nvPr/>
        </p:nvSpPr>
        <p:spPr>
          <a:xfrm rot="12960000">
            <a:off x="707947" y="5689817"/>
            <a:ext cx="553212" cy="955548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12" name="Shape 10"/>
          <p:cNvSpPr/>
          <p:nvPr/>
        </p:nvSpPr>
        <p:spPr>
          <a:xfrm rot="17280000">
            <a:off x="525249" y="5127537"/>
            <a:ext cx="553212" cy="955548"/>
          </a:xfrm>
          <a:prstGeom prst="ellipse">
            <a:avLst/>
          </a:prstGeom>
          <a:solidFill>
            <a:srgbClr val="FFC300"/>
          </a:solidFill>
          <a:ln/>
        </p:spPr>
      </p:sp>
      <p:sp>
        <p:nvSpPr>
          <p:cNvPr id="13" name="Shape 11"/>
          <p:cNvSpPr/>
          <p:nvPr/>
        </p:nvSpPr>
        <p:spPr>
          <a:xfrm>
            <a:off x="1068936" y="5549498"/>
            <a:ext cx="422453" cy="422453"/>
          </a:xfrm>
          <a:prstGeom prst="ellipse">
            <a:avLst/>
          </a:prstGeom>
          <a:solidFill>
            <a:srgbClr val="FF8800"/>
          </a:solidFill>
          <a:ln/>
        </p:spPr>
      </p:sp>
      <p:sp>
        <p:nvSpPr>
          <p:cNvPr id="14" name="Text 12"/>
          <p:cNvSpPr/>
          <p:nvPr/>
        </p:nvSpPr>
        <p:spPr>
          <a:xfrm>
            <a:off x="5185955" y="2127154"/>
            <a:ext cx="5505032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7200" dirty="0">
              <a:solidFill>
                <a:srgbClr val="00000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4937760" y="3566160"/>
            <a:ext cx="6675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5958299" y="4436932"/>
            <a:ext cx="4271553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2200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1989" y="326571"/>
            <a:ext cx="33302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 পরিচিতি</a:t>
            </a:r>
          </a:p>
          <a:p>
            <a:endParaRPr lang="en-US" sz="440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2880" y="2734574"/>
            <a:ext cx="3596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92D050"/>
                </a:solidFill>
              </a:rPr>
              <a:t>মোঃনুরুল</a:t>
            </a:r>
            <a:r>
              <a:rPr lang="en-US" sz="3200" dirty="0" smtClean="0">
                <a:solidFill>
                  <a:srgbClr val="92D050"/>
                </a:solidFill>
              </a:rPr>
              <a:t> </a:t>
            </a:r>
            <a:r>
              <a:rPr lang="en-US" sz="3200" dirty="0" err="1" smtClean="0">
                <a:solidFill>
                  <a:srgbClr val="92D050"/>
                </a:solidFill>
              </a:rPr>
              <a:t>আমিন</a:t>
            </a:r>
            <a:r>
              <a:rPr lang="en-US" sz="3200" dirty="0" smtClean="0">
                <a:solidFill>
                  <a:srgbClr val="92D050"/>
                </a:solidFill>
              </a:rPr>
              <a:t>     </a:t>
            </a:r>
            <a:endParaRPr lang="en-US" sz="3200" dirty="0">
              <a:solidFill>
                <a:srgbClr val="92D050"/>
              </a:solidFill>
            </a:endParaRPr>
          </a:p>
          <a:p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8641" y="3347820"/>
            <a:ext cx="1881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92266" y="3321474"/>
            <a:ext cx="2063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C00000"/>
                </a:solidFill>
              </a:rPr>
              <a:t>সিনয়র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শিক্ষক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2882" y="3744336"/>
            <a:ext cx="340940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C000"/>
                </a:solidFill>
              </a:rPr>
              <a:t>চিনামূড়া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এল.এল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>
                <a:solidFill>
                  <a:srgbClr val="FFC000"/>
                </a:solidFill>
              </a:rPr>
              <a:t>মাধ্যমিক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বিদ্যালয়</a:t>
            </a:r>
            <a:endParaRPr lang="en-US" sz="2400" dirty="0" smtClean="0">
              <a:solidFill>
                <a:srgbClr val="FFC000"/>
              </a:solidFill>
            </a:endParaRPr>
          </a:p>
          <a:p>
            <a:pPr algn="ctr"/>
            <a:r>
              <a:rPr lang="en-US" sz="2000" dirty="0" err="1" smtClean="0">
                <a:solidFill>
                  <a:srgbClr val="FFC000"/>
                </a:solidFill>
              </a:rPr>
              <a:t>দাউদকান্দি,কুমিল্লা</a:t>
            </a:r>
            <a:r>
              <a:rPr lang="en-US" sz="2000" dirty="0" smtClean="0">
                <a:solidFill>
                  <a:srgbClr val="00B0F0"/>
                </a:solidFill>
              </a:rPr>
              <a:t>।</a:t>
            </a:r>
            <a:endParaRPr lang="en-US" sz="2000" dirty="0">
              <a:solidFill>
                <a:srgbClr val="00B0F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068417" y="848139"/>
            <a:ext cx="0" cy="4572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359966" y="1097284"/>
            <a:ext cx="13252" cy="4044563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572002" y="875857"/>
            <a:ext cx="92764" cy="454693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220817" y="1000539"/>
            <a:ext cx="0" cy="4572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3"/>
          <p:cNvSpPr/>
          <p:nvPr/>
        </p:nvSpPr>
        <p:spPr>
          <a:xfrm>
            <a:off x="3779522" y="2026882"/>
            <a:ext cx="8095753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7200" b="1" dirty="0" smtClean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        </a:t>
            </a:r>
            <a:r>
              <a:rPr lang="en-US" sz="7200" b="1" dirty="0" err="1" smtClean="0">
                <a:solidFill>
                  <a:srgbClr val="FFFFFF"/>
                </a:solidFill>
                <a:latin typeface="Nikosh" pitchFamily="34" charset="0"/>
                <a:ea typeface="Nikosh" pitchFamily="34" charset="-122"/>
                <a:cs typeface="Nikosh" pitchFamily="34" charset="-120"/>
              </a:rPr>
              <a:t>পরমতসহিষ্ণুতা</a:t>
            </a:r>
            <a:endParaRPr lang="en-US" sz="7200" dirty="0"/>
          </a:p>
        </p:txBody>
      </p:sp>
      <p:sp>
        <p:nvSpPr>
          <p:cNvPr id="30" name="Shape 4"/>
          <p:cNvSpPr/>
          <p:nvPr/>
        </p:nvSpPr>
        <p:spPr>
          <a:xfrm>
            <a:off x="6475424" y="3347820"/>
            <a:ext cx="2743200" cy="0"/>
          </a:xfrm>
          <a:prstGeom prst="line">
            <a:avLst/>
          </a:prstGeom>
          <a:noFill/>
          <a:ln w="25400">
            <a:solidFill>
              <a:srgbClr val="F9E795"/>
            </a:solidFill>
            <a:prstDash val="solid"/>
          </a:ln>
        </p:spPr>
      </p:sp>
      <p:sp>
        <p:nvSpPr>
          <p:cNvPr id="33" name="Text 5"/>
          <p:cNvSpPr/>
          <p:nvPr/>
        </p:nvSpPr>
        <p:spPr>
          <a:xfrm>
            <a:off x="5265651" y="3703320"/>
            <a:ext cx="525744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34" name="Text 8"/>
          <p:cNvSpPr/>
          <p:nvPr/>
        </p:nvSpPr>
        <p:spPr>
          <a:xfrm>
            <a:off x="6652531" y="5541112"/>
            <a:ext cx="513218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FFC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অন্যের মত, পথ ও আদর্শের প্রতি শ্রদ্ধাশীল হওয়ার শিক্ষা</a:t>
            </a:r>
            <a:endParaRPr lang="en-US" dirty="0">
              <a:solidFill>
                <a:srgbClr val="FFC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5" name="Text 3"/>
          <p:cNvSpPr/>
          <p:nvPr/>
        </p:nvSpPr>
        <p:spPr>
          <a:xfrm>
            <a:off x="5185957" y="3726006"/>
            <a:ext cx="668931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 err="1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ইসলাম</a:t>
            </a:r>
            <a:r>
              <a:rPr lang="en-US" sz="2800" dirty="0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ও </a:t>
            </a:r>
            <a:r>
              <a:rPr lang="en-US" sz="2800" dirty="0" err="1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নৈতিক</a:t>
            </a:r>
            <a:r>
              <a:rPr lang="en-US" sz="2800" dirty="0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শিক্ষা</a:t>
            </a:r>
            <a:r>
              <a:rPr lang="en-US" sz="2800" dirty="0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,                        </a:t>
            </a:r>
            <a:r>
              <a:rPr lang="en-US" sz="2800" dirty="0" err="1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অষ্টম</a:t>
            </a:r>
            <a:r>
              <a:rPr lang="en-US" sz="2800" dirty="0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শ্রেণি</a:t>
            </a:r>
            <a:r>
              <a:rPr lang="en-US" sz="2800" dirty="0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চতুর্থ</a:t>
            </a:r>
            <a:r>
              <a:rPr lang="en-US" sz="2800" dirty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অধ্যায</a:t>
            </a:r>
            <a:r>
              <a:rPr lang="en-US" sz="2800" dirty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়, </a:t>
            </a:r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সপ্তম</a:t>
            </a:r>
            <a:r>
              <a:rPr lang="en-US" sz="2800" dirty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পাঠ</a:t>
            </a:r>
            <a:endParaRPr lang="en-US" sz="2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0" indent="0" algn="l">
              <a:buNone/>
            </a:pPr>
            <a:r>
              <a:rPr lang="en-US" sz="2800" dirty="0" smtClean="0">
                <a:solidFill>
                  <a:srgbClr val="00B05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</a:t>
            </a:r>
            <a:endParaRPr lang="en-US" sz="2800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36" name="Picture 35" descr="Screenshot_20250908_1514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725" y="1103369"/>
            <a:ext cx="2126097" cy="17744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9625483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3"/>
          <p:cNvSpPr/>
          <p:nvPr/>
        </p:nvSpPr>
        <p:spPr>
          <a:xfrm>
            <a:off x="670560" y="2682240"/>
            <a:ext cx="304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298581" y="2956761"/>
            <a:ext cx="3884427" cy="829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5867" b="1" dirty="0" smtClean="0">
                <a:solidFill>
                  <a:srgbClr val="FF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5867" dirty="0">
              <a:solidFill>
                <a:srgbClr val="FFFF00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4815840" y="914400"/>
            <a:ext cx="670560" cy="670560"/>
          </a:xfrm>
          <a:prstGeom prst="ellipse">
            <a:avLst/>
          </a:prstGeom>
          <a:solidFill>
            <a:srgbClr val="EAF3EE"/>
          </a:solidFill>
          <a:ln/>
        </p:spPr>
      </p:sp>
      <p:sp>
        <p:nvSpPr>
          <p:cNvPr id="10" name="Text 6"/>
          <p:cNvSpPr/>
          <p:nvPr/>
        </p:nvSpPr>
        <p:spPr>
          <a:xfrm>
            <a:off x="5853825" y="454431"/>
            <a:ext cx="670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133" b="1" dirty="0">
              <a:ln w="10160">
                <a:solidFill>
                  <a:srgbClr val="5B9BD5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Text 7"/>
          <p:cNvSpPr/>
          <p:nvPr/>
        </p:nvSpPr>
        <p:spPr>
          <a:xfrm>
            <a:off x="5727405" y="1207008"/>
            <a:ext cx="437777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267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2" name="Shape 8"/>
          <p:cNvSpPr/>
          <p:nvPr/>
        </p:nvSpPr>
        <p:spPr>
          <a:xfrm>
            <a:off x="4728796" y="2266380"/>
            <a:ext cx="670560" cy="670560"/>
          </a:xfrm>
          <a:prstGeom prst="ellipse">
            <a:avLst/>
          </a:prstGeom>
          <a:solidFill>
            <a:srgbClr val="EAF3EE"/>
          </a:solidFill>
          <a:ln/>
        </p:spPr>
      </p:sp>
      <p:sp>
        <p:nvSpPr>
          <p:cNvPr id="14" name="Text 9"/>
          <p:cNvSpPr/>
          <p:nvPr/>
        </p:nvSpPr>
        <p:spPr>
          <a:xfrm>
            <a:off x="5906943" y="1363169"/>
            <a:ext cx="66341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667" dirty="0">
              <a:solidFill>
                <a:srgbClr val="FFFF00"/>
              </a:solidFill>
            </a:endParaRPr>
          </a:p>
        </p:txBody>
      </p:sp>
      <p:sp>
        <p:nvSpPr>
          <p:cNvPr id="15" name="Text 10"/>
          <p:cNvSpPr/>
          <p:nvPr/>
        </p:nvSpPr>
        <p:spPr>
          <a:xfrm>
            <a:off x="5792865" y="1653271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dirty="0" smtClean="0">
                <a:solidFill>
                  <a:srgbClr val="FFFF00"/>
                </a:solidFill>
                <a:ea typeface="Calibri" pitchFamily="34" charset="-122"/>
                <a:cs typeface="Calibri" pitchFamily="34" charset="-120"/>
              </a:rPr>
              <a:t>)</a:t>
            </a:r>
            <a:endParaRPr lang="en-US" sz="2667" dirty="0">
              <a:solidFill>
                <a:srgbClr val="FFFF00"/>
              </a:solidFill>
            </a:endParaRPr>
          </a:p>
        </p:txBody>
      </p:sp>
      <p:sp>
        <p:nvSpPr>
          <p:cNvPr id="16" name="Shape 11"/>
          <p:cNvSpPr/>
          <p:nvPr/>
        </p:nvSpPr>
        <p:spPr>
          <a:xfrm>
            <a:off x="4815840" y="3157728"/>
            <a:ext cx="670560" cy="670560"/>
          </a:xfrm>
          <a:prstGeom prst="ellipse">
            <a:avLst/>
          </a:prstGeom>
          <a:solidFill>
            <a:srgbClr val="EAF3EE"/>
          </a:solidFill>
          <a:ln/>
        </p:spPr>
      </p:sp>
      <p:sp>
        <p:nvSpPr>
          <p:cNvPr id="18" name="Text 12"/>
          <p:cNvSpPr/>
          <p:nvPr/>
        </p:nvSpPr>
        <p:spPr>
          <a:xfrm>
            <a:off x="5853825" y="2289177"/>
            <a:ext cx="670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 smtClean="0">
                <a:solidFill>
                  <a:srgbClr val="7030A0"/>
                </a:solidFill>
                <a:ea typeface="Calibri" pitchFamily="34" charset="-122"/>
                <a:cs typeface="Calibri" pitchFamily="34" charset="-120"/>
              </a:rPr>
              <a:t>  </a:t>
            </a:r>
            <a:endParaRPr lang="en-US" sz="2667" dirty="0">
              <a:solidFill>
                <a:srgbClr val="7030A0"/>
              </a:solidFill>
            </a:endParaRPr>
          </a:p>
        </p:txBody>
      </p:sp>
      <p:sp>
        <p:nvSpPr>
          <p:cNvPr id="19" name="Text 13"/>
          <p:cNvSpPr/>
          <p:nvPr/>
        </p:nvSpPr>
        <p:spPr>
          <a:xfrm>
            <a:off x="5822226" y="2699967"/>
            <a:ext cx="620941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2667" b="1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Shape 14"/>
          <p:cNvSpPr/>
          <p:nvPr/>
        </p:nvSpPr>
        <p:spPr>
          <a:xfrm>
            <a:off x="4643967" y="3907334"/>
            <a:ext cx="670560" cy="670560"/>
          </a:xfrm>
          <a:prstGeom prst="ellipse">
            <a:avLst/>
          </a:prstGeom>
          <a:solidFill>
            <a:srgbClr val="EAF3EE"/>
          </a:solidFill>
          <a:ln/>
        </p:spPr>
      </p:sp>
      <p:sp>
        <p:nvSpPr>
          <p:cNvPr id="23" name="Text 16"/>
          <p:cNvSpPr/>
          <p:nvPr/>
        </p:nvSpPr>
        <p:spPr>
          <a:xfrm>
            <a:off x="5774577" y="3410256"/>
            <a:ext cx="6827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3200" b="1" dirty="0">
              <a:ln w="12700">
                <a:solidFill>
                  <a:srgbClr val="4472C4"/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rgbClr val="4472C4"/>
                </a:outerShdw>
              </a:effectLst>
            </a:endParaRPr>
          </a:p>
        </p:txBody>
      </p:sp>
      <p:sp>
        <p:nvSpPr>
          <p:cNvPr id="24" name="Shape 17"/>
          <p:cNvSpPr/>
          <p:nvPr/>
        </p:nvSpPr>
        <p:spPr>
          <a:xfrm>
            <a:off x="4589695" y="5040101"/>
            <a:ext cx="585136" cy="670560"/>
          </a:xfrm>
          <a:prstGeom prst="ellipse">
            <a:avLst/>
          </a:prstGeom>
          <a:solidFill>
            <a:srgbClr val="EAF3EE"/>
          </a:solidFill>
          <a:ln/>
        </p:spPr>
      </p:sp>
      <p:sp>
        <p:nvSpPr>
          <p:cNvPr id="26" name="Text 18"/>
          <p:cNvSpPr/>
          <p:nvPr/>
        </p:nvSpPr>
        <p:spPr>
          <a:xfrm>
            <a:off x="5660744" y="6015325"/>
            <a:ext cx="670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20765" y="5202857"/>
            <a:ext cx="310469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 smtClean="0">
                <a:solidFill>
                  <a:srgbClr val="FFFF00"/>
                </a:solidFill>
              </a:rPr>
              <a:t>ক</a:t>
            </a:r>
            <a:endParaRPr lang="en-US" sz="2667" dirty="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06655" y="-9735"/>
            <a:ext cx="2040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927318" y="914404"/>
            <a:ext cx="57935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 smtClean="0"/>
              <a:t>আজকের</a:t>
            </a:r>
            <a:r>
              <a:rPr lang="en-US" sz="7200" dirty="0" smtClean="0"/>
              <a:t> </a:t>
            </a:r>
            <a:r>
              <a:rPr lang="en-US" sz="7200" dirty="0" err="1" smtClean="0"/>
              <a:t>পাঠ</a:t>
            </a:r>
            <a:endParaRPr lang="en-US" sz="7200" dirty="0"/>
          </a:p>
        </p:txBody>
      </p:sp>
      <p:sp>
        <p:nvSpPr>
          <p:cNvPr id="43" name="Rounded Rectangle 42"/>
          <p:cNvSpPr/>
          <p:nvPr/>
        </p:nvSpPr>
        <p:spPr>
          <a:xfrm>
            <a:off x="2846737" y="2936940"/>
            <a:ext cx="6861651" cy="17644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পরমতসহিষ্ণুতা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0402281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515600" y="-1371600"/>
            <a:ext cx="3657600" cy="3657600"/>
          </a:xfrm>
          <a:prstGeom prst="ellipse">
            <a:avLst/>
          </a:prstGeom>
          <a:solidFill>
            <a:srgbClr val="C9962C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1B433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পরমতসহিষ্ণুতা কী?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6949440" cy="4480560"/>
          </a:xfrm>
          <a:prstGeom prst="roundRect">
            <a:avLst>
              <a:gd name="adj" fmla="val 2449"/>
            </a:avLst>
          </a:prstGeom>
          <a:solidFill>
            <a:srgbClr val="F4F7F5"/>
          </a:solidFill>
          <a:ln/>
          <a:effectLst>
            <a:outerShdw blurRad="101600" dist="38100" dir="5400000" algn="bl" rotWithShape="0">
              <a:srgbClr val="1B4332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691640"/>
            <a:ext cx="6793992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52796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সংজ্ঞা
</a:t>
            </a: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অন্যের মতামত, পথ বা </a:t>
            </a:r>
            <a:r>
              <a:rPr lang="en-US" sz="2800" dirty="0" err="1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আদর্শ</a:t>
            </a: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</a:t>
            </a:r>
            <a:r>
              <a:rPr lang="en-US" sz="2800" dirty="0" err="1" smtClean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uজ—তা</a:t>
            </a:r>
            <a:r>
              <a:rPr lang="en-US" sz="2800" dirty="0" smtClean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</a:t>
            </a: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ধর্মীয়, রাজনৈতিক বা আদর্শিক যেমনই </a:t>
            </a:r>
            <a:r>
              <a:rPr lang="en-US" sz="2800" dirty="0" err="1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হোক</a:t>
            </a: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</a:t>
            </a:r>
            <a:r>
              <a:rPr lang="en-US" sz="2800" dirty="0" smtClean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 </a:t>
            </a: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তাকে অবজ্ঞা না করে যথাযথ গুরুত্ব ও শ্রদ্ধা প্রদর্শন করাকে পরমতসহিষ্ণুতা বলে।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52796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কেন গুরুত্বপূর্ণ?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সমাজে শান্তি, শৃঙ্খলা ও সম্প্রীতি বজায় রাখে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শিক্ষাপ্রতিষ্ঠানে শিক্ষক-শিক্ষার্থীর সদ্ভাব বজায় রাখে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SzPct val="100000"/>
              <a:buChar char="●"/>
            </a:pP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মানুষকে নিজ পরিবেশে সুখে-শান্তিতে বসবাসের সুযোগ দেয়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321040" y="2103120"/>
            <a:ext cx="2743200" cy="2743200"/>
          </a:xfrm>
          <a:prstGeom prst="ellipse">
            <a:avLst/>
          </a:prstGeom>
          <a:solidFill>
            <a:srgbClr val="1B4332"/>
          </a:solidFill>
          <a:ln/>
        </p:spPr>
      </p:sp>
      <p:pic>
        <p:nvPicPr>
          <p:cNvPr id="7" name="Image 0" descr="icon_handshak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08" y="2761488"/>
            <a:ext cx="1426464" cy="14264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500191" y="63733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অষ্টম শ্রেণি  •  অধ্যায় ৪  •  পাঠ ৭  •  পরমতসহিষ্ণুতা</a:t>
            </a:r>
            <a:endParaRPr lang="en-US" sz="11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2</a:t>
            </a:r>
            <a:endParaRPr lang="en-US" sz="11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292" y="2077336"/>
            <a:ext cx="2829405" cy="28219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48640" y="11430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CFE0D6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এই পাঠ শেষে শিক্ষার্থীরা যা করতে পারবে —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234C3B"/>
          </a:solidFill>
          <a:ln/>
        </p:spPr>
      </p:sp>
      <p:sp>
        <p:nvSpPr>
          <p:cNvPr id="6" name="Shape 4"/>
          <p:cNvSpPr/>
          <p:nvPr/>
        </p:nvSpPr>
        <p:spPr>
          <a:xfrm>
            <a:off x="868680" y="2093976"/>
            <a:ext cx="530352" cy="530352"/>
          </a:xfrm>
          <a:prstGeom prst="ellipse">
            <a:avLst/>
          </a:prstGeom>
          <a:solidFill>
            <a:srgbClr val="C9962C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0939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B433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1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45920" y="192024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পারিবারিক শান্তি রক্ষায় পরমতসহিষ্ণুতার ভূমিকা ব্যাখ্যা করতে পারবে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297180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234C3B"/>
          </a:solidFill>
          <a:ln/>
        </p:spPr>
      </p:sp>
      <p:sp>
        <p:nvSpPr>
          <p:cNvPr id="10" name="Shape 8"/>
          <p:cNvSpPr/>
          <p:nvPr/>
        </p:nvSpPr>
        <p:spPr>
          <a:xfrm>
            <a:off x="868680" y="3145536"/>
            <a:ext cx="530352" cy="530352"/>
          </a:xfrm>
          <a:prstGeom prst="ellipse">
            <a:avLst/>
          </a:prstGeom>
          <a:solidFill>
            <a:srgbClr val="C9962C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14553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B433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2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645920" y="297180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সামাজিক শান্তি প্রতিষ্ঠায় পরমতসহিষ্ণুতার গুরুত্ব বিশ্লেষণ করতে পারবে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40080" y="402336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234C3B"/>
          </a:solidFill>
          <a:ln/>
        </p:spPr>
      </p:sp>
      <p:sp>
        <p:nvSpPr>
          <p:cNvPr id="14" name="Shape 12"/>
          <p:cNvSpPr/>
          <p:nvPr/>
        </p:nvSpPr>
        <p:spPr>
          <a:xfrm>
            <a:off x="868680" y="4197096"/>
            <a:ext cx="530352" cy="530352"/>
          </a:xfrm>
          <a:prstGeom prst="ellipse">
            <a:avLst/>
          </a:prstGeom>
          <a:solidFill>
            <a:srgbClr val="C9962C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4197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B433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3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645920" y="402336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রাষ্ট্রীয় শান্তিশৃঙ্খলা রক্ষায় পরমতসহিষ্ণুতার প্রভাব বর্ণনা করতে পারবে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40080" y="507492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234C3B"/>
          </a:solidFill>
          <a:ln/>
        </p:spPr>
      </p:sp>
      <p:sp>
        <p:nvSpPr>
          <p:cNvPr id="18" name="Shape 16"/>
          <p:cNvSpPr/>
          <p:nvPr/>
        </p:nvSpPr>
        <p:spPr>
          <a:xfrm>
            <a:off x="868680" y="5248656"/>
            <a:ext cx="530352" cy="530352"/>
          </a:xfrm>
          <a:prstGeom prst="ellipse">
            <a:avLst/>
          </a:prstGeom>
          <a:solidFill>
            <a:srgbClr val="C9962C"/>
          </a:solidFill>
          <a:ln/>
        </p:spPr>
      </p:sp>
      <p:sp>
        <p:nvSpPr>
          <p:cNvPr id="19" name="Text 17"/>
          <p:cNvSpPr/>
          <p:nvPr/>
        </p:nvSpPr>
        <p:spPr>
          <a:xfrm>
            <a:off x="868680" y="524865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B433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4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645920" y="50749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আন্তর্জাতিক স্থিতিশীলতায় পরমতসহিষ্ণুতার অবদান উপলব্ধি করতে পারবে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3</a:t>
            </a:r>
            <a:endParaRPr lang="en-US" sz="1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40855" y="727971"/>
            <a:ext cx="4599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এই</a:t>
            </a:r>
            <a:r>
              <a:rPr lang="en-US" sz="3200" dirty="0" smtClean="0"/>
              <a:t> </a:t>
            </a:r>
            <a:r>
              <a:rPr lang="en-US" sz="3200" dirty="0" err="1" smtClean="0"/>
              <a:t>পাঠ</a:t>
            </a:r>
            <a:r>
              <a:rPr lang="en-US" sz="3200" dirty="0" smtClean="0"/>
              <a:t> </a:t>
            </a:r>
            <a:r>
              <a:rPr lang="en-US" sz="3200" dirty="0" err="1" smtClean="0"/>
              <a:t>শেষে</a:t>
            </a:r>
            <a:r>
              <a:rPr lang="en-US" sz="3200" dirty="0" smtClean="0"/>
              <a:t> </a:t>
            </a:r>
            <a:r>
              <a:rPr lang="en-US" sz="3200" dirty="0" err="1" smtClean="0"/>
              <a:t>শিক্ষার্থীরা</a:t>
            </a:r>
            <a:r>
              <a:rPr lang="en-US" sz="3200" dirty="0" smtClean="0"/>
              <a:t>-</a:t>
            </a:r>
            <a:endParaRPr lang="en-US" sz="32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98480" y="4846320"/>
            <a:ext cx="3200400" cy="3200400"/>
          </a:xfrm>
          <a:prstGeom prst="ellipse">
            <a:avLst/>
          </a:prstGeom>
          <a:solidFill>
            <a:srgbClr val="C9962C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1B4332"/>
          </a:solidFill>
          <a:ln/>
        </p:spPr>
      </p:sp>
      <p:sp>
        <p:nvSpPr>
          <p:cNvPr id="4" name="Shape 2"/>
          <p:cNvSpPr/>
          <p:nvPr/>
        </p:nvSpPr>
        <p:spPr>
          <a:xfrm>
            <a:off x="1051560" y="1371600"/>
            <a:ext cx="1645920" cy="1645920"/>
          </a:xfrm>
          <a:prstGeom prst="ellipse">
            <a:avLst/>
          </a:prstGeom>
          <a:solidFill>
            <a:srgbClr val="C9962C"/>
          </a:solidFill>
          <a:ln/>
        </p:spPr>
      </p:sp>
      <p:pic>
        <p:nvPicPr>
          <p:cNvPr id="5" name="Image 0" descr="icon_fami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583" y="1766621"/>
            <a:ext cx="855879" cy="85587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65760" y="32461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CFE0D6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শিখনফল ১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20040" y="365760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পারিবারিক শান্তি লাভ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160520" y="822960"/>
            <a:ext cx="74523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32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সুস্থ ও সুন্দর পারিবারিক জীবনের জন্য পরমতসহিষ্ণুতার গুরুত্ব অপরিসীম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32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পরিবারের প্রতিটি সদস্যের সুখ-শান্তি এই গুণটির উপর অনেকাংশে নির্ভর করে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32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অন্য সদস্যের মতামতের প্রতি শ্রদ্ধা ও সহানুভূতি দেখালে ঘরে শান্তি বজায় থাকে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160520" y="5486400"/>
            <a:ext cx="7452360" cy="777240"/>
          </a:xfrm>
          <a:prstGeom prst="roundRect">
            <a:avLst>
              <a:gd name="adj" fmla="val 11765"/>
            </a:avLst>
          </a:prstGeom>
          <a:solidFill>
            <a:srgbClr val="F4F7F5"/>
          </a:solidFill>
          <a:ln/>
        </p:spPr>
      </p:sp>
      <p:sp>
        <p:nvSpPr>
          <p:cNvPr id="10" name="Text 7"/>
          <p:cNvSpPr/>
          <p:nvPr/>
        </p:nvSpPr>
        <p:spPr>
          <a:xfrm>
            <a:off x="4389120" y="5486400"/>
            <a:ext cx="7040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52796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কাজ: নিজের পরিবারে পরমতসহিষ্ণুতার একটি বাস্তব উদাহরণ খুঁজে বের করো।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649941" y="6483096"/>
            <a:ext cx="50557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অষ্টম শ্রেণি  •  অধ্যায় ৪  •  পাঠ ৭  •  পরমতসহিষ্ণুতা</a:t>
            </a:r>
            <a:endParaRPr lang="en-US" sz="1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4</a:t>
            </a:r>
            <a:endParaRPr lang="en-US" sz="12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98480" y="4846320"/>
            <a:ext cx="3200400" cy="3200400"/>
          </a:xfrm>
          <a:prstGeom prst="ellipse">
            <a:avLst/>
          </a:prstGeom>
          <a:solidFill>
            <a:srgbClr val="C9962C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1B4332"/>
          </a:solidFill>
          <a:ln/>
        </p:spPr>
      </p:sp>
      <p:sp>
        <p:nvSpPr>
          <p:cNvPr id="4" name="Shape 2"/>
          <p:cNvSpPr/>
          <p:nvPr/>
        </p:nvSpPr>
        <p:spPr>
          <a:xfrm>
            <a:off x="1051560" y="1371600"/>
            <a:ext cx="1645920" cy="1645920"/>
          </a:xfrm>
          <a:prstGeom prst="ellipse">
            <a:avLst/>
          </a:prstGeom>
          <a:solidFill>
            <a:srgbClr val="C9962C"/>
          </a:solidFill>
          <a:ln/>
        </p:spPr>
      </p:sp>
      <p:pic>
        <p:nvPicPr>
          <p:cNvPr id="5" name="Image 0" descr="icon_fami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583" y="1766621"/>
            <a:ext cx="855879" cy="85587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65760" y="32461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CFE0D6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শিখনফল ২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20040" y="365760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সামাজিক শান্তি প্রতিষ্ঠা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160520" y="822960"/>
            <a:ext cx="74523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32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সমাজে বিভিন্ন মতাদর্শের মানুষ পাশাপাশি বসবাস করে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32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তাদের সাথে সমঝোতা ও সহমর্মিতার মনোভাব প্রদর্শন করা প্রয়োজন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32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জাতি, ধর্ম, বর্ণ নির্বিশেষে সকলের মত ও আদর্শের প্রতি সহনশীলতা দেখালেই সামাজিক শান্তি সম্ভব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160520" y="5486400"/>
            <a:ext cx="7452360" cy="777240"/>
          </a:xfrm>
          <a:prstGeom prst="roundRect">
            <a:avLst>
              <a:gd name="adj" fmla="val 11765"/>
            </a:avLst>
          </a:prstGeom>
          <a:solidFill>
            <a:srgbClr val="F4F7F5"/>
          </a:solidFill>
          <a:ln/>
        </p:spPr>
      </p:sp>
      <p:sp>
        <p:nvSpPr>
          <p:cNvPr id="10" name="Text 7"/>
          <p:cNvSpPr/>
          <p:nvPr/>
        </p:nvSpPr>
        <p:spPr>
          <a:xfrm>
            <a:off x="4389120" y="5486400"/>
            <a:ext cx="7040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52796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কাজ: সহপাঠীদের সাথে মিলেমিশে থাকার একটি ঘটনা শ্রেণিতে বলো।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142383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অষ্টম শ্রেণি  •  অধ্যায় ৪  •  পাঠ ৭  •  পরমতসহিষ্ণুতা</a:t>
            </a:r>
            <a:endParaRPr lang="en-US" sz="1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5</a:t>
            </a:r>
            <a:endParaRPr lang="en-US" sz="12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98480" y="4846320"/>
            <a:ext cx="3200400" cy="3200400"/>
          </a:xfrm>
          <a:prstGeom prst="ellipse">
            <a:avLst/>
          </a:prstGeom>
          <a:solidFill>
            <a:srgbClr val="C9962C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3749040" cy="6374296"/>
          </a:xfrm>
          <a:prstGeom prst="rect">
            <a:avLst/>
          </a:prstGeom>
          <a:solidFill>
            <a:srgbClr val="1B4332"/>
          </a:solidFill>
          <a:ln/>
        </p:spPr>
      </p:sp>
      <p:sp>
        <p:nvSpPr>
          <p:cNvPr id="4" name="Shape 2"/>
          <p:cNvSpPr/>
          <p:nvPr/>
        </p:nvSpPr>
        <p:spPr>
          <a:xfrm>
            <a:off x="1051560" y="1371600"/>
            <a:ext cx="1645920" cy="1645920"/>
          </a:xfrm>
          <a:prstGeom prst="ellipse">
            <a:avLst/>
          </a:prstGeom>
          <a:solidFill>
            <a:srgbClr val="C9962C"/>
          </a:solidFill>
          <a:ln/>
        </p:spPr>
      </p:sp>
      <p:pic>
        <p:nvPicPr>
          <p:cNvPr id="5" name="Image 0" descr="icon_st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583" y="1766621"/>
            <a:ext cx="855879" cy="85587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65760" y="32461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FE0D6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শিখনফল ৩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20040" y="365760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রাষ্ট্রীয় শান্তিশৃঙ্খলা রক্ষা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160520" y="822960"/>
            <a:ext cx="74523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একটি দেশে বিভিন্ন ধর্ম, বর্ণ ও মতের মানুষ একসাথে বসবাস করে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তাদের মধ্যে সৌহার্দ্য, সম্প্রীতি ও সহাবস্থান বজায় রাখতে পরমতসহিষ্ণুতা অপরিহার্য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এই গুণ ছাড়া রাষ্ট্রে শান্তি-শৃঙ্খলা বজায় রাখা কঠিন হয়ে পড়ে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160520" y="5486400"/>
            <a:ext cx="7452360" cy="777240"/>
          </a:xfrm>
          <a:prstGeom prst="roundRect">
            <a:avLst>
              <a:gd name="adj" fmla="val 11765"/>
            </a:avLst>
          </a:prstGeom>
          <a:solidFill>
            <a:srgbClr val="F4F7F5"/>
          </a:solidFill>
          <a:ln/>
        </p:spPr>
      </p:sp>
      <p:sp>
        <p:nvSpPr>
          <p:cNvPr id="10" name="Text 7"/>
          <p:cNvSpPr/>
          <p:nvPr/>
        </p:nvSpPr>
        <p:spPr>
          <a:xfrm>
            <a:off x="4389120" y="5486400"/>
            <a:ext cx="7040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52796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কাজ: দেশের ভিন্ন ধর্ম-বর্ণের মানুষের সহাবস্থানের একটি উদাহরণ লেখো।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58368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অষ্টম শ্রেণি  •  অধ্যায় ৪  •  পাঠ ৭  •  পরমতসহিষ্ণুতা</a:t>
            </a:r>
            <a:endParaRPr lang="en-US" sz="11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6</a:t>
            </a:r>
            <a:endParaRPr lang="en-US" sz="11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98480" y="4846320"/>
            <a:ext cx="3200400" cy="3200400"/>
          </a:xfrm>
          <a:prstGeom prst="ellipse">
            <a:avLst/>
          </a:prstGeom>
          <a:solidFill>
            <a:srgbClr val="C9962C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1B4332"/>
          </a:solidFill>
          <a:ln/>
        </p:spPr>
      </p:sp>
      <p:sp>
        <p:nvSpPr>
          <p:cNvPr id="4" name="Shape 2"/>
          <p:cNvSpPr/>
          <p:nvPr/>
        </p:nvSpPr>
        <p:spPr>
          <a:xfrm>
            <a:off x="1051560" y="1371600"/>
            <a:ext cx="1645920" cy="1645920"/>
          </a:xfrm>
          <a:prstGeom prst="ellipse">
            <a:avLst/>
          </a:prstGeom>
          <a:solidFill>
            <a:srgbClr val="C9962C"/>
          </a:solidFill>
          <a:ln/>
        </p:spPr>
      </p:sp>
      <p:pic>
        <p:nvPicPr>
          <p:cNvPr id="5" name="Image 0" descr="icon_glob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583" y="1766621"/>
            <a:ext cx="855879" cy="85587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65760" y="32461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FE0D6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শিখনফল ৪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20040" y="365760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আন্তর্জাতিক স্থিতিশীলতা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160520" y="822960"/>
            <a:ext cx="74523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পরমতসহিষ্ণুতার কারণেই বিভিন্ন রাষ্ট্রের মধ্যে সুসম্পর্ক গড়ে ওঠে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এর অভাবে রাষ্ট্রসমূহের পারস্পরিক সহাবস্থান কঠিন হয়ে পড়ে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2600"/>
              </a:spcAft>
              <a:buSzPct val="100000"/>
              <a:buChar char="●"/>
            </a:pPr>
            <a:r>
              <a:rPr lang="en-US" sz="28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ভিন্ন দেশ ও সমাজের আদর্শ, রীতিনীতি ও আইনের প্রতি শ্রদ্ধা রাখলে আন্তর্জাতিক সম্পর্ক ও স্বার্থরক্ষা সম্ভব হয়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160520" y="5486400"/>
            <a:ext cx="7452360" cy="777240"/>
          </a:xfrm>
          <a:prstGeom prst="roundRect">
            <a:avLst>
              <a:gd name="adj" fmla="val 11765"/>
            </a:avLst>
          </a:prstGeom>
          <a:solidFill>
            <a:srgbClr val="F4F7F5"/>
          </a:solidFill>
          <a:ln/>
        </p:spPr>
      </p:sp>
      <p:sp>
        <p:nvSpPr>
          <p:cNvPr id="10" name="Text 7"/>
          <p:cNvSpPr/>
          <p:nvPr/>
        </p:nvSpPr>
        <p:spPr>
          <a:xfrm>
            <a:off x="4389120" y="5486400"/>
            <a:ext cx="7040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52796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কাজ: দুটি দেশের মধ্যকার বন্ধুত্বপূর্ণ সম্পর্কের একটি উদাহরণ খুঁজে বের করো।</a:t>
            </a:r>
            <a:endParaRPr lang="en-US" sz="2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420679" y="64830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অষ্টম শ্রেণি  •  অধ্যায় ৪  •  পাঠ ৭  •  পরমতসহিষ্ণুতা</a:t>
            </a:r>
            <a:endParaRPr lang="en-US" sz="11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7</a:t>
            </a:r>
            <a:endParaRPr lang="en-US" sz="11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02030" y="310247"/>
            <a:ext cx="27879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u="dottedHeavy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6000" b="1" u="dottedHeavy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626" y="2245583"/>
            <a:ext cx="109680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প্রত্যেকেই </a:t>
            </a:r>
            <a:r>
              <a:rPr lang="bn-BD" sz="4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গনতন্ত্রান্তিক প্রক্রিয়ার তিনটি </a:t>
            </a:r>
            <a:r>
              <a:rPr lang="bn-BD" sz="4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 লিখ এবং বল।</a:t>
            </a:r>
            <a:endParaRPr lang="en-US" sz="4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52182" y="3314225"/>
            <a:ext cx="4487633" cy="301690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02923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52796F">
              <a:alpha val="12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1B433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শ্রেণি কার্যক্রম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283464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4332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1920240"/>
            <a:ext cx="1737360" cy="1737360"/>
          </a:xfrm>
          <a:prstGeom prst="ellipse">
            <a:avLst/>
          </a:prstGeom>
          <a:solidFill>
            <a:srgbClr val="1B4332"/>
          </a:solidFill>
          <a:ln/>
        </p:spPr>
      </p:sp>
      <p:pic>
        <p:nvPicPr>
          <p:cNvPr id="6" name="Image 0" descr="icon_lear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088" y="2337210"/>
            <a:ext cx="903427" cy="90342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154680" y="1396779"/>
            <a:ext cx="8229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3600" b="1" dirty="0">
                <a:solidFill>
                  <a:srgbClr val="00B05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দলগত কাজ</a:t>
            </a:r>
            <a:r>
              <a:rPr lang="en-US" sz="3600" b="1" dirty="0">
                <a:solidFill>
                  <a:srgbClr val="52796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
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1B2B22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শিক্ষার্থীরা কয়েকটি দলে ভাগ হয়ে পরমতসহিষ্ণুতার সুফলগুলোর একটি তালিকা পোস্টারে লিখে শ্রেণিতে উপস্থাপন করবে।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48640" y="4709160"/>
            <a:ext cx="11064240" cy="1417320"/>
          </a:xfrm>
          <a:prstGeom prst="roundRect">
            <a:avLst>
              <a:gd name="adj" fmla="val 9032"/>
            </a:avLst>
          </a:prstGeom>
          <a:solidFill>
            <a:srgbClr val="1B4332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48920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C9962C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মূল্যায়ন প্রশ্ন
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2800" i="1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পরমতসহিষ্ণুতার অভাবে পরিবার, সমাজ ও রাষ্ট্রে কী কী সমস্যা দেখা দিতে পারে বলে তুমি মনে করো?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765235" y="63733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অষ্টম শ্রেণি  •  অধ্যায় ৪  •  পাঠ ৭  •  পরমতসহিষ্ণুতা</a:t>
            </a:r>
            <a:endParaRPr lang="en-US" sz="11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8</a:t>
            </a:r>
            <a:endParaRPr lang="en-US" sz="11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0791" y="154548"/>
            <a:ext cx="21900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u="dottedHeavy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u="dottedHeavy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5860" y="1727676"/>
            <a:ext cx="114072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[১]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পরমতসহিষ্ণুতা</a:t>
            </a:r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কী?</a:t>
            </a:r>
          </a:p>
          <a:p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[২]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পরমতসহিষ্ণুতা</a:t>
            </a:r>
            <a:r>
              <a:rPr lang="bn-BD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প্রয়োজনীয়তা </a:t>
            </a:r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বল।</a:t>
            </a:r>
          </a:p>
          <a:p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[৩] অন্যকে </a:t>
            </a:r>
            <a:r>
              <a:rPr lang="bn-BD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 প্রকাশের সু্যোগ </a:t>
            </a:r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দেব কী?</a:t>
            </a:r>
            <a:endParaRPr lang="bn-BD" sz="4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[৪] </a:t>
            </a:r>
            <a:r>
              <a:rPr lang="bn-BD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বিষয়ে অধিকাংশের মতামতকে </a:t>
            </a:r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 করবো কী?</a:t>
            </a:r>
            <a:endParaRPr lang="en-US" sz="440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[5]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অন্যের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মতামতের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শ্রদ্ধা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 থাকলে কী ধরনের সমস্যা সৃষ্টি হতে পারে? </a:t>
            </a:r>
          </a:p>
        </p:txBody>
      </p:sp>
    </p:spTree>
    <p:extLst>
      <p:ext uri="{BB962C8B-B14F-4D97-AF65-F5344CB8AC3E}">
        <p14:creationId xmlns="" xmlns:p14="http://schemas.microsoft.com/office/powerpoint/2010/main" val="13598557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-1828800"/>
            <a:ext cx="5486400" cy="5486400"/>
          </a:xfrm>
          <a:prstGeom prst="ellipse">
            <a:avLst/>
          </a:prstGeom>
          <a:solidFill>
            <a:srgbClr val="C9962C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114800"/>
            <a:ext cx="5486400" cy="5486400"/>
          </a:xfrm>
          <a:prstGeom prst="ellipse">
            <a:avLst/>
          </a:prstGeom>
          <a:solidFill>
            <a:srgbClr val="52796F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822960"/>
            <a:ext cx="1463040" cy="1463040"/>
          </a:xfrm>
          <a:prstGeom prst="ellipse">
            <a:avLst/>
          </a:prstGeom>
          <a:solidFill>
            <a:srgbClr val="C9962C"/>
          </a:solidFill>
          <a:ln/>
        </p:spPr>
      </p:sp>
      <p:pic>
        <p:nvPicPr>
          <p:cNvPr id="5" name="Image 0" descr="icon_ho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092" y="1174094"/>
            <a:ext cx="760781" cy="76078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56032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বাড়ির কাজ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822960" y="2377440"/>
            <a:ext cx="10515600" cy="2834640"/>
          </a:xfrm>
          <a:prstGeom prst="roundRect">
            <a:avLst>
              <a:gd name="adj" fmla="val 4516"/>
            </a:avLst>
          </a:prstGeom>
          <a:solidFill>
            <a:srgbClr val="234C3B"/>
          </a:solidFill>
          <a:ln/>
        </p:spPr>
      </p:sp>
      <p:sp>
        <p:nvSpPr>
          <p:cNvPr id="8" name="Text 5"/>
          <p:cNvSpPr/>
          <p:nvPr/>
        </p:nvSpPr>
        <p:spPr>
          <a:xfrm>
            <a:off x="1143000" y="2606040"/>
            <a:ext cx="98755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3200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তোমার পরিবার, বিদ্যালয় বা প্রতিবেশে পরমতসহিষ্ণুতার একটি বাস্তব ঘটনা খুঁজে বের করে একটি অনুচ্ছেদ লেখো।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3200" dirty="0">
                <a:solidFill>
                  <a:srgbClr val="FFFFFF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উক্ত ঘটনায় পরমতসহিষ্ণুতার ফলে কী উপকার হয়েছিল, তা ৫-৬টি বাক্যে বর্ণনা করো।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pPr marL="342900" indent="-342900">
              <a:buSzPct val="100000"/>
              <a:buChar char="●"/>
            </a:pPr>
            <a:r>
              <a:rPr lang="en-US" sz="3200" b="1" dirty="0">
                <a:solidFill>
                  <a:srgbClr val="C9962C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খাতায় লিখে পরবর্তী ক্লাসে জমা দিতে হবে।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301408" y="664768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অষ্টম শ্রেণি  •  অধ্যায় ৪  •  পাঠ ৭  •  পরমতসহিষ্ণুতা</a:t>
            </a:r>
            <a:endParaRPr lang="en-US" sz="1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A90"/>
                </a:solidFill>
                <a:latin typeface="SutonnyMJ" pitchFamily="2" charset="0"/>
                <a:ea typeface="Nikosh" pitchFamily="34" charset="-122"/>
                <a:cs typeface="SutonnyMJ" pitchFamily="2" charset="0"/>
              </a:rPr>
              <a:t>9</a:t>
            </a:r>
            <a:endParaRPr lang="en-US" sz="12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104039"/>
            <a:ext cx="2286000" cy="128016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সকলকে শুভেচ্ছা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1" y="1625606"/>
            <a:ext cx="3309936" cy="5038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3" y="1600201"/>
            <a:ext cx="2847975" cy="5257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476" y="1625601"/>
            <a:ext cx="2867027" cy="3286126"/>
          </a:xfrm>
          <a:prstGeom prst="rect">
            <a:avLst/>
          </a:prstGeom>
        </p:spPr>
      </p:pic>
      <p:pic>
        <p:nvPicPr>
          <p:cNvPr id="8" name="Picture 7" descr="f92d687d11fbe71055f61fc20548aed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079219" y="1806997"/>
            <a:ext cx="9503183" cy="45089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8700" b="1" spc="50" dirty="0" err="1" smtClean="0">
                <a:ln w="0">
                  <a:solidFill>
                    <a:srgbClr val="C0504D">
                      <a:lumMod val="75000"/>
                    </a:srgbClr>
                  </a:solidFill>
                </a:ln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ধন্যবাদ</a:t>
            </a:r>
            <a:endParaRPr lang="en-US" sz="28700" b="1" spc="50" dirty="0">
              <a:ln w="0">
                <a:solidFill>
                  <a:srgbClr val="C0504D">
                    <a:lumMod val="75000"/>
                  </a:srgbClr>
                </a:solidFill>
              </a:ln>
              <a:solidFill>
                <a:srgbClr val="92D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9276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</TotalTime>
  <Words>499</Words>
  <Application>Microsoft Office PowerPoint</Application>
  <PresentationFormat>Custom</PresentationFormat>
  <Paragraphs>101</Paragraphs>
  <Slides>14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সকলকে শুভেচ্ছা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51</cp:revision>
  <dcterms:created xsi:type="dcterms:W3CDTF">2026-08-11T09:12:17Z</dcterms:created>
  <dcterms:modified xsi:type="dcterms:W3CDTF">2026-09-03T04:59:55Z</dcterms:modified>
</cp:coreProperties>
</file>