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19"/>
  </p:notesMasterIdLst>
  <p:sldIdLst>
    <p:sldId id="308" r:id="rId2"/>
    <p:sldId id="285" r:id="rId3"/>
    <p:sldId id="307" r:id="rId4"/>
    <p:sldId id="260" r:id="rId5"/>
    <p:sldId id="279" r:id="rId6"/>
    <p:sldId id="271" r:id="rId7"/>
    <p:sldId id="267" r:id="rId8"/>
    <p:sldId id="269" r:id="rId9"/>
    <p:sldId id="281" r:id="rId10"/>
    <p:sldId id="282" r:id="rId11"/>
    <p:sldId id="272" r:id="rId12"/>
    <p:sldId id="270" r:id="rId13"/>
    <p:sldId id="306" r:id="rId14"/>
    <p:sldId id="302" r:id="rId15"/>
    <p:sldId id="298" r:id="rId16"/>
    <p:sldId id="303" r:id="rId17"/>
    <p:sldId id="26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1BFC0-AF25-4275-B448-42B16B17BF11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6B495-ED47-409A-A505-3E7CB96F1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94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86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7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68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18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0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0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4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24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195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9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6230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45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80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2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A4F14-6809-4AA7-A420-9785B6C41EED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B43FEA8-94FD-42B6-AC46-4DD7A4AF7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5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pixabay.com/en/background-png-broken-glass-art-2555751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2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shingl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D09A8F9-00B6-4008-A5D6-D31208920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14" y="757238"/>
            <a:ext cx="11276591" cy="4357687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="" xmlns:a16="http://schemas.microsoft.com/office/drawing/2014/main" id="{3D02E198-CD88-4491-ACF7-A63FF7AFF7CE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44" y="5114925"/>
            <a:ext cx="11555380" cy="14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0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4187">
        <p15:prstTrans prst="curtains"/>
      </p:transition>
    </mc:Choice>
    <mc:Fallback xmlns="">
      <p:transition spd="slow" advTm="41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AEBBBCB-68E2-364E-BB7C-F28535501824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1042052" y="6350696"/>
            <a:ext cx="314880" cy="175606"/>
          </a:xfrm>
          <a:prstGeom prst="rect">
            <a:avLst/>
          </a:prstGeom>
        </p:spPr>
      </p:pic>
      <p:sp>
        <p:nvSpPr>
          <p:cNvPr id="4" name="Frame 3">
            <a:extLst>
              <a:ext uri="{FF2B5EF4-FFF2-40B4-BE49-F238E27FC236}">
                <a16:creationId xmlns="" xmlns:a16="http://schemas.microsoft.com/office/drawing/2014/main" id="{6299A7D9-30F5-25EF-7B1E-3BDEB444F296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54267" y="1947385"/>
            <a:ext cx="5708468" cy="255454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</a:rPr>
              <a:t>Habibur</a:t>
            </a:r>
            <a:r>
              <a:rPr lang="en-US" sz="4000" dirty="0" smtClean="0">
                <a:solidFill>
                  <a:srgbClr val="FF0000"/>
                </a:solidFill>
              </a:rPr>
              <a:t> Rahman Assistant Teacher,</a:t>
            </a:r>
          </a:p>
          <a:p>
            <a:pPr algn="ctr"/>
            <a:r>
              <a:rPr lang="en-US" sz="4000" dirty="0" err="1" smtClean="0">
                <a:solidFill>
                  <a:srgbClr val="FF0000"/>
                </a:solidFill>
              </a:rPr>
              <a:t>Parul</a:t>
            </a:r>
            <a:r>
              <a:rPr lang="en-US" sz="4000" dirty="0" smtClean="0">
                <a:solidFill>
                  <a:srgbClr val="FF0000"/>
                </a:solidFill>
              </a:rPr>
              <a:t> GPS.</a:t>
            </a:r>
            <a:endParaRPr lang="en-US" sz="4000" dirty="0">
              <a:solidFill>
                <a:srgbClr val="FF0000"/>
              </a:solidFill>
            </a:endParaRPr>
          </a:p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Fulchhari</a:t>
            </a:r>
            <a:r>
              <a:rPr lang="en-US" sz="4000" dirty="0" smtClean="0">
                <a:solidFill>
                  <a:srgbClr val="FF0000"/>
                </a:solidFill>
              </a:rPr>
              <a:t>, </a:t>
            </a:r>
            <a:r>
              <a:rPr lang="en-US" sz="4000" dirty="0" err="1" smtClean="0">
                <a:solidFill>
                  <a:srgbClr val="FF0000"/>
                </a:solidFill>
              </a:rPr>
              <a:t>Gaibandha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352" y="4430139"/>
            <a:ext cx="5361140" cy="6053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895" y="2063931"/>
            <a:ext cx="2857500" cy="2971567"/>
          </a:xfrm>
          <a:prstGeom prst="rect">
            <a:avLst/>
          </a:prstGeom>
        </p:spPr>
      </p:pic>
      <p:sp>
        <p:nvSpPr>
          <p:cNvPr id="8" name="Down Ribbon 7"/>
          <p:cNvSpPr/>
          <p:nvPr/>
        </p:nvSpPr>
        <p:spPr>
          <a:xfrm>
            <a:off x="2768252" y="783771"/>
            <a:ext cx="8588680" cy="483326"/>
          </a:xfrm>
          <a:prstGeom prst="ribb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Teacher’s Identity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1464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837473B0-CC2E-450A-ABE3-18F120FF3D39}">
                <a1611:picAttrSrcUrl xmlns="" xmlns:a1611="http://schemas.microsoft.com/office/drawing/2016/11/main" r:id="rId2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13DB695-39A3-8E0F-C0FD-3BAB18D83AA3}"/>
              </a:ext>
            </a:extLst>
          </p:cNvPr>
          <p:cNvSpPr/>
          <p:nvPr/>
        </p:nvSpPr>
        <p:spPr>
          <a:xfrm>
            <a:off x="2053652" y="284814"/>
            <a:ext cx="6850505" cy="13790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Script MT Bold" panose="03040602040607080904" pitchFamily="66" charset="0"/>
              </a:rPr>
              <a:t>Learning out comes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3AE2748-A825-16F2-A6C0-DB86B2DBAA39}"/>
              </a:ext>
            </a:extLst>
          </p:cNvPr>
          <p:cNvSpPr txBox="1"/>
          <p:nvPr/>
        </p:nvSpPr>
        <p:spPr>
          <a:xfrm>
            <a:off x="2091628" y="1663909"/>
            <a:ext cx="841693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Students will be able to 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</a:rPr>
              <a:t>1.1.1 recognize the sounds of the alphabet in familiar words 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</a:rPr>
              <a:t> 3.1.1 say proper sounds of the letters in familiar words .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</a:rPr>
              <a:t>4.1.1 read the pictures of familiar objects and events.</a:t>
            </a:r>
          </a:p>
        </p:txBody>
      </p:sp>
    </p:spTree>
    <p:extLst>
      <p:ext uri="{BB962C8B-B14F-4D97-AF65-F5344CB8AC3E}">
        <p14:creationId xmlns:p14="http://schemas.microsoft.com/office/powerpoint/2010/main" val="928443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 one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7200" dirty="0" err="1">
                <a:solidFill>
                  <a:srgbClr val="7030A0"/>
                </a:solidFill>
              </a:rPr>
              <a:t>alphabe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359349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613184A-CFA5-34B2-066D-314274DAD2FB}"/>
              </a:ext>
            </a:extLst>
          </p:cNvPr>
          <p:cNvSpPr txBox="1"/>
          <p:nvPr/>
        </p:nvSpPr>
        <p:spPr>
          <a:xfrm>
            <a:off x="4132094" y="806730"/>
            <a:ext cx="365415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/>
              <a:t>A </a:t>
            </a:r>
            <a:r>
              <a:rPr lang="en-US" sz="16600" b="1" dirty="0" err="1">
                <a:latin typeface="Century Gothic" panose="020B0502020202020204" pitchFamily="34" charset="0"/>
              </a:rPr>
              <a:t>a</a:t>
            </a:r>
            <a:endParaRPr lang="en-US" sz="16600" b="1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EDB0B03-0570-7FFF-42F0-820D1BC4E2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5" r="10435"/>
          <a:stretch/>
        </p:blipFill>
        <p:spPr>
          <a:xfrm>
            <a:off x="1109853" y="1181686"/>
            <a:ext cx="2371057" cy="22473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89F13CA-883C-55B7-D90C-6B4198E692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8" b="8348"/>
          <a:stretch/>
        </p:blipFill>
        <p:spPr>
          <a:xfrm>
            <a:off x="8553157" y="938032"/>
            <a:ext cx="2672861" cy="23469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51DAF7A-2E22-95D6-76DE-AC36FE0C3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9911" y="3453608"/>
            <a:ext cx="2466360" cy="24663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96C9650-7CAA-843A-5C39-AE976FDEA626}"/>
              </a:ext>
            </a:extLst>
          </p:cNvPr>
          <p:cNvSpPr txBox="1"/>
          <p:nvPr/>
        </p:nvSpPr>
        <p:spPr>
          <a:xfrm>
            <a:off x="4071144" y="2508926"/>
            <a:ext cx="34091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RabeyaSushreeXMJ" pitchFamily="2" charset="0"/>
              </a:rPr>
              <a:t>B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D84AB53-0FC2-0BF0-7235-F1EC4EA20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8609" y="3672654"/>
            <a:ext cx="2001809" cy="2247314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="" xmlns:a16="http://schemas.microsoft.com/office/drawing/2014/main" id="{88CDB326-AFF4-C2D4-1FD4-0BAD2891707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953650B-8C29-23BE-1338-04249A460ABF}"/>
              </a:ext>
            </a:extLst>
          </p:cNvPr>
          <p:cNvSpPr/>
          <p:nvPr/>
        </p:nvSpPr>
        <p:spPr>
          <a:xfrm>
            <a:off x="2909433" y="299648"/>
            <a:ext cx="5643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Look, listen and say</a:t>
            </a:r>
          </a:p>
        </p:txBody>
      </p:sp>
      <p:sp>
        <p:nvSpPr>
          <p:cNvPr id="9" name="Rectangle 8"/>
          <p:cNvSpPr/>
          <p:nvPr/>
        </p:nvSpPr>
        <p:spPr>
          <a:xfrm>
            <a:off x="6395432" y="3453608"/>
            <a:ext cx="9476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latin typeface="RabeyaSushreeXMJ" pitchFamily="2" charset="0"/>
              </a:rPr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8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37B3937-E4C7-C89E-D55C-6EBEE4A5DCE5}"/>
              </a:ext>
            </a:extLst>
          </p:cNvPr>
          <p:cNvSpPr txBox="1"/>
          <p:nvPr/>
        </p:nvSpPr>
        <p:spPr>
          <a:xfrm>
            <a:off x="2053883" y="967155"/>
            <a:ext cx="17443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108FB70-F45B-233F-2590-8E29F5525B19}"/>
              </a:ext>
            </a:extLst>
          </p:cNvPr>
          <p:cNvSpPr txBox="1"/>
          <p:nvPr/>
        </p:nvSpPr>
        <p:spPr>
          <a:xfrm>
            <a:off x="2053883" y="3429001"/>
            <a:ext cx="18569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D753CF5-B51A-B47B-F2D1-F8DDE16F897C}"/>
              </a:ext>
            </a:extLst>
          </p:cNvPr>
          <p:cNvSpPr txBox="1"/>
          <p:nvPr/>
        </p:nvSpPr>
        <p:spPr>
          <a:xfrm>
            <a:off x="8736037" y="3429000"/>
            <a:ext cx="12238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FF0000"/>
                </a:solidFill>
              </a:rPr>
              <a:t>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6A5DA0AE-C40D-56F8-5818-1C2FF4299F2A}"/>
              </a:ext>
            </a:extLst>
          </p:cNvPr>
          <p:cNvCxnSpPr/>
          <p:nvPr/>
        </p:nvCxnSpPr>
        <p:spPr>
          <a:xfrm>
            <a:off x="4037427" y="2625466"/>
            <a:ext cx="3981157" cy="2039815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B23F62C6-BA68-B03E-2FF4-9A5B4C59C549}"/>
              </a:ext>
            </a:extLst>
          </p:cNvPr>
          <p:cNvCxnSpPr>
            <a:cxnSpLocks/>
          </p:cNvCxnSpPr>
          <p:nvPr/>
        </p:nvCxnSpPr>
        <p:spPr>
          <a:xfrm flipV="1">
            <a:off x="3835790" y="2753750"/>
            <a:ext cx="4529797" cy="1783245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788AB440-D07A-35E0-0F81-FFBC4DB5F6D2}"/>
              </a:ext>
            </a:extLst>
          </p:cNvPr>
          <p:cNvSpPr/>
          <p:nvPr/>
        </p:nvSpPr>
        <p:spPr>
          <a:xfrm>
            <a:off x="3615396" y="338643"/>
            <a:ext cx="4937761" cy="914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Matching letters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D557455-1242-EF4E-9B2C-C42D523547C6}"/>
              </a:ext>
            </a:extLst>
          </p:cNvPr>
          <p:cNvSpPr txBox="1"/>
          <p:nvPr/>
        </p:nvSpPr>
        <p:spPr>
          <a:xfrm>
            <a:off x="8553157" y="1392373"/>
            <a:ext cx="28135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8" name="Frame 7">
            <a:extLst>
              <a:ext uri="{FF2B5EF4-FFF2-40B4-BE49-F238E27FC236}">
                <a16:creationId xmlns="" xmlns:a16="http://schemas.microsoft.com/office/drawing/2014/main" id="{A54D2CFD-38CD-2646-5D44-062A28B95FCD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009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50DF0F6-B44B-D11E-871A-C95B7F16A464}"/>
              </a:ext>
            </a:extLst>
          </p:cNvPr>
          <p:cNvSpPr/>
          <p:nvPr/>
        </p:nvSpPr>
        <p:spPr>
          <a:xfrm>
            <a:off x="2531275" y="1025991"/>
            <a:ext cx="7090117" cy="45729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/>
              <a:t>Open your </a:t>
            </a:r>
            <a:r>
              <a:rPr lang="en-US" sz="6600" dirty="0">
                <a:solidFill>
                  <a:schemeClr val="tx1"/>
                </a:solidFill>
              </a:rPr>
              <a:t>book</a:t>
            </a:r>
          </a:p>
          <a:p>
            <a:pPr algn="ctr"/>
            <a:r>
              <a:rPr lang="en-US" sz="6600" dirty="0"/>
              <a:t>Page </a:t>
            </a:r>
            <a:r>
              <a:rPr lang="en-US" sz="6600" dirty="0">
                <a:solidFill>
                  <a:srgbClr val="FF0000"/>
                </a:solidFill>
              </a:rPr>
              <a:t>14</a:t>
            </a:r>
          </a:p>
          <a:p>
            <a:pPr algn="ctr"/>
            <a:r>
              <a:rPr lang="en-US" sz="6600" dirty="0"/>
              <a:t>English for Today</a:t>
            </a:r>
          </a:p>
        </p:txBody>
      </p:sp>
      <p:sp>
        <p:nvSpPr>
          <p:cNvPr id="3" name="Frame 2">
            <a:extLst>
              <a:ext uri="{FF2B5EF4-FFF2-40B4-BE49-F238E27FC236}">
                <a16:creationId xmlns="" xmlns:a16="http://schemas.microsoft.com/office/drawing/2014/main" id="{723665BF-D951-F551-7CFE-F32AFBCA7680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3E3E132-E9A5-29C1-1671-A70C9AD0DF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1" r="6761"/>
          <a:stretch/>
        </p:blipFill>
        <p:spPr>
          <a:xfrm>
            <a:off x="2808850" y="801860"/>
            <a:ext cx="2692612" cy="23352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A445A97-F397-DD33-21EB-724456378A8D}"/>
              </a:ext>
            </a:extLst>
          </p:cNvPr>
          <p:cNvSpPr txBox="1"/>
          <p:nvPr/>
        </p:nvSpPr>
        <p:spPr>
          <a:xfrm>
            <a:off x="6523435" y="1882386"/>
            <a:ext cx="19694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A</a:t>
            </a:r>
            <a:r>
              <a:rPr lang="en-US" sz="7200" dirty="0"/>
              <a:t>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8E0FA76-4AD0-A4F2-C7A2-1C9D94A34101}"/>
              </a:ext>
            </a:extLst>
          </p:cNvPr>
          <p:cNvSpPr txBox="1"/>
          <p:nvPr/>
        </p:nvSpPr>
        <p:spPr>
          <a:xfrm>
            <a:off x="6535228" y="738897"/>
            <a:ext cx="19576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  <a:r>
              <a:rPr lang="en-US" sz="6600" dirty="0"/>
              <a:t>nt     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B0A4E6E-C887-5415-A422-1E4574927F34}"/>
              </a:ext>
            </a:extLst>
          </p:cNvPr>
          <p:cNvSpPr txBox="1"/>
          <p:nvPr/>
        </p:nvSpPr>
        <p:spPr>
          <a:xfrm>
            <a:off x="9205590" y="3527804"/>
            <a:ext cx="1339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CA062A7-F08E-1785-A5BD-9ABF4B59F576}"/>
              </a:ext>
            </a:extLst>
          </p:cNvPr>
          <p:cNvSpPr txBox="1"/>
          <p:nvPr/>
        </p:nvSpPr>
        <p:spPr>
          <a:xfrm>
            <a:off x="6352915" y="4698542"/>
            <a:ext cx="26926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A</a:t>
            </a:r>
            <a:r>
              <a:rPr lang="en-US" sz="6600" dirty="0"/>
              <a:t>pple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9DD5769-2826-F7BC-921F-F1DF48781A42}"/>
              </a:ext>
            </a:extLst>
          </p:cNvPr>
          <p:cNvSpPr txBox="1"/>
          <p:nvPr/>
        </p:nvSpPr>
        <p:spPr>
          <a:xfrm>
            <a:off x="9205590" y="4652375"/>
            <a:ext cx="1339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862770CF-E29A-9B70-822F-F8A73A430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8759" y="3372731"/>
            <a:ext cx="2352795" cy="2479974"/>
          </a:xfrm>
          <a:prstGeom prst="rect">
            <a:avLst/>
          </a:prstGeom>
        </p:spPr>
      </p:pic>
      <p:sp>
        <p:nvSpPr>
          <p:cNvPr id="3" name="Frame 2">
            <a:extLst>
              <a:ext uri="{FF2B5EF4-FFF2-40B4-BE49-F238E27FC236}">
                <a16:creationId xmlns="" xmlns:a16="http://schemas.microsoft.com/office/drawing/2014/main" id="{A6BC29EC-5340-F331-4CBB-DBFCB6093EED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2CE0EA6-CE31-70E0-F668-6CAB011B95D0}"/>
              </a:ext>
            </a:extLst>
          </p:cNvPr>
          <p:cNvSpPr txBox="1"/>
          <p:nvPr/>
        </p:nvSpPr>
        <p:spPr>
          <a:xfrm>
            <a:off x="9096631" y="685190"/>
            <a:ext cx="1339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003132-0E21-9F6A-07EA-36ABA553E8C6}"/>
              </a:ext>
            </a:extLst>
          </p:cNvPr>
          <p:cNvSpPr txBox="1"/>
          <p:nvPr/>
        </p:nvSpPr>
        <p:spPr>
          <a:xfrm>
            <a:off x="9096631" y="1922343"/>
            <a:ext cx="1339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3EB6D24-483A-3AB7-77E7-5E8B79B9E75A}"/>
              </a:ext>
            </a:extLst>
          </p:cNvPr>
          <p:cNvSpPr txBox="1"/>
          <p:nvPr/>
        </p:nvSpPr>
        <p:spPr>
          <a:xfrm>
            <a:off x="6357916" y="3441938"/>
            <a:ext cx="23178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  <a:r>
              <a:rPr lang="en-US" sz="6600" dirty="0">
                <a:latin typeface="Tw Cen MT" panose="020B0602020104020603" pitchFamily="34" charset="0"/>
                <a:cs typeface="Times New Roman" panose="02020603050405020304" pitchFamily="18" charset="0"/>
              </a:rPr>
              <a:t>pple</a:t>
            </a:r>
            <a:r>
              <a:rPr lang="en-US" sz="6600" dirty="0"/>
              <a:t>      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0971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1" grpId="0"/>
      <p:bldP spid="12" grpId="0"/>
      <p:bldP spid="6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8E0FA76-4AD0-A4F2-C7A2-1C9D94A34101}"/>
              </a:ext>
            </a:extLst>
          </p:cNvPr>
          <p:cNvSpPr txBox="1"/>
          <p:nvPr/>
        </p:nvSpPr>
        <p:spPr>
          <a:xfrm>
            <a:off x="6096000" y="2126082"/>
            <a:ext cx="1898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B</a:t>
            </a:r>
            <a:r>
              <a:rPr lang="en-US" sz="6600" dirty="0"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  <a:r>
              <a:rPr lang="en-US" sz="6600" dirty="0"/>
              <a:t>t    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71BA431-6136-9231-F7DA-90C54ECDF6F8}"/>
              </a:ext>
            </a:extLst>
          </p:cNvPr>
          <p:cNvSpPr txBox="1"/>
          <p:nvPr/>
        </p:nvSpPr>
        <p:spPr>
          <a:xfrm>
            <a:off x="6096000" y="3614376"/>
            <a:ext cx="19334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b</a:t>
            </a:r>
            <a:r>
              <a:rPr lang="en-US" sz="6600" dirty="0"/>
              <a:t>all  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B0C01F6-4543-5740-E831-3D4D4AB84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7033" y="827100"/>
            <a:ext cx="2400733" cy="26951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9F45CDA-5004-455C-46E8-4F1DAC236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1211" y="4153752"/>
            <a:ext cx="1877148" cy="18771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8F24BEE-CB22-1012-7982-500B43D74869}"/>
              </a:ext>
            </a:extLst>
          </p:cNvPr>
          <p:cNvSpPr txBox="1"/>
          <p:nvPr/>
        </p:nvSpPr>
        <p:spPr>
          <a:xfrm>
            <a:off x="6060588" y="1066685"/>
            <a:ext cx="19334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b</a:t>
            </a:r>
            <a:r>
              <a:rPr lang="en-US" sz="6600" dirty="0"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  <a:r>
              <a:rPr lang="en-US" sz="6600" dirty="0"/>
              <a:t>t     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B47B629-6FE3-498C-E029-04D613EC975A}"/>
              </a:ext>
            </a:extLst>
          </p:cNvPr>
          <p:cNvSpPr txBox="1"/>
          <p:nvPr/>
        </p:nvSpPr>
        <p:spPr>
          <a:xfrm>
            <a:off x="6096000" y="4848192"/>
            <a:ext cx="19334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B</a:t>
            </a:r>
            <a:r>
              <a:rPr lang="en-US" sz="6600" dirty="0"/>
              <a:t>all 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="" xmlns:a16="http://schemas.microsoft.com/office/drawing/2014/main" id="{D7A9FBE5-4CC7-05CD-B6E8-509C49D54E9C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503A792-3845-4C60-5AB5-2714B9DF7437}"/>
              </a:ext>
            </a:extLst>
          </p:cNvPr>
          <p:cNvSpPr txBox="1"/>
          <p:nvPr/>
        </p:nvSpPr>
        <p:spPr>
          <a:xfrm>
            <a:off x="8667140" y="1066685"/>
            <a:ext cx="9378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56AEAC7-A5E2-5D45-5240-976FEB6807B9}"/>
              </a:ext>
            </a:extLst>
          </p:cNvPr>
          <p:cNvSpPr txBox="1"/>
          <p:nvPr/>
        </p:nvSpPr>
        <p:spPr>
          <a:xfrm>
            <a:off x="8667140" y="2174681"/>
            <a:ext cx="9378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EBF96FC-87FD-A35A-742B-9B9E41335EA9}"/>
              </a:ext>
            </a:extLst>
          </p:cNvPr>
          <p:cNvSpPr txBox="1"/>
          <p:nvPr/>
        </p:nvSpPr>
        <p:spPr>
          <a:xfrm>
            <a:off x="8667140" y="3522263"/>
            <a:ext cx="9378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2F7005A-5365-4E1C-7C36-A25E36B596FC}"/>
              </a:ext>
            </a:extLst>
          </p:cNvPr>
          <p:cNvSpPr txBox="1"/>
          <p:nvPr/>
        </p:nvSpPr>
        <p:spPr>
          <a:xfrm>
            <a:off x="8617970" y="4848192"/>
            <a:ext cx="9378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17714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  <p:bldP spid="15" grpId="0"/>
      <p:bldP spid="4" grpId="0"/>
      <p:bldP spid="5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B8D25C6-5D51-A924-D7A2-0F5F8A474311}"/>
              </a:ext>
            </a:extLst>
          </p:cNvPr>
          <p:cNvSpPr txBox="1"/>
          <p:nvPr/>
        </p:nvSpPr>
        <p:spPr>
          <a:xfrm>
            <a:off x="7634068" y="3642333"/>
            <a:ext cx="2790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/>
              <a:t>pple</a:t>
            </a:r>
            <a:endParaRPr lang="en-US" sz="80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5F59998-E85A-EFA9-BF12-299A312D593E}"/>
              </a:ext>
            </a:extLst>
          </p:cNvPr>
          <p:cNvSpPr txBox="1"/>
          <p:nvPr/>
        </p:nvSpPr>
        <p:spPr>
          <a:xfrm>
            <a:off x="2031155" y="3854216"/>
            <a:ext cx="2166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/>
              <a:t>nt</a:t>
            </a:r>
            <a:endParaRPr lang="en-US" sz="8000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53079B8-00EC-29FD-8648-A30461E99340}"/>
              </a:ext>
            </a:extLst>
          </p:cNvPr>
          <p:cNvSpPr txBox="1"/>
          <p:nvPr/>
        </p:nvSpPr>
        <p:spPr>
          <a:xfrm>
            <a:off x="7634068" y="1704197"/>
            <a:ext cx="4304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at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CFAC3C0-995A-87DC-4100-753E22F2AB40}"/>
              </a:ext>
            </a:extLst>
          </p:cNvPr>
          <p:cNvSpPr txBox="1"/>
          <p:nvPr/>
        </p:nvSpPr>
        <p:spPr>
          <a:xfrm>
            <a:off x="2006990" y="1796589"/>
            <a:ext cx="4431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1364B43-2D4D-4660-38D2-E23CDABD0E7B}"/>
              </a:ext>
            </a:extLst>
          </p:cNvPr>
          <p:cNvSpPr txBox="1"/>
          <p:nvPr/>
        </p:nvSpPr>
        <p:spPr>
          <a:xfrm>
            <a:off x="2942668" y="514474"/>
            <a:ext cx="5513696" cy="1107996"/>
          </a:xfrm>
          <a:prstGeom prst="rect">
            <a:avLst/>
          </a:prstGeom>
          <a:blipFill>
            <a:blip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600" dirty="0"/>
              <a:t>Missing Letter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4846D68-3BC1-6231-DD40-1DA52EED1EA4}"/>
              </a:ext>
            </a:extLst>
          </p:cNvPr>
          <p:cNvSpPr/>
          <p:nvPr/>
        </p:nvSpPr>
        <p:spPr>
          <a:xfrm>
            <a:off x="6865034" y="3895758"/>
            <a:ext cx="1116036" cy="946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FF0000"/>
                </a:solidFill>
              </a:rPr>
              <a:t>A</a:t>
            </a:r>
            <a:endParaRPr lang="en-US" sz="800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5155D32-409C-5DBB-F19F-2AE70F45BFBE}"/>
              </a:ext>
            </a:extLst>
          </p:cNvPr>
          <p:cNvSpPr/>
          <p:nvPr/>
        </p:nvSpPr>
        <p:spPr>
          <a:xfrm>
            <a:off x="1208385" y="1985231"/>
            <a:ext cx="1116036" cy="946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FF0000"/>
                </a:solidFill>
              </a:rPr>
              <a:t>b</a:t>
            </a:r>
            <a:endParaRPr lang="en-US" sz="8000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FE53C6A-6AEC-788D-3746-F6DCB8BFD420}"/>
              </a:ext>
            </a:extLst>
          </p:cNvPr>
          <p:cNvSpPr/>
          <p:nvPr/>
        </p:nvSpPr>
        <p:spPr>
          <a:xfrm>
            <a:off x="1280162" y="4042858"/>
            <a:ext cx="1116036" cy="946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  <a:endParaRPr lang="en-US" sz="800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E300689-4534-C6C2-61C2-9E214268CE9C}"/>
              </a:ext>
            </a:extLst>
          </p:cNvPr>
          <p:cNvSpPr/>
          <p:nvPr/>
        </p:nvSpPr>
        <p:spPr>
          <a:xfrm>
            <a:off x="6836898" y="1892838"/>
            <a:ext cx="1116036" cy="946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FF0000"/>
                </a:solidFill>
              </a:rPr>
              <a:t>B</a:t>
            </a:r>
            <a:endParaRPr lang="en-US" sz="8000" dirty="0"/>
          </a:p>
        </p:txBody>
      </p:sp>
      <p:sp>
        <p:nvSpPr>
          <p:cNvPr id="3" name="Frame 2">
            <a:extLst>
              <a:ext uri="{FF2B5EF4-FFF2-40B4-BE49-F238E27FC236}">
                <a16:creationId xmlns="" xmlns:a16="http://schemas.microsoft.com/office/drawing/2014/main" id="{A19D48B2-A0C8-D623-BB55-70C9EA4E444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66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31F530A-D482-6789-7129-64FCB9FE5A4F}"/>
              </a:ext>
            </a:extLst>
          </p:cNvPr>
          <p:cNvSpPr txBox="1"/>
          <p:nvPr/>
        </p:nvSpPr>
        <p:spPr>
          <a:xfrm>
            <a:off x="6405489" y="1614267"/>
            <a:ext cx="15212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endParaRPr lang="en-US" sz="13800" b="1" dirty="0">
              <a:latin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989A7E2-C98E-FB8F-D988-ED0E10407698}"/>
              </a:ext>
            </a:extLst>
          </p:cNvPr>
          <p:cNvSpPr txBox="1"/>
          <p:nvPr/>
        </p:nvSpPr>
        <p:spPr>
          <a:xfrm>
            <a:off x="3477422" y="1614266"/>
            <a:ext cx="15212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B061C83-5076-5EE6-2D9F-1AA9A5254D6B}"/>
              </a:ext>
            </a:extLst>
          </p:cNvPr>
          <p:cNvSpPr txBox="1"/>
          <p:nvPr/>
        </p:nvSpPr>
        <p:spPr>
          <a:xfrm>
            <a:off x="3687951" y="4411406"/>
            <a:ext cx="11002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RabeyaSushreeXMJ" pitchFamily="2" charset="0"/>
              </a:rPr>
              <a:t>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7A7AF5A-F9CD-724B-ED67-EB586CD69842}"/>
              </a:ext>
            </a:extLst>
          </p:cNvPr>
          <p:cNvSpPr txBox="1"/>
          <p:nvPr/>
        </p:nvSpPr>
        <p:spPr>
          <a:xfrm>
            <a:off x="6647731" y="4411407"/>
            <a:ext cx="13301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latin typeface="RabeyaSushreeXMJ" pitchFamily="2" charset="0"/>
              </a:rPr>
              <a:t>B </a:t>
            </a:r>
          </a:p>
        </p:txBody>
      </p:sp>
      <p:sp>
        <p:nvSpPr>
          <p:cNvPr id="2" name="Frame 1">
            <a:extLst>
              <a:ext uri="{FF2B5EF4-FFF2-40B4-BE49-F238E27FC236}">
                <a16:creationId xmlns="" xmlns:a16="http://schemas.microsoft.com/office/drawing/2014/main" id="{E2923D48-6EA3-9543-7987-8159A6AB4406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5C2B116-C6F7-A3C9-36C5-3138904F236C}"/>
              </a:ext>
            </a:extLst>
          </p:cNvPr>
          <p:cNvSpPr/>
          <p:nvPr/>
        </p:nvSpPr>
        <p:spPr>
          <a:xfrm>
            <a:off x="3016426" y="460333"/>
            <a:ext cx="5643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Look, listen and say</a:t>
            </a:r>
          </a:p>
        </p:txBody>
      </p:sp>
    </p:spTree>
    <p:extLst>
      <p:ext uri="{BB962C8B-B14F-4D97-AF65-F5344CB8AC3E}">
        <p14:creationId xmlns:p14="http://schemas.microsoft.com/office/powerpoint/2010/main" val="6263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AC588BA0-1AD7-5848-4039-837B53F49DED}"/>
              </a:ext>
            </a:extLst>
          </p:cNvPr>
          <p:cNvCxnSpPr>
            <a:cxnSpLocks/>
          </p:cNvCxnSpPr>
          <p:nvPr/>
        </p:nvCxnSpPr>
        <p:spPr>
          <a:xfrm>
            <a:off x="787789" y="2098431"/>
            <a:ext cx="10381957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E2BE12B6-A4ED-F72D-9872-4DFF5ECA117C}"/>
              </a:ext>
            </a:extLst>
          </p:cNvPr>
          <p:cNvCxnSpPr>
            <a:cxnSpLocks/>
          </p:cNvCxnSpPr>
          <p:nvPr/>
        </p:nvCxnSpPr>
        <p:spPr>
          <a:xfrm>
            <a:off x="773722" y="1188721"/>
            <a:ext cx="10353822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F9F95866-C0A6-323A-9928-58DDFFB127ED}"/>
              </a:ext>
            </a:extLst>
          </p:cNvPr>
          <p:cNvCxnSpPr>
            <a:cxnSpLocks/>
          </p:cNvCxnSpPr>
          <p:nvPr/>
        </p:nvCxnSpPr>
        <p:spPr>
          <a:xfrm>
            <a:off x="773722" y="1491176"/>
            <a:ext cx="10381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6F66997-6C21-C6B1-5032-905C48D2DF99}"/>
              </a:ext>
            </a:extLst>
          </p:cNvPr>
          <p:cNvCxnSpPr>
            <a:cxnSpLocks/>
          </p:cNvCxnSpPr>
          <p:nvPr/>
        </p:nvCxnSpPr>
        <p:spPr>
          <a:xfrm>
            <a:off x="787789" y="1843837"/>
            <a:ext cx="10381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CBDEF5D1-86EB-C181-1335-83834C287A72}"/>
              </a:ext>
            </a:extLst>
          </p:cNvPr>
          <p:cNvCxnSpPr>
            <a:cxnSpLocks/>
          </p:cNvCxnSpPr>
          <p:nvPr/>
        </p:nvCxnSpPr>
        <p:spPr>
          <a:xfrm>
            <a:off x="893297" y="3573195"/>
            <a:ext cx="10381957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974F465F-8D93-616E-687A-BEBFB57E0AB0}"/>
              </a:ext>
            </a:extLst>
          </p:cNvPr>
          <p:cNvCxnSpPr>
            <a:cxnSpLocks/>
          </p:cNvCxnSpPr>
          <p:nvPr/>
        </p:nvCxnSpPr>
        <p:spPr>
          <a:xfrm>
            <a:off x="893297" y="2747282"/>
            <a:ext cx="10367889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AFE380EA-1F43-9A95-D262-1F35E79AAA26}"/>
              </a:ext>
            </a:extLst>
          </p:cNvPr>
          <p:cNvCxnSpPr>
            <a:cxnSpLocks/>
          </p:cNvCxnSpPr>
          <p:nvPr/>
        </p:nvCxnSpPr>
        <p:spPr>
          <a:xfrm>
            <a:off x="905019" y="2980006"/>
            <a:ext cx="10381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1E22FDD1-6E31-E02A-72B3-01541D80BA4E}"/>
              </a:ext>
            </a:extLst>
          </p:cNvPr>
          <p:cNvCxnSpPr>
            <a:cxnSpLocks/>
          </p:cNvCxnSpPr>
          <p:nvPr/>
        </p:nvCxnSpPr>
        <p:spPr>
          <a:xfrm>
            <a:off x="905020" y="3298873"/>
            <a:ext cx="10381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36432C9C-FFB0-7458-20B6-0B68C7C72F86}"/>
              </a:ext>
            </a:extLst>
          </p:cNvPr>
          <p:cNvCxnSpPr>
            <a:cxnSpLocks/>
          </p:cNvCxnSpPr>
          <p:nvPr/>
        </p:nvCxnSpPr>
        <p:spPr>
          <a:xfrm>
            <a:off x="977703" y="4979965"/>
            <a:ext cx="10381957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78C9B69A-B129-1326-12A0-BA41DD855E33}"/>
              </a:ext>
            </a:extLst>
          </p:cNvPr>
          <p:cNvCxnSpPr>
            <a:cxnSpLocks/>
          </p:cNvCxnSpPr>
          <p:nvPr/>
        </p:nvCxnSpPr>
        <p:spPr>
          <a:xfrm>
            <a:off x="919087" y="4168728"/>
            <a:ext cx="10367889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943B8A00-70D8-8079-952B-0456043EC501}"/>
              </a:ext>
            </a:extLst>
          </p:cNvPr>
          <p:cNvCxnSpPr>
            <a:cxnSpLocks/>
          </p:cNvCxnSpPr>
          <p:nvPr/>
        </p:nvCxnSpPr>
        <p:spPr>
          <a:xfrm>
            <a:off x="940191" y="4400844"/>
            <a:ext cx="10381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B27971E6-29A7-B830-E801-A24A8BDE2243}"/>
              </a:ext>
            </a:extLst>
          </p:cNvPr>
          <p:cNvCxnSpPr>
            <a:cxnSpLocks/>
          </p:cNvCxnSpPr>
          <p:nvPr/>
        </p:nvCxnSpPr>
        <p:spPr>
          <a:xfrm>
            <a:off x="977703" y="4677508"/>
            <a:ext cx="10381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193411D5-894A-72F2-31D8-5E6D76EBA98B}"/>
              </a:ext>
            </a:extLst>
          </p:cNvPr>
          <p:cNvCxnSpPr>
            <a:cxnSpLocks/>
          </p:cNvCxnSpPr>
          <p:nvPr/>
        </p:nvCxnSpPr>
        <p:spPr>
          <a:xfrm>
            <a:off x="1064452" y="6609473"/>
            <a:ext cx="10381957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A203F300-781A-2E8B-1A5B-95D3669C0333}"/>
              </a:ext>
            </a:extLst>
          </p:cNvPr>
          <p:cNvCxnSpPr>
            <a:cxnSpLocks/>
          </p:cNvCxnSpPr>
          <p:nvPr/>
        </p:nvCxnSpPr>
        <p:spPr>
          <a:xfrm>
            <a:off x="1064452" y="5711280"/>
            <a:ext cx="10367889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E4A019D9-661F-1816-8EBE-7107102328AB}"/>
              </a:ext>
            </a:extLst>
          </p:cNvPr>
          <p:cNvCxnSpPr>
            <a:cxnSpLocks/>
          </p:cNvCxnSpPr>
          <p:nvPr/>
        </p:nvCxnSpPr>
        <p:spPr>
          <a:xfrm>
            <a:off x="1071488" y="5983460"/>
            <a:ext cx="10381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4957D216-FF3F-D87B-715F-991134294E28}"/>
              </a:ext>
            </a:extLst>
          </p:cNvPr>
          <p:cNvCxnSpPr>
            <a:cxnSpLocks/>
          </p:cNvCxnSpPr>
          <p:nvPr/>
        </p:nvCxnSpPr>
        <p:spPr>
          <a:xfrm>
            <a:off x="1071488" y="6292947"/>
            <a:ext cx="10381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D40FDBDA-B5EF-A4B3-3DEE-472A18A5F81D}"/>
              </a:ext>
            </a:extLst>
          </p:cNvPr>
          <p:cNvSpPr txBox="1"/>
          <p:nvPr/>
        </p:nvSpPr>
        <p:spPr>
          <a:xfrm>
            <a:off x="893296" y="1073510"/>
            <a:ext cx="745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  <a:endParaRPr lang="en-US" sz="6000" dirty="0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ACB2CB34-8511-E6B2-F74C-C17A5380D12E}"/>
              </a:ext>
            </a:extLst>
          </p:cNvPr>
          <p:cNvSpPr txBox="1"/>
          <p:nvPr/>
        </p:nvSpPr>
        <p:spPr>
          <a:xfrm>
            <a:off x="797165" y="5429462"/>
            <a:ext cx="12543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C85EAA14-CE11-E46A-177B-05D4D11E2749}"/>
              </a:ext>
            </a:extLst>
          </p:cNvPr>
          <p:cNvSpPr txBox="1"/>
          <p:nvPr/>
        </p:nvSpPr>
        <p:spPr>
          <a:xfrm>
            <a:off x="977703" y="3912314"/>
            <a:ext cx="745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0BC85C72-ED48-B3AE-ACB6-9D11B7825DD1}"/>
              </a:ext>
            </a:extLst>
          </p:cNvPr>
          <p:cNvSpPr txBox="1"/>
          <p:nvPr/>
        </p:nvSpPr>
        <p:spPr>
          <a:xfrm>
            <a:off x="940191" y="2501373"/>
            <a:ext cx="745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="" xmlns:a16="http://schemas.microsoft.com/office/drawing/2014/main" id="{F7FB4BB9-BFB1-C525-2DAB-B8D7E6A295A7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B1AE0C7-0FC4-6F0F-1F13-F2EAC3553CC5}"/>
              </a:ext>
            </a:extLst>
          </p:cNvPr>
          <p:cNvSpPr/>
          <p:nvPr/>
        </p:nvSpPr>
        <p:spPr>
          <a:xfrm>
            <a:off x="1503222" y="278509"/>
            <a:ext cx="9146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FF0000"/>
                </a:solidFill>
              </a:rPr>
              <a:t>Trace in the air. Trace and write</a:t>
            </a:r>
          </a:p>
        </p:txBody>
      </p:sp>
    </p:spTree>
    <p:extLst>
      <p:ext uri="{BB962C8B-B14F-4D97-AF65-F5344CB8AC3E}">
        <p14:creationId xmlns:p14="http://schemas.microsoft.com/office/powerpoint/2010/main" val="153719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="" xmlns:a16="http://schemas.microsoft.com/office/drawing/2014/main" id="{35520AED-785F-867C-743E-304001B14A70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lowchart: Sequential Access Storage 24">
            <a:extLst>
              <a:ext uri="{FF2B5EF4-FFF2-40B4-BE49-F238E27FC236}">
                <a16:creationId xmlns="" xmlns:a16="http://schemas.microsoft.com/office/drawing/2014/main" id="{9872FA15-9D46-F40D-F11A-75F6D5153F14}"/>
              </a:ext>
            </a:extLst>
          </p:cNvPr>
          <p:cNvSpPr/>
          <p:nvPr/>
        </p:nvSpPr>
        <p:spPr>
          <a:xfrm>
            <a:off x="3727937" y="309488"/>
            <a:ext cx="4178105" cy="1374751"/>
          </a:xfrm>
          <a:prstGeom prst="flowChartMagneticTape">
            <a:avLst/>
          </a:prstGeom>
          <a:blipFill>
            <a:blip/>
            <a:tile tx="0" ty="0" sx="100000" sy="100000" flip="none" algn="tl"/>
          </a:blip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Indicators-12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="" xmlns:a16="http://schemas.microsoft.com/office/drawing/2014/main" id="{C5942705-F967-BF34-0A1E-12AF15E22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179490"/>
              </p:ext>
            </p:extLst>
          </p:nvPr>
        </p:nvGraphicFramePr>
        <p:xfrm>
          <a:off x="947224" y="1684239"/>
          <a:ext cx="10297551" cy="365487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432518">
                  <a:extLst>
                    <a:ext uri="{9D8B030D-6E8A-4147-A177-3AD203B41FA5}">
                      <a16:colId xmlns="" xmlns:a16="http://schemas.microsoft.com/office/drawing/2014/main" val="821160494"/>
                    </a:ext>
                  </a:extLst>
                </a:gridCol>
                <a:gridCol w="6865033">
                  <a:extLst>
                    <a:ext uri="{9D8B030D-6E8A-4147-A177-3AD203B41FA5}">
                      <a16:colId xmlns="" xmlns:a16="http://schemas.microsoft.com/office/drawing/2014/main" val="3743564025"/>
                    </a:ext>
                  </a:extLst>
                </a:gridCol>
              </a:tblGrid>
              <a:tr h="791119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Indicators for letters (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Tw Cen MT" panose="020B0602020104020603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A, b </a:t>
                      </a:r>
                      <a:r>
                        <a:rPr lang="en-US" sz="280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11736836"/>
                  </a:ext>
                </a:extLst>
              </a:tr>
              <a:tr h="395560">
                <a:tc rowSpan="2"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S says the words of familiar objects.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19710463"/>
                  </a:ext>
                </a:extLst>
              </a:tr>
              <a:tr h="395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S recognizes the sounds of the letter.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59948202"/>
                  </a:ext>
                </a:extLst>
              </a:tr>
              <a:tr h="395560">
                <a:tc rowSpan="2"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identifies </a:t>
                      </a: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sounds of the letter.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8697735"/>
                  </a:ext>
                </a:extLst>
              </a:tr>
              <a:tr h="395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S pronounces the letter correctly.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90042275"/>
                  </a:ext>
                </a:extLst>
              </a:tr>
              <a:tr h="791119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Attitude and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S shows interest in learning the letters.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82559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51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ame 17">
            <a:extLst>
              <a:ext uri="{FF2B5EF4-FFF2-40B4-BE49-F238E27FC236}">
                <a16:creationId xmlns="" xmlns:a16="http://schemas.microsoft.com/office/drawing/2014/main" id="{5D258A46-B536-4770-8387-BCFE9E21EB9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Flowchart: Sequential Access Storage 1">
            <a:extLst>
              <a:ext uri="{FF2B5EF4-FFF2-40B4-BE49-F238E27FC236}">
                <a16:creationId xmlns="" xmlns:a16="http://schemas.microsoft.com/office/drawing/2014/main" id="{40098FEA-8A17-51FA-C369-BE843F92B56D}"/>
              </a:ext>
            </a:extLst>
          </p:cNvPr>
          <p:cNvSpPr/>
          <p:nvPr/>
        </p:nvSpPr>
        <p:spPr>
          <a:xfrm>
            <a:off x="586872" y="1212216"/>
            <a:ext cx="4144154" cy="2606040"/>
          </a:xfrm>
          <a:prstGeom prst="flowChartMagneticTap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Feedback</a:t>
            </a:r>
          </a:p>
        </p:txBody>
      </p:sp>
      <p:sp>
        <p:nvSpPr>
          <p:cNvPr id="3" name="Rectangle: Diagonal Corners Snipped 2">
            <a:extLst>
              <a:ext uri="{FF2B5EF4-FFF2-40B4-BE49-F238E27FC236}">
                <a16:creationId xmlns="" xmlns:a16="http://schemas.microsoft.com/office/drawing/2014/main" id="{E0BB3BC7-C404-70C6-0836-58669AD57A68}"/>
              </a:ext>
            </a:extLst>
          </p:cNvPr>
          <p:cNvSpPr/>
          <p:nvPr/>
        </p:nvSpPr>
        <p:spPr>
          <a:xfrm>
            <a:off x="4452730" y="2746463"/>
            <a:ext cx="7152398" cy="3404381"/>
          </a:xfrm>
          <a:prstGeom prst="snip2DiagRect">
            <a:avLst>
              <a:gd name="adj1" fmla="val 4671"/>
              <a:gd name="adj2" fmla="val 46251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the students who can’t say the words or sounds of the letters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Reassess and make sure they are learning </a:t>
            </a:r>
          </a:p>
        </p:txBody>
      </p:sp>
    </p:spTree>
    <p:extLst>
      <p:ext uri="{BB962C8B-B14F-4D97-AF65-F5344CB8AC3E}">
        <p14:creationId xmlns:p14="http://schemas.microsoft.com/office/powerpoint/2010/main" val="245714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247">
        <p14:switch dir="r"/>
      </p:transition>
    </mc:Choice>
    <mc:Fallback xmlns="">
      <p:transition spd="slow" advTm="124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46858F1-285A-4D3A-B1B9-92321F294754}"/>
              </a:ext>
            </a:extLst>
          </p:cNvPr>
          <p:cNvSpPr/>
          <p:nvPr/>
        </p:nvSpPr>
        <p:spPr>
          <a:xfrm>
            <a:off x="294968" y="353961"/>
            <a:ext cx="11606980" cy="61648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793C7BC-933C-4662-93A8-8E16B6EB6F7C}"/>
              </a:ext>
            </a:extLst>
          </p:cNvPr>
          <p:cNvSpPr/>
          <p:nvPr/>
        </p:nvSpPr>
        <p:spPr>
          <a:xfrm>
            <a:off x="2503438" y="1025012"/>
            <a:ext cx="5117690" cy="1076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</a:p>
        </p:txBody>
      </p:sp>
      <p:sp>
        <p:nvSpPr>
          <p:cNvPr id="13" name="Flowchart: Sequential Access Storage 12">
            <a:extLst>
              <a:ext uri="{FF2B5EF4-FFF2-40B4-BE49-F238E27FC236}">
                <a16:creationId xmlns="" xmlns:a16="http://schemas.microsoft.com/office/drawing/2014/main" id="{715DD96E-8799-4BAF-A623-90C558D1F40F}"/>
              </a:ext>
            </a:extLst>
          </p:cNvPr>
          <p:cNvSpPr/>
          <p:nvPr/>
        </p:nvSpPr>
        <p:spPr>
          <a:xfrm>
            <a:off x="2503437" y="2101643"/>
            <a:ext cx="4839897" cy="3561735"/>
          </a:xfrm>
          <a:prstGeom prst="flowChartMagneticTap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Write:</a:t>
            </a:r>
          </a:p>
          <a:p>
            <a:pPr algn="ctr"/>
            <a:r>
              <a:rPr lang="en-US" sz="6600" b="1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A, b </a:t>
            </a:r>
            <a:r>
              <a:rPr lang="en-US" sz="6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FA87CED7-F730-4D70-803F-5510CFE5BFC9}"/>
              </a:ext>
            </a:extLst>
          </p:cNvPr>
          <p:cNvSpPr/>
          <p:nvPr/>
        </p:nvSpPr>
        <p:spPr>
          <a:xfrm>
            <a:off x="8021793" y="2101643"/>
            <a:ext cx="1312606" cy="11946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="" xmlns:a16="http://schemas.microsoft.com/office/drawing/2014/main" id="{927D4714-EB2E-4FBC-8A41-1712657E586B}"/>
              </a:ext>
            </a:extLst>
          </p:cNvPr>
          <p:cNvSpPr/>
          <p:nvPr/>
        </p:nvSpPr>
        <p:spPr>
          <a:xfrm>
            <a:off x="7785818" y="1142997"/>
            <a:ext cx="1828800" cy="10766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E85F6CF-872E-4D63-AF37-4E9C7B9F64EA}"/>
              </a:ext>
            </a:extLst>
          </p:cNvPr>
          <p:cNvSpPr/>
          <p:nvPr/>
        </p:nvSpPr>
        <p:spPr>
          <a:xfrm>
            <a:off x="8678096" y="2455604"/>
            <a:ext cx="545691" cy="840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CA4531A7-B59F-4589-BA70-E7A29B736B3A}"/>
              </a:ext>
            </a:extLst>
          </p:cNvPr>
          <p:cNvSpPr/>
          <p:nvPr/>
        </p:nvSpPr>
        <p:spPr>
          <a:xfrm>
            <a:off x="8021793" y="2455604"/>
            <a:ext cx="427703" cy="398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9B3A970-FE0B-42A9-A195-7B36F37EFC27}"/>
              </a:ext>
            </a:extLst>
          </p:cNvPr>
          <p:cNvSpPr/>
          <p:nvPr/>
        </p:nvSpPr>
        <p:spPr>
          <a:xfrm>
            <a:off x="7785818" y="3296261"/>
            <a:ext cx="1710813" cy="221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ame 9">
            <a:extLst>
              <a:ext uri="{FF2B5EF4-FFF2-40B4-BE49-F238E27FC236}">
                <a16:creationId xmlns="" xmlns:a16="http://schemas.microsoft.com/office/drawing/2014/main" id="{964F257B-D271-48A9-93FD-A5830B00FF20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2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189">
        <p14:warp dir="in"/>
      </p:transition>
    </mc:Choice>
    <mc:Fallback xmlns="">
      <p:transition spd="slow" advTm="11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41EC25E-CDE5-B61E-4401-573DF44E20B4}"/>
              </a:ext>
            </a:extLst>
          </p:cNvPr>
          <p:cNvSpPr txBox="1"/>
          <p:nvPr/>
        </p:nvSpPr>
        <p:spPr>
          <a:xfrm>
            <a:off x="8677859" y="750345"/>
            <a:ext cx="2613872" cy="4794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“See you later in the next class.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                   Bye.” </a:t>
            </a:r>
          </a:p>
        </p:txBody>
      </p:sp>
      <p:pic>
        <p:nvPicPr>
          <p:cNvPr id="8" name="Picture 7" descr="A cartoon bear with a speech bubble">
            <a:extLst>
              <a:ext uri="{FF2B5EF4-FFF2-40B4-BE49-F238E27FC236}">
                <a16:creationId xmlns="" xmlns:a16="http://schemas.microsoft.com/office/drawing/2014/main" id="{78E0E10E-6188-ECDD-EA07-50E436F7D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765" y="1487262"/>
            <a:ext cx="47434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398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</TotalTime>
  <Words>240</Words>
  <Application>Microsoft Office PowerPoint</Application>
  <PresentationFormat>Widescreen</PresentationFormat>
  <Paragraphs>77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Century Gothic</vt:lpstr>
      <vt:lpstr>RabeyaSushreeXMJ</vt:lpstr>
      <vt:lpstr>Script MT Bold</vt:lpstr>
      <vt:lpstr>Times New Roman</vt:lpstr>
      <vt:lpstr>Trebuchet MS</vt:lpstr>
      <vt:lpstr>Tw Cen MT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Class 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Microsoft account</cp:lastModifiedBy>
  <cp:revision>10</cp:revision>
  <dcterms:modified xsi:type="dcterms:W3CDTF">2025-12-19T15:29:21Z</dcterms:modified>
</cp:coreProperties>
</file>