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60" r:id="rId2"/>
    <p:sldId id="261" r:id="rId3"/>
    <p:sldId id="262" r:id="rId4"/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9" d="100"/>
          <a:sy n="69" d="100"/>
        </p:scale>
        <p:origin x="-464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C3E999-5F77-41C8-AA64-66CD6FC2C28A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5DF02-C37A-4F35-B8E6-60E9BC941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052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4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2011680"/>
            <a:ext cx="4754880" cy="4754880"/>
          </a:xfrm>
          <a:prstGeom prst="ellipse">
            <a:avLst/>
          </a:prstGeom>
          <a:solidFill>
            <a:srgbClr val="126E63"/>
          </a:solidFill>
          <a:ln/>
        </p:spPr>
      </p:sp>
      <p:sp>
        <p:nvSpPr>
          <p:cNvPr id="3" name="Shape 1"/>
          <p:cNvSpPr/>
          <p:nvPr/>
        </p:nvSpPr>
        <p:spPr>
          <a:xfrm>
            <a:off x="10058400" y="4572000"/>
            <a:ext cx="4572000" cy="4572000"/>
          </a:xfrm>
          <a:prstGeom prst="ellipse">
            <a:avLst/>
          </a:prstGeom>
          <a:solidFill>
            <a:srgbClr val="126E63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68580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بِسْمِ اللهِ الرَّحْمٰنِ الرَّحِيْمِ</a:t>
            </a:r>
            <a:endParaRPr lang="en-US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</a:endParaRPr>
          </a:p>
        </p:txBody>
      </p:sp>
      <p:sp>
        <p:nvSpPr>
          <p:cNvPr id="9" name="Text 7"/>
          <p:cNvSpPr/>
          <p:nvPr/>
        </p:nvSpPr>
        <p:spPr>
          <a:xfrm>
            <a:off x="744423" y="3621738"/>
            <a:ext cx="10515600" cy="1234440"/>
          </a:xfrm>
          <a:prstGeom prst="rect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E8CD6B"/>
                </a:solidFill>
                <a:latin typeface="Arabic Typesetting" pitchFamily="66" charset="-78"/>
                <a:ea typeface="Nirmala UI" pitchFamily="34" charset="-122"/>
              </a:rPr>
              <a:t>السَّلَامُ عَلَيْكُمْ وَرَحْمَةُ اللهِ وَبَرَكَاتُهُ</a:t>
            </a:r>
            <a:endParaRPr lang="en-US" sz="3200" dirty="0">
              <a:latin typeface="Arabic Typesetting" pitchFamily="66" charset="-78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718304" y="3246120"/>
            <a:ext cx="2743200" cy="0"/>
          </a:xfrm>
          <a:prstGeom prst="line">
            <a:avLst/>
          </a:prstGeom>
          <a:noFill/>
          <a:ln w="15875">
            <a:solidFill>
              <a:srgbClr val="C9A22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74960" y="1333948"/>
            <a:ext cx="9585063" cy="1981200"/>
          </a:xfrm>
          <a:prstGeom prst="rect">
            <a:avLst/>
          </a:prstGeom>
          <a:noFill/>
          <a:ln/>
          <a:scene3d>
            <a:camera prst="perspectiveRelaxedModerately"/>
            <a:lightRig rig="threePt" dir="t"/>
          </a:scene3d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r-S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أهلا </a:t>
            </a:r>
            <a:r>
              <a:rPr lang="ar-SA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وسهلا</a:t>
            </a:r>
            <a:r>
              <a:rPr lang="ar-S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 مرحبا بكم</a:t>
            </a:r>
            <a:endParaRPr lang="en-U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210760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3"/>
          <p:cNvSpPr txBox="1">
            <a:spLocks/>
          </p:cNvSpPr>
          <p:nvPr/>
        </p:nvSpPr>
        <p:spPr>
          <a:xfrm>
            <a:off x="0" y="927938"/>
            <a:ext cx="11988800" cy="49140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38" tIns="45719" rIns="91438" bIns="45719" rtlCol="0" anchor="ctr">
            <a:normAutofit/>
          </a:bodyPr>
          <a:lstStyle/>
          <a:p>
            <a:pPr algn="just" rtl="1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ar-SA" sz="8800" b="1" spc="-200" dirty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محمد سيف الإسلام </a:t>
            </a:r>
          </a:p>
          <a:p>
            <a:pPr marL="761981" indent="-761981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" pitchFamily="2" charset="2"/>
              <a:buChar char="q"/>
              <a:defRPr/>
            </a:pPr>
            <a:r>
              <a:rPr lang="ar-SA" sz="48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  محاضر اللغة العربية</a:t>
            </a:r>
          </a:p>
          <a:p>
            <a:pPr marL="761981" indent="-761981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" pitchFamily="2" charset="2"/>
              <a:buChar char="q"/>
              <a:defRPr/>
            </a:pPr>
            <a:r>
              <a:rPr lang="ar-SA" sz="48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المدرسة للبنات للعالم بمتابنغا</a:t>
            </a:r>
          </a:p>
          <a:p>
            <a:pPr marL="761981" indent="-761981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" pitchFamily="2" charset="2"/>
              <a:buChar char="q"/>
              <a:defRPr/>
            </a:pPr>
            <a:r>
              <a:rPr lang="ar-SA" sz="48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غزاريا-مونشي غنز</a:t>
            </a:r>
            <a:endParaRPr lang="ar-SA" sz="4800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WELCOME\Downloads\de803fe2-1cc3-49ef-8413-7f089367edfb (1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8" b="13365"/>
          <a:stretch/>
        </p:blipFill>
        <p:spPr bwMode="auto">
          <a:xfrm>
            <a:off x="17935" y="1967761"/>
            <a:ext cx="3899648" cy="4881282"/>
          </a:xfrm>
          <a:prstGeom prst="rect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101244"/>
      </p:ext>
    </p:extLst>
  </p:cSld>
  <p:clrMapOvr>
    <a:masterClrMapping/>
  </p:clrMapOvr>
  <p:transition spd="slow">
    <p:push dir="u"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11787" y="-853161"/>
            <a:ext cx="3840480" cy="384048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/>
          <a:scene3d>
            <a:camera prst="orthographicFront"/>
            <a:lightRig rig="threePt" dir="t"/>
          </a:scene3d>
          <a:sp3d>
            <a:bevelT prst="angle"/>
          </a:sp3d>
        </p:spPr>
      </p:sp>
      <p:sp>
        <p:nvSpPr>
          <p:cNvPr id="3" name="Shape 1"/>
          <p:cNvSpPr/>
          <p:nvPr/>
        </p:nvSpPr>
        <p:spPr>
          <a:xfrm>
            <a:off x="0" y="2107655"/>
            <a:ext cx="3291840" cy="329184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/>
          <a:scene3d>
            <a:camera prst="orthographicFront"/>
            <a:lightRig rig="threePt" dir="t"/>
          </a:scene3d>
          <a:sp3d>
            <a:bevelT prst="angle"/>
          </a:sp3d>
        </p:spPr>
      </p:sp>
      <p:sp>
        <p:nvSpPr>
          <p:cNvPr id="4" name="Text 2"/>
          <p:cNvSpPr/>
          <p:nvPr/>
        </p:nvSpPr>
        <p:spPr>
          <a:xfrm>
            <a:off x="0" y="2060447"/>
            <a:ext cx="12192000" cy="3608833"/>
          </a:xfrm>
          <a:prstGeom prst="rect">
            <a:avLst/>
          </a:prstGeom>
          <a:solidFill>
            <a:srgbClr val="002060"/>
          </a:solidFill>
          <a:ln/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0" tIns="0" rIns="0" bIns="0" rtlCol="0" anchor="ctr"/>
          <a:lstStyle/>
          <a:p>
            <a:pPr algn="ctr"/>
            <a:r>
              <a:rPr lang="ar-SA" sz="8000" b="1" dirty="0" smtClean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</a:rPr>
              <a:t>المبتداء والخبر</a:t>
            </a:r>
            <a:endParaRPr lang="ar-SA" sz="8000" b="1" dirty="0" smtClean="0">
              <a:solidFill>
                <a:schemeClr val="bg1"/>
              </a:solidFill>
              <a:latin typeface="Nirmala UI" pitchFamily="34" charset="0"/>
              <a:ea typeface="Nirmala UI" pitchFamily="34" charset="-122"/>
            </a:endParaRPr>
          </a:p>
          <a:p>
            <a:pPr algn="ctr" rtl="1"/>
            <a:r>
              <a:rPr lang="ar-SA" sz="4400" b="1" dirty="0">
                <a:solidFill>
                  <a:srgbClr val="00FF00"/>
                </a:solidFill>
                <a:latin typeface="Simplified Arabic" pitchFamily="18" charset="-78"/>
                <a:cs typeface="Simplified Arabic" pitchFamily="18" charset="-78"/>
              </a:rPr>
              <a:t>الصف العاشر من الداخل</a:t>
            </a:r>
          </a:p>
          <a:p>
            <a:pPr algn="ctr" rtl="1"/>
            <a:r>
              <a:rPr lang="ar-SA" sz="4400" b="1" dirty="0">
                <a:solidFill>
                  <a:srgbClr val="00FF00"/>
                </a:solidFill>
                <a:latin typeface="Simplified Arabic" pitchFamily="18" charset="-78"/>
                <a:cs typeface="Simplified Arabic" pitchFamily="18" charset="-78"/>
              </a:rPr>
              <a:t>    </a:t>
            </a:r>
            <a:r>
              <a:rPr lang="ar-SA" sz="4400" b="1" dirty="0" smtClean="0">
                <a:solidFill>
                  <a:srgbClr val="00FF00"/>
                </a:solidFill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4400" b="1" dirty="0">
                <a:solidFill>
                  <a:srgbClr val="00FF00"/>
                </a:solidFill>
                <a:latin typeface="Simplified Arabic" pitchFamily="18" charset="-78"/>
                <a:cs typeface="Simplified Arabic" pitchFamily="18" charset="-78"/>
              </a:rPr>
              <a:t>المادة:قواعد اللغة </a:t>
            </a:r>
            <a:r>
              <a:rPr lang="ar-SA" sz="4400" b="1" dirty="0" smtClean="0">
                <a:solidFill>
                  <a:srgbClr val="00FF00"/>
                </a:solidFill>
                <a:latin typeface="Simplified Arabic" pitchFamily="18" charset="-78"/>
                <a:cs typeface="Simplified Arabic" pitchFamily="18" charset="-78"/>
              </a:rPr>
              <a:t>العربية</a:t>
            </a:r>
            <a:endParaRPr lang="en-US" sz="4400" b="1" dirty="0" smtClean="0">
              <a:solidFill>
                <a:srgbClr val="00FF00"/>
              </a:solidFill>
              <a:latin typeface="Simplified Arabic" pitchFamily="18" charset="-78"/>
              <a:cs typeface="Simplified Arabic" pitchFamily="18" charset="-78"/>
            </a:endParaRPr>
          </a:p>
          <a:p>
            <a:pPr marL="0" indent="0" algn="ctr">
              <a:buNone/>
            </a:pPr>
            <a:endParaRPr lang="en-US" sz="4400" dirty="0">
              <a:solidFill>
                <a:srgbClr val="00FF0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822960" y="288036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718304" y="5399495"/>
            <a:ext cx="2743200" cy="0"/>
          </a:xfrm>
          <a:prstGeom prst="line">
            <a:avLst/>
          </a:prstGeom>
          <a:noFill/>
          <a:ln w="19050">
            <a:solidFill>
              <a:srgbClr val="C9A22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5257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700" dirty="0"/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2036782" y="781722"/>
            <a:ext cx="8597153" cy="8217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6000" b="1" dirty="0" smtClean="0">
                <a:solidFill>
                  <a:schemeClr val="bg1"/>
                </a:solidFill>
              </a:rPr>
              <a:t>تعريف الدرس</a:t>
            </a:r>
            <a:r>
              <a:rPr lang="en-US" sz="3600" dirty="0" smtClean="0">
                <a:solidFill>
                  <a:schemeClr val="bg1"/>
                </a:solidFill>
              </a:rPr>
              <a:t/>
            </a:r>
            <a:br>
              <a:rPr lang="en-US" sz="36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1537986" y="656216"/>
            <a:ext cx="8597153" cy="8217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8000" b="1" dirty="0" smtClean="0">
                <a:solidFill>
                  <a:schemeClr val="tx1"/>
                </a:solidFill>
              </a:rPr>
              <a:t>تعريف الدرس</a:t>
            </a:r>
            <a:r>
              <a:rPr lang="en-US" sz="4800" dirty="0" smtClean="0">
                <a:solidFill>
                  <a:schemeClr val="tx1"/>
                </a:solidFill>
              </a:rPr>
              <a:t/>
            </a:r>
            <a:br>
              <a:rPr lang="en-US" sz="4800" dirty="0" smtClean="0">
                <a:solidFill>
                  <a:schemeClr val="tx1"/>
                </a:solidFill>
              </a:rPr>
            </a:b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7845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/>
          <p:cNvSpPr/>
          <p:nvPr/>
        </p:nvSpPr>
        <p:spPr>
          <a:xfrm>
            <a:off x="9509760" y="-853161"/>
            <a:ext cx="3840480" cy="384048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/>
          <a:scene3d>
            <a:camera prst="orthographicFront"/>
            <a:lightRig rig="threePt" dir="t"/>
          </a:scene3d>
          <a:sp3d>
            <a:bevelT prst="angle"/>
          </a:sp3d>
        </p:spPr>
      </p:sp>
      <p:sp>
        <p:nvSpPr>
          <p:cNvPr id="2" name="TextBox 1"/>
          <p:cNvSpPr txBox="1"/>
          <p:nvPr/>
        </p:nvSpPr>
        <p:spPr>
          <a:xfrm>
            <a:off x="731520" y="502920"/>
            <a:ext cx="10698480" cy="59436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1B6E4B"/>
                </a:solidFill>
                <a:latin typeface="Traditional Arabic"/>
              </a:rPr>
              <a:t>السؤال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143000"/>
            <a:ext cx="10698480" cy="22860"/>
          </a:xfrm>
          <a:prstGeom prst="rect">
            <a:avLst/>
          </a:prstGeom>
          <a:solidFill>
            <a:srgbClr val="BE8C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589826"/>
            <a:ext cx="10698480" cy="56938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3100" b="1" dirty="0" err="1">
                <a:solidFill>
                  <a:schemeClr val="bg1"/>
                </a:solidFill>
                <a:latin typeface="Traditional Arabic"/>
              </a:rPr>
              <a:t>متى</a:t>
            </a:r>
            <a:r>
              <a:rPr sz="3100" b="1" dirty="0">
                <a:solidFill>
                  <a:schemeClr val="bg1"/>
                </a:solidFill>
                <a:latin typeface="Traditional Arabic"/>
              </a:rPr>
              <a:t> </a:t>
            </a:r>
            <a:r>
              <a:rPr sz="3100" b="1" dirty="0" err="1">
                <a:solidFill>
                  <a:schemeClr val="bg1"/>
                </a:solidFill>
                <a:latin typeface="Traditional Arabic"/>
              </a:rPr>
              <a:t>يجب</a:t>
            </a:r>
            <a:r>
              <a:rPr sz="3100" b="1" dirty="0">
                <a:solidFill>
                  <a:schemeClr val="bg1"/>
                </a:solidFill>
                <a:latin typeface="Traditional Arabic"/>
              </a:rPr>
              <a:t> </a:t>
            </a:r>
            <a:r>
              <a:rPr sz="3100" b="1" dirty="0" err="1">
                <a:solidFill>
                  <a:schemeClr val="bg1"/>
                </a:solidFill>
                <a:latin typeface="Traditional Arabic"/>
              </a:rPr>
              <a:t>تقديم</a:t>
            </a:r>
            <a:r>
              <a:rPr sz="3100" b="1" dirty="0">
                <a:solidFill>
                  <a:schemeClr val="bg1"/>
                </a:solidFill>
                <a:latin typeface="Traditional Arabic"/>
              </a:rPr>
              <a:t> </a:t>
            </a:r>
            <a:r>
              <a:rPr sz="3100" b="1" dirty="0" err="1">
                <a:solidFill>
                  <a:schemeClr val="bg1"/>
                </a:solidFill>
                <a:latin typeface="Traditional Arabic"/>
              </a:rPr>
              <a:t>الخبر</a:t>
            </a:r>
            <a:r>
              <a:rPr sz="3100" b="1" dirty="0">
                <a:solidFill>
                  <a:schemeClr val="bg1"/>
                </a:solidFill>
                <a:latin typeface="Traditional Arabic"/>
              </a:rPr>
              <a:t> </a:t>
            </a:r>
            <a:r>
              <a:rPr sz="3100" b="1" dirty="0" err="1">
                <a:solidFill>
                  <a:schemeClr val="bg1"/>
                </a:solidFill>
                <a:latin typeface="Traditional Arabic"/>
              </a:rPr>
              <a:t>على</a:t>
            </a:r>
            <a:r>
              <a:rPr sz="3100" b="1" dirty="0">
                <a:solidFill>
                  <a:schemeClr val="bg1"/>
                </a:solidFill>
                <a:latin typeface="Traditional Arabic"/>
              </a:rPr>
              <a:t> </a:t>
            </a:r>
            <a:r>
              <a:rPr sz="3100" b="1" dirty="0" err="1">
                <a:solidFill>
                  <a:schemeClr val="bg1"/>
                </a:solidFill>
                <a:latin typeface="Traditional Arabic"/>
              </a:rPr>
              <a:t>المبتدأ</a:t>
            </a:r>
            <a:r>
              <a:rPr sz="3100" b="1" dirty="0">
                <a:solidFill>
                  <a:schemeClr val="bg1"/>
                </a:solidFill>
                <a:latin typeface="Traditional Arabic"/>
              </a:rPr>
              <a:t> </a:t>
            </a:r>
            <a:r>
              <a:rPr sz="3100" b="1" dirty="0" err="1">
                <a:solidFill>
                  <a:schemeClr val="bg1"/>
                </a:solidFill>
                <a:latin typeface="Traditional Arabic"/>
              </a:rPr>
              <a:t>وجوبًا</a:t>
            </a:r>
            <a:r>
              <a:rPr sz="3100" b="1" dirty="0">
                <a:solidFill>
                  <a:schemeClr val="bg1"/>
                </a:solidFill>
                <a:latin typeface="Traditional Arabic"/>
              </a:rPr>
              <a:t>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175" y="3503601"/>
            <a:ext cx="10698480" cy="56938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sz="3100" b="1" dirty="0" err="1">
                <a:solidFill>
                  <a:schemeClr val="bg1"/>
                </a:solidFill>
                <a:latin typeface="Traditional Arabic"/>
              </a:rPr>
              <a:t>ومتى</a:t>
            </a:r>
            <a:r>
              <a:rPr sz="3100" b="1" dirty="0">
                <a:solidFill>
                  <a:schemeClr val="bg1"/>
                </a:solidFill>
                <a:latin typeface="Traditional Arabic"/>
              </a:rPr>
              <a:t> </a:t>
            </a:r>
            <a:r>
              <a:rPr sz="3100" b="1" dirty="0" err="1">
                <a:solidFill>
                  <a:schemeClr val="bg1"/>
                </a:solidFill>
                <a:latin typeface="Traditional Arabic"/>
              </a:rPr>
              <a:t>يجوز</a:t>
            </a:r>
            <a:r>
              <a:rPr sz="3100" b="1" dirty="0">
                <a:solidFill>
                  <a:schemeClr val="bg1"/>
                </a:solidFill>
                <a:latin typeface="Traditional Arabic"/>
              </a:rPr>
              <a:t> </a:t>
            </a:r>
            <a:r>
              <a:rPr sz="3100" b="1" dirty="0" err="1">
                <a:solidFill>
                  <a:schemeClr val="bg1"/>
                </a:solidFill>
                <a:latin typeface="Traditional Arabic"/>
              </a:rPr>
              <a:t>تقديمه</a:t>
            </a:r>
            <a:r>
              <a:rPr sz="3100" b="1" dirty="0">
                <a:solidFill>
                  <a:schemeClr val="bg1"/>
                </a:solidFill>
                <a:latin typeface="Traditional Arabic"/>
              </a:rPr>
              <a:t>؟</a:t>
            </a:r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0"/>
          <p:cNvSpPr/>
          <p:nvPr/>
        </p:nvSpPr>
        <p:spPr>
          <a:xfrm>
            <a:off x="9142696" y="-594543"/>
            <a:ext cx="3840480" cy="3840480"/>
          </a:xfrm>
          <a:prstGeom prst="ellipse">
            <a:avLst/>
          </a:prstGeom>
          <a:solidFill>
            <a:srgbClr val="002060"/>
          </a:solidFill>
          <a:ln/>
          <a:scene3d>
            <a:camera prst="orthographicFront"/>
            <a:lightRig rig="threePt" dir="t"/>
          </a:scene3d>
          <a:sp3d>
            <a:bevelT prst="angle"/>
          </a:sp3d>
        </p:spPr>
      </p:sp>
      <p:sp>
        <p:nvSpPr>
          <p:cNvPr id="4" name="Rectangle 3"/>
          <p:cNvSpPr/>
          <p:nvPr/>
        </p:nvSpPr>
        <p:spPr>
          <a:xfrm>
            <a:off x="731520" y="1417320"/>
            <a:ext cx="10698480" cy="22860"/>
          </a:xfrm>
          <a:prstGeom prst="rect">
            <a:avLst/>
          </a:prstGeom>
          <a:solidFill>
            <a:srgbClr val="BE8C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870826"/>
            <a:ext cx="10149840" cy="685800"/>
          </a:xfrm>
          <a:prstGeom prst="rect">
            <a:avLst/>
          </a:prstGeom>
          <a:solidFill>
            <a:srgbClr val="F5F8F6"/>
          </a:solidFill>
          <a:ln>
            <a:solidFill>
              <a:srgbClr val="BE8C23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B42D2D"/>
                </a:solidFill>
                <a:latin typeface="Traditional Arabic"/>
              </a:rPr>
              <a:t>① يجب تقديم الخبر على المبتدأ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172229"/>
            <a:ext cx="10149840" cy="685800"/>
          </a:xfrm>
          <a:prstGeom prst="rect">
            <a:avLst/>
          </a:prstGeom>
          <a:solidFill>
            <a:srgbClr val="F5F8F6"/>
          </a:solidFill>
          <a:ln>
            <a:solidFill>
              <a:srgbClr val="BE8C23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1B6E4B"/>
                </a:solidFill>
                <a:latin typeface="Traditional Arabic"/>
              </a:rPr>
              <a:t>② يجوز تقديم الخبر على المبتدأ</a:t>
            </a: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064240" cy="6858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/>
            <a:r>
              <a:rPr sz="3000" b="1">
                <a:solidFill>
                  <a:srgbClr val="1B6E4B"/>
                </a:solidFill>
                <a:latin typeface="Traditional Arabic"/>
              </a:rPr>
              <a:t>يجب تقديم الخبر على المبتدأ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868680"/>
            <a:ext cx="10515600" cy="50292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/>
            <a:r>
              <a:rPr sz="1900" b="0">
                <a:solidFill>
                  <a:srgbClr val="232D37"/>
                </a:solidFill>
                <a:latin typeface="Traditional Arabic"/>
              </a:rPr>
              <a:t>أربعة مواضع أساسية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234440"/>
            <a:ext cx="10698480" cy="22860"/>
          </a:xfrm>
          <a:prstGeom prst="rect">
            <a:avLst/>
          </a:prstGeom>
          <a:solidFill>
            <a:srgbClr val="BE8C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744200" y="1554480"/>
            <a:ext cx="502920" cy="502920"/>
          </a:xfrm>
          <a:prstGeom prst="ellipse">
            <a:avLst/>
          </a:prstGeom>
          <a:solidFill>
            <a:srgbClr val="1B6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508760"/>
            <a:ext cx="9646920" cy="4572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/>
            <a:r>
              <a:rPr sz="2300" b="1">
                <a:solidFill>
                  <a:srgbClr val="232D37"/>
                </a:solidFill>
                <a:latin typeface="Traditional Arabic"/>
              </a:rPr>
              <a:t>إذا كان المبتدأ نكرة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1947672"/>
            <a:ext cx="9464040" cy="475488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/>
            <a:r>
              <a:rPr sz="2000" b="0">
                <a:solidFill>
                  <a:srgbClr val="B42D2D"/>
                </a:solidFill>
                <a:latin typeface="Traditional Arabic"/>
              </a:rPr>
              <a:t>مثال: في الدارِ رجلٌ</a:t>
            </a:r>
          </a:p>
        </p:txBody>
      </p:sp>
      <p:sp>
        <p:nvSpPr>
          <p:cNvPr id="8" name="Oval 7"/>
          <p:cNvSpPr/>
          <p:nvPr/>
        </p:nvSpPr>
        <p:spPr>
          <a:xfrm>
            <a:off x="10744200" y="2560320"/>
            <a:ext cx="502920" cy="502920"/>
          </a:xfrm>
          <a:prstGeom prst="ellipse">
            <a:avLst/>
          </a:prstGeom>
          <a:solidFill>
            <a:srgbClr val="1B6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514600"/>
            <a:ext cx="9646920" cy="4572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/>
            <a:r>
              <a:rPr sz="2300" b="1">
                <a:solidFill>
                  <a:srgbClr val="232D37"/>
                </a:solidFill>
                <a:latin typeface="Traditional Arabic"/>
              </a:rPr>
              <a:t>إذا كان الخبر مستحقًّا للصدارة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2953512"/>
            <a:ext cx="9464040" cy="475488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/>
            <a:r>
              <a:rPr sz="2000" b="0">
                <a:solidFill>
                  <a:srgbClr val="B42D2D"/>
                </a:solidFill>
                <a:latin typeface="Traditional Arabic"/>
              </a:rPr>
              <a:t>مثال: أين خالدٌ؟</a:t>
            </a:r>
          </a:p>
        </p:txBody>
      </p:sp>
      <p:sp>
        <p:nvSpPr>
          <p:cNvPr id="11" name="Oval 10"/>
          <p:cNvSpPr/>
          <p:nvPr/>
        </p:nvSpPr>
        <p:spPr>
          <a:xfrm>
            <a:off x="10744200" y="3566160"/>
            <a:ext cx="502920" cy="502920"/>
          </a:xfrm>
          <a:prstGeom prst="ellipse">
            <a:avLst/>
          </a:prstGeom>
          <a:solidFill>
            <a:srgbClr val="1B6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520440"/>
            <a:ext cx="9646920" cy="4572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/>
            <a:r>
              <a:rPr sz="2300" b="1">
                <a:solidFill>
                  <a:srgbClr val="232D37"/>
                </a:solidFill>
                <a:latin typeface="Traditional Arabic"/>
              </a:rPr>
              <a:t>إذا اتصل بالمبتدأ ضمير يعود على الخبر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3959352"/>
            <a:ext cx="9464040" cy="475488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/>
            <a:r>
              <a:rPr sz="2000" b="0">
                <a:solidFill>
                  <a:srgbClr val="B42D2D"/>
                </a:solidFill>
                <a:latin typeface="Traditional Arabic"/>
              </a:rPr>
              <a:t>مثال: أمْ على قلوبٍ أقفالُها</a:t>
            </a:r>
          </a:p>
        </p:txBody>
      </p:sp>
      <p:sp>
        <p:nvSpPr>
          <p:cNvPr id="14" name="Oval 13"/>
          <p:cNvSpPr/>
          <p:nvPr/>
        </p:nvSpPr>
        <p:spPr>
          <a:xfrm>
            <a:off x="10744200" y="4572000"/>
            <a:ext cx="502920" cy="502920"/>
          </a:xfrm>
          <a:prstGeom prst="ellipse">
            <a:avLst/>
          </a:prstGeom>
          <a:solidFill>
            <a:srgbClr val="1B6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526280"/>
            <a:ext cx="9646920" cy="4572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/>
            <a:r>
              <a:rPr sz="2300" b="1">
                <a:solidFill>
                  <a:srgbClr val="232D37"/>
                </a:solidFill>
                <a:latin typeface="Traditional Arabic"/>
              </a:rPr>
              <a:t>أن ينحصر الخبر في المبتدأ (بِـ«إنما» أو «ما…إلا»)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" y="4965192"/>
            <a:ext cx="9464040" cy="475488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/>
            <a:r>
              <a:rPr sz="2000" b="0">
                <a:solidFill>
                  <a:srgbClr val="B42D2D"/>
                </a:solidFill>
                <a:latin typeface="Traditional Arabic"/>
              </a:rPr>
              <a:t>مثال: فإنما على رسولنا البلاغُ المبينُ</a:t>
            </a: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064240" cy="6858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/>
            <a:r>
              <a:rPr sz="3000" b="1">
                <a:solidFill>
                  <a:srgbClr val="1B6E4B"/>
                </a:solidFill>
                <a:latin typeface="Traditional Arabic"/>
              </a:rPr>
              <a:t>يجوز تقديم الخبر على المبتدأ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868680"/>
            <a:ext cx="10515600" cy="50292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/>
            <a:r>
              <a:rPr sz="1900" b="0">
                <a:solidFill>
                  <a:srgbClr val="232D37"/>
                </a:solidFill>
                <a:latin typeface="Traditional Arabic"/>
              </a:rPr>
              <a:t>من المواضع المذكورة في الدرس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234440"/>
            <a:ext cx="10698480" cy="22860"/>
          </a:xfrm>
          <a:prstGeom prst="rect">
            <a:avLst/>
          </a:prstGeom>
          <a:solidFill>
            <a:srgbClr val="BE8C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744200" y="1691640"/>
            <a:ext cx="502920" cy="502920"/>
          </a:xfrm>
          <a:prstGeom prst="ellipse">
            <a:avLst/>
          </a:prstGeom>
          <a:solidFill>
            <a:srgbClr val="1B6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645920"/>
            <a:ext cx="9646920" cy="4572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/>
            <a:r>
              <a:rPr sz="2300" b="1" dirty="0" err="1">
                <a:solidFill>
                  <a:srgbClr val="232D37"/>
                </a:solidFill>
                <a:latin typeface="Traditional Arabic"/>
              </a:rPr>
              <a:t>إذا</a:t>
            </a:r>
            <a:r>
              <a:rPr sz="2300" b="1" dirty="0">
                <a:solidFill>
                  <a:srgbClr val="232D37"/>
                </a:solidFill>
                <a:latin typeface="Traditional Arabic"/>
              </a:rPr>
              <a:t> </a:t>
            </a:r>
            <a:r>
              <a:rPr sz="2300" b="1" dirty="0" err="1">
                <a:solidFill>
                  <a:srgbClr val="232D37"/>
                </a:solidFill>
                <a:latin typeface="Traditional Arabic"/>
              </a:rPr>
              <a:t>كان</a:t>
            </a:r>
            <a:r>
              <a:rPr sz="2300" b="1" dirty="0">
                <a:solidFill>
                  <a:srgbClr val="232D37"/>
                </a:solidFill>
                <a:latin typeface="Traditional Arabic"/>
              </a:rPr>
              <a:t> </a:t>
            </a:r>
            <a:r>
              <a:rPr sz="2300" b="1" dirty="0" err="1">
                <a:solidFill>
                  <a:srgbClr val="232D37"/>
                </a:solidFill>
                <a:latin typeface="Traditional Arabic"/>
              </a:rPr>
              <a:t>الخبر</a:t>
            </a:r>
            <a:r>
              <a:rPr sz="2300" b="1" dirty="0">
                <a:solidFill>
                  <a:srgbClr val="232D37"/>
                </a:solidFill>
                <a:latin typeface="Traditional Arabic"/>
              </a:rPr>
              <a:t> </a:t>
            </a:r>
            <a:r>
              <a:rPr sz="2300" b="1" dirty="0" err="1">
                <a:solidFill>
                  <a:srgbClr val="232D37"/>
                </a:solidFill>
                <a:latin typeface="Traditional Arabic"/>
              </a:rPr>
              <a:t>شبه</a:t>
            </a:r>
            <a:r>
              <a:rPr sz="2300" b="1" dirty="0">
                <a:solidFill>
                  <a:srgbClr val="232D37"/>
                </a:solidFill>
                <a:latin typeface="Traditional Arabic"/>
              </a:rPr>
              <a:t> </a:t>
            </a:r>
            <a:r>
              <a:rPr sz="2300" b="1" dirty="0" err="1">
                <a:solidFill>
                  <a:srgbClr val="232D37"/>
                </a:solidFill>
                <a:latin typeface="Traditional Arabic"/>
              </a:rPr>
              <a:t>جملة</a:t>
            </a:r>
            <a:r>
              <a:rPr sz="2300" b="1" dirty="0">
                <a:solidFill>
                  <a:srgbClr val="232D37"/>
                </a:solidFill>
                <a:latin typeface="Traditional Arabic"/>
              </a:rPr>
              <a:t> </a:t>
            </a:r>
            <a:r>
              <a:rPr sz="2300" b="1" dirty="0" err="1">
                <a:solidFill>
                  <a:srgbClr val="232D37"/>
                </a:solidFill>
                <a:latin typeface="Traditional Arabic"/>
              </a:rPr>
              <a:t>والمبتدأ</a:t>
            </a:r>
            <a:r>
              <a:rPr sz="2300" b="1" dirty="0">
                <a:solidFill>
                  <a:srgbClr val="232D37"/>
                </a:solidFill>
                <a:latin typeface="Traditional Arabic"/>
              </a:rPr>
              <a:t> </a:t>
            </a:r>
            <a:r>
              <a:rPr sz="2300" b="1" dirty="0" err="1">
                <a:solidFill>
                  <a:srgbClr val="232D37"/>
                </a:solidFill>
                <a:latin typeface="Traditional Arabic"/>
              </a:rPr>
              <a:t>معرفة</a:t>
            </a:r>
            <a:endParaRPr sz="2300" b="1" dirty="0">
              <a:solidFill>
                <a:srgbClr val="232D37"/>
              </a:solidFill>
              <a:latin typeface="Traditional Arabi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51560" y="2084832"/>
            <a:ext cx="9464040" cy="475488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/>
            <a:r>
              <a:rPr sz="2000" b="0" dirty="0" err="1">
                <a:solidFill>
                  <a:srgbClr val="B42D2D"/>
                </a:solidFill>
                <a:latin typeface="Traditional Arabic"/>
              </a:rPr>
              <a:t>مثال</a:t>
            </a:r>
            <a:r>
              <a:rPr sz="2000" b="0" dirty="0">
                <a:solidFill>
                  <a:srgbClr val="B42D2D"/>
                </a:solidFill>
                <a:latin typeface="Traditional Arabic"/>
              </a:rPr>
              <a:t>: </a:t>
            </a:r>
            <a:r>
              <a:rPr sz="2000" b="0" dirty="0" err="1">
                <a:solidFill>
                  <a:srgbClr val="B42D2D"/>
                </a:solidFill>
                <a:latin typeface="Traditional Arabic"/>
              </a:rPr>
              <a:t>في</a:t>
            </a:r>
            <a:r>
              <a:rPr sz="2000" b="0" dirty="0">
                <a:solidFill>
                  <a:srgbClr val="B42D2D"/>
                </a:solidFill>
                <a:latin typeface="Traditional Arabic"/>
              </a:rPr>
              <a:t> </a:t>
            </a:r>
            <a:r>
              <a:rPr sz="2000" b="0" dirty="0" err="1">
                <a:solidFill>
                  <a:srgbClr val="B42D2D"/>
                </a:solidFill>
                <a:latin typeface="Traditional Arabic"/>
              </a:rPr>
              <a:t>كتابِ</a:t>
            </a:r>
            <a:r>
              <a:rPr sz="2000" b="0" dirty="0">
                <a:solidFill>
                  <a:srgbClr val="B42D2D"/>
                </a:solidFill>
                <a:latin typeface="Traditional Arabic"/>
              </a:rPr>
              <a:t> </a:t>
            </a:r>
            <a:r>
              <a:rPr sz="2000" b="0" dirty="0" err="1">
                <a:solidFill>
                  <a:srgbClr val="B42D2D"/>
                </a:solidFill>
                <a:latin typeface="Traditional Arabic"/>
              </a:rPr>
              <a:t>اللهِ</a:t>
            </a:r>
            <a:r>
              <a:rPr sz="2000" b="0" dirty="0">
                <a:solidFill>
                  <a:srgbClr val="B42D2D"/>
                </a:solidFill>
                <a:latin typeface="Traditional Arabic"/>
              </a:rPr>
              <a:t> </a:t>
            </a:r>
            <a:r>
              <a:rPr sz="2000" b="0" dirty="0" err="1">
                <a:solidFill>
                  <a:srgbClr val="B42D2D"/>
                </a:solidFill>
                <a:latin typeface="Traditional Arabic"/>
              </a:rPr>
              <a:t>الخبرُ</a:t>
            </a:r>
            <a:endParaRPr sz="2000" b="0" dirty="0">
              <a:solidFill>
                <a:srgbClr val="B42D2D"/>
              </a:solidFill>
              <a:latin typeface="Traditional Arabic"/>
            </a:endParaRPr>
          </a:p>
        </p:txBody>
      </p:sp>
    </p:spTree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</TotalTime>
  <Words>154</Words>
  <Application>Microsoft Office PowerPoint</Application>
  <PresentationFormat>Custom</PresentationFormat>
  <Paragraphs>38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Solstice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WELCOME</cp:lastModifiedBy>
  <cp:revision>4</cp:revision>
  <dcterms:created xsi:type="dcterms:W3CDTF">2013-01-27T09:14:16Z</dcterms:created>
  <dcterms:modified xsi:type="dcterms:W3CDTF">2026-09-03T16:39:43Z</dcterms:modified>
  <cp:category/>
</cp:coreProperties>
</file>