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Full" cryptAlgorithmClass="hash" cryptAlgorithmType="typeAny" cryptAlgorithmSid="4" spinCount="50000" saltData="g0cS4oq2Ipk/x7hbiZ0MmA" hashData="AZxTjvcqMYSZ3eSbNvvZL52hGDY" cryptProvider="" algIdExt="0" algIdExtSource="" cryptProviderTypeExt="0" cryptProviderTypeExtSource="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-24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10.png"/><Relationship Id="rId10" Type="http://schemas.openxmlformats.org/officeDocument/2006/relationships/image" Target="../media/image14.png"/><Relationship Id="rId4" Type="http://schemas.openxmlformats.org/officeDocument/2006/relationships/image" Target="../media/image9.pn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2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2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.pn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39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12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11" Type="http://schemas.openxmlformats.org/officeDocument/2006/relationships/image" Target="../media/image38.png"/><Relationship Id="rId5" Type="http://schemas.openxmlformats.org/officeDocument/2006/relationships/image" Target="../media/image32.png"/><Relationship Id="rId10" Type="http://schemas.openxmlformats.org/officeDocument/2006/relationships/image" Target="../media/image37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40.png"/><Relationship Id="rId7" Type="http://schemas.openxmlformats.org/officeDocument/2006/relationships/image" Target="../media/image4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5" Type="http://schemas.openxmlformats.org/officeDocument/2006/relationships/image" Target="../media/image2.png"/><Relationship Id="rId4" Type="http://schemas.openxmlformats.org/officeDocument/2006/relationships/image" Target="../media/image4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5.pn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Relationship Id="rId9" Type="http://schemas.openxmlformats.org/officeDocument/2006/relationships/image" Target="../media/image5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7" Type="http://schemas.openxmlformats.org/officeDocument/2006/relationships/image" Target="../media/image6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5.png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9.png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1.png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3.png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7.jpeg"/><Relationship Id="rId5" Type="http://schemas.openxmlformats.org/officeDocument/2006/relationships/image" Target="../media/image76.png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0" y="6353175"/>
            <a:ext cx="3562350" cy="3524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55507" y="2233612"/>
            <a:ext cx="7880985" cy="1009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/>
            </a:pPr>
            <a:r>
              <a:rPr sz="4875" b="1" i="0" u="none">
                <a:solidFill>
                  <a:srgbClr val="38BDF8"/>
                </a:solidFill>
                <a:latin typeface="Hind Siliguri"/>
              </a:rPr>
              <a:t>আজকের পাঠে সবাইকে স্বাগতম</a:t>
            </a:r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14974" y="3833811"/>
            <a:ext cx="881063" cy="881063"/>
          </a:xfrm>
          <a:prstGeom prst="rect">
            <a:avLst/>
          </a:prstGeom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7875" y="1799332"/>
            <a:ext cx="8096250" cy="4011662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0" y="6353175"/>
            <a:ext cx="3562350" cy="3524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90600" y="438150"/>
            <a:ext cx="11201400" cy="609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defRPr/>
            </a:pPr>
            <a:r>
              <a:rPr sz="2850" b="1" i="0" u="none">
                <a:solidFill>
                  <a:srgbClr val="38BDF8"/>
                </a:solidFill>
                <a:latin typeface="Hind Siliguri"/>
              </a:rPr>
              <a:t>শিক্ষক পরিচিতি</a:t>
            </a:r>
          </a:p>
        </p:txBody>
      </p:sp>
      <p:sp>
        <p:nvSpPr>
          <p:cNvPr id="6" name="Rectangle 5"/>
          <p:cNvSpPr/>
          <p:nvPr/>
        </p:nvSpPr>
        <p:spPr>
          <a:xfrm>
            <a:off x="533400" y="1114425"/>
            <a:ext cx="11125200" cy="285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400" y="547687"/>
            <a:ext cx="314325" cy="3619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154078" y="3256657"/>
            <a:ext cx="7940992" cy="647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3150" b="1" i="0" u="none">
                <a:solidFill>
                  <a:srgbClr val="F59E0B"/>
                </a:solidFill>
                <a:latin typeface="Hind Siliguri"/>
              </a:rPr>
              <a:t>মোঃ মিজানুর রহমান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43150" y="3999607"/>
            <a:ext cx="7562850" cy="3961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3120"/>
              </a:lnSpc>
            </a:pPr>
            <a:r>
              <a:rPr sz="1950" b="0" i="0" u="none">
                <a:solidFill>
                  <a:srgbClr val="F8FAFC"/>
                </a:solidFill>
                <a:latin typeface="Hind Siliguri SemiBold"/>
              </a:rPr>
              <a:t>সহকারী শিক্ষক (ব্যবসায় শিক্ষা)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343150" y="4471987"/>
            <a:ext cx="7562850" cy="335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640"/>
              </a:lnSpc>
            </a:pPr>
            <a:r>
              <a:rPr sz="1650" b="0" i="0" u="none">
                <a:solidFill>
                  <a:srgbClr val="94A3B8"/>
                </a:solidFill>
                <a:latin typeface="Hind Siliguri Medium"/>
              </a:rPr>
              <a:t>বি.এড, এম.এড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343150" y="4997648"/>
            <a:ext cx="7562850" cy="19050"/>
          </a:xfrm>
          <a:prstGeom prst="rect">
            <a:avLst/>
          </a:prstGeom>
          <a:solidFill>
            <a:srgbClr val="3341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2343150" y="5207198"/>
            <a:ext cx="7562850" cy="3656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879"/>
              </a:lnSpc>
            </a:pPr>
            <a:r>
              <a:rPr sz="1800" b="1" i="0" u="none">
                <a:solidFill>
                  <a:srgbClr val="38BDF8"/>
                </a:solidFill>
                <a:latin typeface="Hind Siliguri"/>
              </a:rPr>
              <a:t>আর.আর.টেক্সটাইল মিলস্ উচ্চ বিদ্যালয়</a:t>
            </a:r>
          </a:p>
        </p:txBody>
      </p:sp>
      <p:pic>
        <p:nvPicPr>
          <p:cNvPr id="14" name="Picture 13" descr="mizan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05024" y="2929124"/>
            <a:ext cx="2502015" cy="22780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2831752"/>
            <a:ext cx="3549550" cy="194682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1075" y="2831752"/>
            <a:ext cx="3549699" cy="194682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08900" y="2831752"/>
            <a:ext cx="3549550" cy="194682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2000" y="6353175"/>
            <a:ext cx="3562350" cy="35242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90600" y="438150"/>
            <a:ext cx="11201400" cy="609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defRPr/>
            </a:pPr>
            <a:r>
              <a:rPr sz="2850" b="1" i="0" u="none">
                <a:solidFill>
                  <a:srgbClr val="38BDF8"/>
                </a:solidFill>
                <a:latin typeface="Hind Siliguri"/>
              </a:rPr>
              <a:t>পাঠ পরিচিতি</a:t>
            </a:r>
          </a:p>
        </p:txBody>
      </p:sp>
      <p:sp>
        <p:nvSpPr>
          <p:cNvPr id="8" name="Rectangle 7"/>
          <p:cNvSpPr/>
          <p:nvPr/>
        </p:nvSpPr>
        <p:spPr>
          <a:xfrm>
            <a:off x="533400" y="1114425"/>
            <a:ext cx="11125200" cy="285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3400" y="547687"/>
            <a:ext cx="314325" cy="36195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93862" y="3088927"/>
            <a:ext cx="428625" cy="42862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14694" y="3660427"/>
            <a:ext cx="318696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950" b="1" i="0" u="none">
                <a:solidFill>
                  <a:srgbClr val="F59E0B"/>
                </a:solidFill>
                <a:latin typeface="Hind Siliguri"/>
              </a:rPr>
              <a:t>বিষয়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0575" y="4155727"/>
            <a:ext cx="3035200" cy="3656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879"/>
              </a:lnSpc>
            </a:pPr>
            <a:r>
              <a:rPr sz="1800" b="1" i="0" u="none">
                <a:solidFill>
                  <a:srgbClr val="FFFFFF"/>
                </a:solidFill>
                <a:latin typeface="Hind Siliguri"/>
              </a:rPr>
              <a:t>ব্যবসায় উদ্যোগ</a:t>
            </a:r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29151" y="3088927"/>
            <a:ext cx="533400" cy="42862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502367" y="3660427"/>
            <a:ext cx="3187117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950" b="1" i="0" u="none">
                <a:solidFill>
                  <a:srgbClr val="F59E0B"/>
                </a:solidFill>
                <a:latin typeface="Hind Siliguri"/>
              </a:rPr>
              <a:t>শ্রেণি ও অধ্যায়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78250" y="4155727"/>
            <a:ext cx="3035349" cy="3481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879"/>
              </a:lnSpc>
            </a:pPr>
            <a:r>
              <a:rPr sz="1800" b="1" i="0" u="none">
                <a:solidFill>
                  <a:srgbClr val="FFFFFF"/>
                </a:solidFill>
                <a:latin typeface="Hind Siliguri"/>
              </a:rPr>
              <a:t>৯ম শ্রেণি </a:t>
            </a:r>
            <a:r>
              <a:rPr sz="1800" b="1" i="0" u="none" smtClean="0">
                <a:solidFill>
                  <a:srgbClr val="FFFFFF"/>
                </a:solidFill>
                <a:latin typeface="Hind Siliguri"/>
              </a:rPr>
              <a:t>(</a:t>
            </a:r>
            <a:r>
              <a:rPr lang="en-US" b="1" dirty="0" smtClean="0">
                <a:solidFill>
                  <a:srgbClr val="FFFFFF"/>
                </a:solidFill>
                <a:latin typeface="Hind Siliguri"/>
              </a:rPr>
              <a:t>৬ষ্ঠ</a:t>
            </a:r>
            <a:r>
              <a:rPr sz="1800" b="1" i="0" u="none" smtClean="0">
                <a:solidFill>
                  <a:srgbClr val="FFFFFF"/>
                </a:solidFill>
                <a:latin typeface="Hind Siliguri"/>
              </a:rPr>
              <a:t> </a:t>
            </a:r>
            <a:r>
              <a:rPr sz="1800" b="1" i="0" u="none">
                <a:solidFill>
                  <a:srgbClr val="FFFFFF"/>
                </a:solidFill>
                <a:latin typeface="Hind Siliguri"/>
              </a:rPr>
              <a:t>অধ্যায়)</a:t>
            </a:r>
          </a:p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69363" y="3088927"/>
            <a:ext cx="428625" cy="428625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8290195" y="3660427"/>
            <a:ext cx="318696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950" b="1" i="0" u="none">
                <a:solidFill>
                  <a:srgbClr val="F59E0B"/>
                </a:solidFill>
                <a:latin typeface="Hind Siliguri"/>
              </a:rPr>
              <a:t>সময় ও পাঠ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66075" y="4155727"/>
            <a:ext cx="3035200" cy="3656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879"/>
              </a:lnSpc>
            </a:pPr>
            <a:r>
              <a:rPr sz="1800" b="1" i="0" u="none">
                <a:solidFill>
                  <a:srgbClr val="FFFFFF"/>
                </a:solidFill>
                <a:latin typeface="Hind Siliguri"/>
              </a:rPr>
              <a:t>ব্যবসায় পরিকল্পনা (৫০ মিনিট)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1995487"/>
            <a:ext cx="5372100" cy="36195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500" y="2353865"/>
            <a:ext cx="5372100" cy="2902743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00" y="6353175"/>
            <a:ext cx="3562350" cy="3524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38225" y="438150"/>
            <a:ext cx="11151393" cy="43858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defRPr/>
            </a:pPr>
            <a:r>
              <a:rPr sz="2850" b="1" i="0" u="none" smtClean="0">
                <a:solidFill>
                  <a:srgbClr val="38BDF8"/>
                </a:solidFill>
                <a:latin typeface="Hind Siliguri"/>
              </a:rPr>
              <a:t>ছবি </a:t>
            </a:r>
            <a:r>
              <a:rPr sz="2850" b="1" i="0" u="none">
                <a:solidFill>
                  <a:srgbClr val="38BDF8"/>
                </a:solidFill>
                <a:latin typeface="Hind Siliguri"/>
              </a:rPr>
              <a:t>লক্ষ্য করো</a:t>
            </a:r>
          </a:p>
        </p:txBody>
      </p:sp>
      <p:sp>
        <p:nvSpPr>
          <p:cNvPr id="7" name="Rectangle 6"/>
          <p:cNvSpPr/>
          <p:nvPr/>
        </p:nvSpPr>
        <p:spPr>
          <a:xfrm>
            <a:off x="533400" y="1114425"/>
            <a:ext cx="11125200" cy="285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3400" y="547687"/>
            <a:ext cx="361950" cy="36195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2450" y="2014537"/>
            <a:ext cx="5334000" cy="35814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581775" y="2591990"/>
            <a:ext cx="5080635" cy="428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100" b="1" i="0" u="none">
                <a:solidFill>
                  <a:srgbClr val="F59E0B"/>
                </a:solidFill>
                <a:latin typeface="Hind Siliguri"/>
              </a:rPr>
              <a:t>চিন্তা করে বলো: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915150" y="3163490"/>
            <a:ext cx="4505325" cy="335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0" i="0" u="none">
                <a:solidFill>
                  <a:srgbClr val="E2E8F0"/>
                </a:solidFill>
                <a:latin typeface="Hind Siliguri Medium"/>
              </a:rPr>
              <a:t>ছবিতে তোমরা একটি নকশা বা ব্লু-প্রিন্ট দেখতে পাচ্ছো।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915150" y="3670101"/>
            <a:ext cx="4505325" cy="6703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0" i="0" u="none">
                <a:solidFill>
                  <a:srgbClr val="E2E8F0"/>
                </a:solidFill>
                <a:latin typeface="Hind Siliguri Medium"/>
              </a:rPr>
              <a:t>একটি দালান বা ঘর তৈরির আগে যেমন নকশা লাগে, তেমনি ব্যবসায় শুরু করতে কী লাগে?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915150" y="4511873"/>
            <a:ext cx="4505325" cy="335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0" i="0" u="none">
                <a:solidFill>
                  <a:srgbClr val="E2E8F0"/>
                </a:solidFill>
                <a:latin typeface="Hind Siliguri Medium"/>
              </a:rPr>
              <a:t>ঠিক ধরেছো! এটিই হলো </a:t>
            </a:r>
            <a:r>
              <a:rPr sz="1650" b="1" i="0" u="none">
                <a:solidFill>
                  <a:srgbClr val="F59E0B"/>
                </a:solidFill>
                <a:latin typeface="Hind Siliguri"/>
              </a:rPr>
              <a:t>ব্যবসায় পরিকল্পনা</a:t>
            </a:r>
            <a:r>
              <a:rPr sz="1650" b="0" i="0" u="none">
                <a:solidFill>
                  <a:srgbClr val="E2E8F0"/>
                </a:solidFill>
                <a:latin typeface="Hind Siliguri Medium"/>
              </a:rPr>
              <a:t>।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81775" y="3163490"/>
            <a:ext cx="190500" cy="3333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1" i="0" u="none">
                <a:solidFill>
                  <a:srgbClr val="38BDF8"/>
                </a:solidFill>
                <a:latin typeface="Hind Siliguri"/>
              </a:rPr>
              <a:t>➔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81775" y="3670101"/>
            <a:ext cx="190500" cy="3333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1" i="0" u="none">
                <a:solidFill>
                  <a:srgbClr val="38BDF8"/>
                </a:solidFill>
                <a:latin typeface="Hind Siliguri"/>
              </a:rPr>
              <a:t>➔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81775" y="4511873"/>
            <a:ext cx="190500" cy="3333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1" i="0" u="none">
                <a:solidFill>
                  <a:srgbClr val="38BDF8"/>
                </a:solidFill>
                <a:latin typeface="Hind Siliguri"/>
              </a:rPr>
              <a:t>➔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0" y="2153542"/>
            <a:ext cx="2286000" cy="5334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0" y="6353175"/>
            <a:ext cx="3562350" cy="3524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631853" y="2972692"/>
            <a:ext cx="8439644" cy="69249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/>
            </a:pPr>
            <a:r>
              <a:rPr sz="4500" b="1" i="0" u="none">
                <a:solidFill>
                  <a:srgbClr val="F59E0B"/>
                </a:solidFill>
                <a:latin typeface="Hind Siliguri"/>
              </a:rPr>
              <a:t>ব্যবসায় পরিকল্পনার ধারণা ও গুরুত্ব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100973" y="3869108"/>
            <a:ext cx="5592861" cy="43601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sz="2100" b="0" i="0" u="none">
                <a:solidFill>
                  <a:srgbClr val="E2E8F0"/>
                </a:solidFill>
                <a:latin typeface="Hind Siliguri Medium"/>
              </a:rPr>
              <a:t>(Concept &amp; Importance of Business Plan)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1625" y="2214711"/>
            <a:ext cx="9048750" cy="3180903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0" y="6353175"/>
            <a:ext cx="3562350" cy="3524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38225" y="438150"/>
            <a:ext cx="11151393" cy="609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defRPr/>
            </a:pPr>
            <a:r>
              <a:rPr sz="2850" b="1" i="0" u="none">
                <a:solidFill>
                  <a:srgbClr val="38BDF8"/>
                </a:solidFill>
                <a:latin typeface="Hind Siliguri"/>
              </a:rPr>
              <a:t>শিখনফল</a:t>
            </a:r>
          </a:p>
        </p:txBody>
      </p:sp>
      <p:sp>
        <p:nvSpPr>
          <p:cNvPr id="6" name="Rectangle 5"/>
          <p:cNvSpPr/>
          <p:nvPr/>
        </p:nvSpPr>
        <p:spPr>
          <a:xfrm>
            <a:off x="533400" y="1114425"/>
            <a:ext cx="11125200" cy="285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400" y="547687"/>
            <a:ext cx="361950" cy="3619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66900" y="2452836"/>
            <a:ext cx="8515350" cy="3656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1800" b="1" i="0" u="none">
                <a:solidFill>
                  <a:srgbClr val="38BDF8"/>
                </a:solidFill>
                <a:latin typeface="Hind Siliguri"/>
              </a:rPr>
              <a:t>এই পাঠ শেষে তোমরা —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200275" y="3009007"/>
            <a:ext cx="8181975" cy="3656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1800" b="0" i="0" u="none">
                <a:solidFill>
                  <a:srgbClr val="E2E8F0"/>
                </a:solidFill>
                <a:latin typeface="Hind Siliguri Medium"/>
              </a:rPr>
              <a:t>ব্যবসায় পরিকল্পনার ধারণা ব্যাখ্যা করতে পারবে।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200275" y="3546127"/>
            <a:ext cx="8181975" cy="3656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1800" b="0" i="0" u="none">
                <a:solidFill>
                  <a:srgbClr val="E2E8F0"/>
                </a:solidFill>
                <a:latin typeface="Hind Siliguri Medium"/>
              </a:rPr>
              <a:t>ব্যবসায় পরিকল্পনার বিভিন্ন উপাদান চিহ্নিত করতে পারবে।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200275" y="4083248"/>
            <a:ext cx="8181975" cy="3656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1800" b="0" i="0" u="none">
                <a:solidFill>
                  <a:srgbClr val="E2E8F0"/>
                </a:solidFill>
                <a:latin typeface="Hind Siliguri Medium"/>
              </a:rPr>
              <a:t>ব্যবসায় পরিকল্পনার প্রধান প্রধান গুরুত্ব বিশ্লেষণ করতে পারবে।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200275" y="4620369"/>
            <a:ext cx="8181975" cy="3656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1800" b="0" i="0" u="none">
                <a:solidFill>
                  <a:srgbClr val="E2E8F0"/>
                </a:solidFill>
                <a:latin typeface="Hind Siliguri Medium"/>
              </a:rPr>
              <a:t>বাস্তব জীবনে একটি সফল ব্যবসায় গঠনে পরিকল্পনার ভূমিকা অনুধাবন করতে পারবে।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866900" y="3009007"/>
            <a:ext cx="190500" cy="3333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1" i="0" u="none">
                <a:solidFill>
                  <a:srgbClr val="38BDF8"/>
                </a:solidFill>
                <a:latin typeface="Hind Siliguri"/>
              </a:rPr>
              <a:t>➔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866900" y="3546127"/>
            <a:ext cx="190500" cy="3333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1" i="0" u="none">
                <a:solidFill>
                  <a:srgbClr val="38BDF8"/>
                </a:solidFill>
                <a:latin typeface="Hind Siliguri"/>
              </a:rPr>
              <a:t>➔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866900" y="4083248"/>
            <a:ext cx="190500" cy="3333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1" i="0" u="none">
                <a:solidFill>
                  <a:srgbClr val="38BDF8"/>
                </a:solidFill>
                <a:latin typeface="Hind Siliguri"/>
              </a:rPr>
              <a:t>➔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866900" y="4620369"/>
            <a:ext cx="190500" cy="3333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1" i="0" u="none">
                <a:solidFill>
                  <a:srgbClr val="38BDF8"/>
                </a:solidFill>
                <a:latin typeface="Hind Siliguri"/>
              </a:rPr>
              <a:t>➔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2454771"/>
            <a:ext cx="11125200" cy="2700932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0" y="6353175"/>
            <a:ext cx="3562350" cy="3524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33475" y="438150"/>
            <a:ext cx="11051381" cy="609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defRPr/>
            </a:pPr>
            <a:r>
              <a:rPr sz="2850" b="1" i="0" u="none">
                <a:solidFill>
                  <a:srgbClr val="38BDF8"/>
                </a:solidFill>
                <a:latin typeface="Hind Siliguri"/>
              </a:rPr>
              <a:t>পূর্বজ্ঞান যাচাই</a:t>
            </a:r>
          </a:p>
        </p:txBody>
      </p:sp>
      <p:sp>
        <p:nvSpPr>
          <p:cNvPr id="6" name="Rectangle 5"/>
          <p:cNvSpPr/>
          <p:nvPr/>
        </p:nvSpPr>
        <p:spPr>
          <a:xfrm>
            <a:off x="533400" y="1114425"/>
            <a:ext cx="11125200" cy="285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400" y="547687"/>
            <a:ext cx="457200" cy="3619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219200" y="2759571"/>
            <a:ext cx="10641330" cy="4286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100" b="1" i="0" u="none">
                <a:solidFill>
                  <a:srgbClr val="F59E0B"/>
                </a:solidFill>
                <a:latin typeface="Hind Siliguri"/>
              </a:rPr>
              <a:t>চলো কিছু উত্তর খোঁজার চেষ্টা করি: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200" y="2840533"/>
            <a:ext cx="266700" cy="2667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171575" y="3331071"/>
            <a:ext cx="10182225" cy="335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0" i="0" u="none">
                <a:solidFill>
                  <a:srgbClr val="E2E8F0"/>
                </a:solidFill>
                <a:latin typeface="Hind Siliguri Medium"/>
              </a:rPr>
              <a:t>ব্যবসায়ের প্রধান উদ্দেশ্য কী? </a:t>
            </a:r>
            <a:r>
              <a:rPr sz="1650" b="1" i="0" u="none">
                <a:solidFill>
                  <a:srgbClr val="F59E0B"/>
                </a:solidFill>
                <a:latin typeface="Hind Siliguri"/>
              </a:rPr>
              <a:t>(মুনাফা অর্জন)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71575" y="3837682"/>
            <a:ext cx="10182225" cy="335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0" i="0" u="none">
                <a:solidFill>
                  <a:srgbClr val="E2E8F0"/>
                </a:solidFill>
                <a:latin typeface="Hind Siliguri Medium"/>
              </a:rPr>
              <a:t>বিনা পরিকল্পনায় ব্যবসা শুরু করলে কী ঘটতে পারে? </a:t>
            </a:r>
            <a:r>
              <a:rPr sz="1650" b="1" i="0" u="none">
                <a:solidFill>
                  <a:srgbClr val="F59E0B"/>
                </a:solidFill>
                <a:latin typeface="Hind Siliguri"/>
              </a:rPr>
              <a:t>(ব্যর্থ হওয়ার ঝুঁকি থাকে)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71575" y="4344292"/>
            <a:ext cx="10182225" cy="335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0" i="0" u="none">
                <a:solidFill>
                  <a:srgbClr val="E2E8F0"/>
                </a:solidFill>
                <a:latin typeface="Hind Siliguri Medium"/>
              </a:rPr>
              <a:t>ভ্রমণ করার সময় আমাদের পথ দেখায় কোনটি? </a:t>
            </a:r>
            <a:r>
              <a:rPr sz="1650" b="1" i="0" u="none">
                <a:solidFill>
                  <a:srgbClr val="F59E0B"/>
                </a:solidFill>
                <a:latin typeface="Hind Siliguri"/>
              </a:rPr>
              <a:t>(মানচিত্র বা রোডম্যাপ)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8200" y="3331071"/>
            <a:ext cx="190500" cy="3333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1" i="0" u="none">
                <a:solidFill>
                  <a:srgbClr val="38BDF8"/>
                </a:solidFill>
                <a:latin typeface="Hind Siliguri"/>
              </a:rPr>
              <a:t>➔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8200" y="3837682"/>
            <a:ext cx="190500" cy="3333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1" i="0" u="none">
                <a:solidFill>
                  <a:srgbClr val="38BDF8"/>
                </a:solidFill>
                <a:latin typeface="Hind Siliguri"/>
              </a:rPr>
              <a:t>➔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8200" y="4344292"/>
            <a:ext cx="190500" cy="3333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1" i="0" u="none">
                <a:solidFill>
                  <a:srgbClr val="38BDF8"/>
                </a:solidFill>
                <a:latin typeface="Hind Siliguri"/>
              </a:rPr>
              <a:t>➔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2385268"/>
            <a:ext cx="11125200" cy="2839789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0" y="6353175"/>
            <a:ext cx="3562350" cy="3524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52500" y="438150"/>
            <a:ext cx="11239500" cy="609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defRPr/>
            </a:pPr>
            <a:r>
              <a:rPr sz="2850" b="1" i="0" u="none">
                <a:solidFill>
                  <a:srgbClr val="38BDF8"/>
                </a:solidFill>
                <a:latin typeface="Hind Siliguri"/>
              </a:rPr>
              <a:t>ব্যবসায় পরিকল্পনার ধারণা</a:t>
            </a:r>
          </a:p>
        </p:txBody>
      </p:sp>
      <p:sp>
        <p:nvSpPr>
          <p:cNvPr id="6" name="Rectangle 5"/>
          <p:cNvSpPr/>
          <p:nvPr/>
        </p:nvSpPr>
        <p:spPr>
          <a:xfrm>
            <a:off x="533400" y="1114425"/>
            <a:ext cx="11125200" cy="285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400" y="547687"/>
            <a:ext cx="276225" cy="3619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28675" y="2623393"/>
            <a:ext cx="10591800" cy="3656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1800" b="1" i="0" u="none">
                <a:solidFill>
                  <a:srgbClr val="F59E0B"/>
                </a:solidFill>
                <a:latin typeface="Hind Siliguri"/>
              </a:rPr>
              <a:t>ব্যবসায় পরিকল্পনা</a:t>
            </a:r>
            <a:r>
              <a:rPr sz="1800" b="0" i="0" u="none">
                <a:solidFill>
                  <a:srgbClr val="E2E8F0"/>
                </a:solidFill>
                <a:latin typeface="Hind Siliguri Medium"/>
              </a:rPr>
              <a:t> হলো ব্যবসায়ের ভবিষ্যৎ কার্যক্রমের লিখিত প্রতিচ্ছবি।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62050" y="3131939"/>
            <a:ext cx="10258425" cy="6703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0" i="0" u="none">
                <a:solidFill>
                  <a:srgbClr val="E2E8F0"/>
                </a:solidFill>
                <a:latin typeface="Hind Siliguri Medium"/>
              </a:rPr>
              <a:t>এটি একটি </a:t>
            </a:r>
            <a:r>
              <a:rPr sz="1650" b="1" i="0" u="none">
                <a:solidFill>
                  <a:srgbClr val="F59E0B"/>
                </a:solidFill>
                <a:latin typeface="Hind Siliguri"/>
              </a:rPr>
              <a:t>লিখিত দলিল</a:t>
            </a:r>
            <a:r>
              <a:rPr sz="1650" b="0" i="0" u="none">
                <a:solidFill>
                  <a:srgbClr val="E2E8F0"/>
                </a:solidFill>
                <a:latin typeface="Hind Siliguri Medium"/>
              </a:rPr>
              <a:t>, যার মধ্যে ব্যবসায়ের লক্ষ্য, প্রকৃতি, ব্যবস্থাপনার ধারা, অর্থায়নের উপায়, বর্তমান অবস্থা ও ভবিষ্যৎ উন্নয়নের চিত্র থাকে।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62050" y="3973710"/>
            <a:ext cx="10258425" cy="335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0" i="0" u="none">
                <a:solidFill>
                  <a:srgbClr val="E2E8F0"/>
                </a:solidFill>
                <a:latin typeface="Hind Siliguri Medium"/>
              </a:rPr>
              <a:t>কোন ব্যবসায় কোন দিকে অগ্রসর হবে এবং কীভাবে সাফল্য অর্জন করবে তার সুনির্দিষ্ট দিক-নির্দেশনা এখানে পাওয়া যায়।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62050" y="4480321"/>
            <a:ext cx="10258425" cy="335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0" i="0" u="none">
                <a:solidFill>
                  <a:srgbClr val="E2E8F0"/>
                </a:solidFill>
                <a:latin typeface="Hind Siliguri Medium"/>
              </a:rPr>
              <a:t>নতুন ব্যবসায় শুরু কিংবা বর্তমান ব্যবসায় সম্প্রসারণ—উভয় ক্ষেত্রেই এটি অপরিহার্য।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8675" y="3131939"/>
            <a:ext cx="190500" cy="3333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1" i="0" u="none">
                <a:solidFill>
                  <a:srgbClr val="38BDF8"/>
                </a:solidFill>
                <a:latin typeface="Hind Siliguri"/>
              </a:rPr>
              <a:t>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8675" y="3973710"/>
            <a:ext cx="190500" cy="3333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1" i="0" u="none">
                <a:solidFill>
                  <a:srgbClr val="38BDF8"/>
                </a:solidFill>
                <a:latin typeface="Hind Siliguri"/>
              </a:rPr>
              <a:t>➔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8675" y="4480321"/>
            <a:ext cx="190500" cy="3333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1" i="0" u="none">
                <a:solidFill>
                  <a:srgbClr val="38BDF8"/>
                </a:solidFill>
                <a:latin typeface="Hind Siliguri"/>
              </a:rPr>
              <a:t>➔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1995487"/>
            <a:ext cx="5372100" cy="36195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500" y="2032992"/>
            <a:ext cx="5372100" cy="354449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00" y="6353175"/>
            <a:ext cx="3562350" cy="3524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38225" y="438150"/>
            <a:ext cx="11151393" cy="609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defRPr/>
            </a:pPr>
            <a:r>
              <a:rPr sz="2850" b="1" i="0" u="none">
                <a:solidFill>
                  <a:srgbClr val="38BDF8"/>
                </a:solidFill>
                <a:latin typeface="Hind Siliguri"/>
              </a:rPr>
              <a:t>ব্যবসায় পরিকল্পনার তুলনা</a:t>
            </a:r>
          </a:p>
        </p:txBody>
      </p:sp>
      <p:sp>
        <p:nvSpPr>
          <p:cNvPr id="7" name="Rectangle 6"/>
          <p:cNvSpPr/>
          <p:nvPr/>
        </p:nvSpPr>
        <p:spPr>
          <a:xfrm>
            <a:off x="533400" y="1114425"/>
            <a:ext cx="11125200" cy="285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3400" y="547687"/>
            <a:ext cx="361950" cy="36195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2450" y="2014537"/>
            <a:ext cx="5334000" cy="35814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581775" y="2271117"/>
            <a:ext cx="5080635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50" b="1" i="0" u="none">
                <a:solidFill>
                  <a:srgbClr val="F59E0B"/>
                </a:solidFill>
                <a:latin typeface="Hind Siliguri"/>
              </a:rPr>
              <a:t>ব্যবসায় পরিকল্পনাকে তুলনা করা যায়: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915150" y="2814042"/>
            <a:ext cx="4505325" cy="6703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1" i="0" u="none">
                <a:solidFill>
                  <a:srgbClr val="F59E0B"/>
                </a:solidFill>
                <a:latin typeface="Hind Siliguri"/>
              </a:rPr>
              <a:t>জাহাজ বা উড়োজাহাজের রাডারের সাথে:</a:t>
            </a:r>
            <a:r>
              <a:rPr sz="1650" b="0" i="0" u="none">
                <a:solidFill>
                  <a:srgbClr val="E2E8F0"/>
                </a:solidFill>
                <a:latin typeface="Hind Siliguri Medium"/>
              </a:rPr>
              <a:t> যা চালককে সঠিক গন্তব্যে পৌঁছাতে পথ দেখায়।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915150" y="3655814"/>
            <a:ext cx="4505325" cy="6703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1" i="0" u="none">
                <a:solidFill>
                  <a:srgbClr val="F59E0B"/>
                </a:solidFill>
                <a:latin typeface="Hind Siliguri"/>
              </a:rPr>
              <a:t>ভ্রমণকারীর জন্য রোডম্যাপের সাথে:</a:t>
            </a:r>
            <a:r>
              <a:rPr sz="1650" b="0" i="0" u="none">
                <a:solidFill>
                  <a:srgbClr val="E2E8F0"/>
                </a:solidFill>
                <a:latin typeface="Hind Siliguri Medium"/>
              </a:rPr>
              <a:t> যা অচেনা পথে সঠিক দিক দেখায়।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915150" y="4497585"/>
            <a:ext cx="4505325" cy="6703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1" i="0" u="none">
                <a:solidFill>
                  <a:srgbClr val="F59E0B"/>
                </a:solidFill>
                <a:latin typeface="Hind Siliguri"/>
              </a:rPr>
              <a:t>দালান নির্মাতার নকশার (Blueprint) সাথে:</a:t>
            </a:r>
            <a:r>
              <a:rPr sz="1650" b="0" i="0" u="none">
                <a:solidFill>
                  <a:srgbClr val="E2E8F0"/>
                </a:solidFill>
                <a:latin typeface="Hind Siliguri Medium"/>
              </a:rPr>
              <a:t> যা ভিত্তি মজবুত করে।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81775" y="2814042"/>
            <a:ext cx="190500" cy="3333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1" i="0" u="none">
                <a:solidFill>
                  <a:srgbClr val="38BDF8"/>
                </a:solidFill>
                <a:latin typeface="Hind Siliguri"/>
              </a:rPr>
              <a:t>➔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81775" y="3655814"/>
            <a:ext cx="190500" cy="3333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1" i="0" u="none">
                <a:solidFill>
                  <a:srgbClr val="38BDF8"/>
                </a:solidFill>
                <a:latin typeface="Hind Siliguri"/>
              </a:rPr>
              <a:t>➔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81775" y="4497585"/>
            <a:ext cx="190500" cy="3333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1" i="0" u="none">
                <a:solidFill>
                  <a:srgbClr val="38BDF8"/>
                </a:solidFill>
                <a:latin typeface="Hind Siliguri"/>
              </a:rPr>
              <a:t>➔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1933575"/>
            <a:ext cx="3581400" cy="75247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5300" y="1933575"/>
            <a:ext cx="3581400" cy="75247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7200" y="1933575"/>
            <a:ext cx="3581400" cy="75247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3400" y="2876550"/>
            <a:ext cx="11125200" cy="9144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3400" y="3981450"/>
            <a:ext cx="3581400" cy="752475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05300" y="3981450"/>
            <a:ext cx="3581400" cy="752475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77200" y="3981450"/>
            <a:ext cx="3581400" cy="752475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3400" y="4924425"/>
            <a:ext cx="3581400" cy="752475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305300" y="4924425"/>
            <a:ext cx="3581400" cy="752475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382000" y="6353175"/>
            <a:ext cx="3562350" cy="35242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85850" y="438150"/>
            <a:ext cx="11101387" cy="609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defRPr/>
            </a:pPr>
            <a:r>
              <a:rPr sz="2850" b="1" i="0" u="none">
                <a:solidFill>
                  <a:srgbClr val="38BDF8"/>
                </a:solidFill>
                <a:latin typeface="Hind Siliguri"/>
              </a:rPr>
              <a:t>ব্যবসায় পরিকল্পনার বিষয়বস্তু / উপাদান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33400" y="1114425"/>
            <a:ext cx="11125200" cy="285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33400" y="547687"/>
            <a:ext cx="409575" cy="361950"/>
          </a:xfrm>
          <a:prstGeom prst="rect">
            <a:avLst/>
          </a:prstGeom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9750" y="2261294"/>
            <a:ext cx="8572500" cy="308788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0" y="6353175"/>
            <a:ext cx="3562350" cy="3524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85850" y="438150"/>
            <a:ext cx="11101387" cy="609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defRPr/>
            </a:pPr>
            <a:r>
              <a:rPr sz="2850" b="1" i="0" u="none">
                <a:solidFill>
                  <a:srgbClr val="38BDF8"/>
                </a:solidFill>
                <a:latin typeface="Hind Siliguri"/>
              </a:rPr>
              <a:t>ব্যবসায় পরিকল্পনার গুরুত্ব</a:t>
            </a:r>
          </a:p>
        </p:txBody>
      </p:sp>
      <p:sp>
        <p:nvSpPr>
          <p:cNvPr id="6" name="Rectangle 5"/>
          <p:cNvSpPr/>
          <p:nvPr/>
        </p:nvSpPr>
        <p:spPr>
          <a:xfrm>
            <a:off x="533400" y="1114425"/>
            <a:ext cx="11125200" cy="285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400" y="547687"/>
            <a:ext cx="409575" cy="3619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105025" y="2499419"/>
            <a:ext cx="8039100" cy="7923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3120"/>
              </a:lnSpc>
            </a:pPr>
            <a:r>
              <a:rPr sz="1950" b="1" i="0" u="none">
                <a:solidFill>
                  <a:srgbClr val="F59E0B"/>
                </a:solidFill>
                <a:latin typeface="Hind Siliguri"/>
              </a:rPr>
              <a:t>ব্যবসায় শুরু, সুষ্ঠুভাবে পরিচালনা ও অভীষ্ট লক্ষ্য অর্জনে পরিকল্পনার গুরুত্ব অপরিসীম।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51137" y="3787080"/>
            <a:ext cx="428625" cy="42862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312037" y="4358580"/>
            <a:ext cx="2106825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950" b="1" i="0" u="none">
                <a:solidFill>
                  <a:srgbClr val="F59E0B"/>
                </a:solidFill>
                <a:latin typeface="Hind Siliguri"/>
              </a:rPr>
              <a:t>দিক নির্দেশনা</a:t>
            </a: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10113" y="3787080"/>
            <a:ext cx="428625" cy="42862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071009" y="4358580"/>
            <a:ext cx="2106982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950" b="1" i="0" u="none">
                <a:solidFill>
                  <a:srgbClr val="F59E0B"/>
                </a:solidFill>
                <a:latin typeface="Hind Siliguri"/>
              </a:rPr>
              <a:t>মূলধন সংগ্রহ</a:t>
            </a:r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16850" y="3787080"/>
            <a:ext cx="533400" cy="42862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830137" y="4358580"/>
            <a:ext cx="2106825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950" b="1" i="0" u="none">
                <a:solidFill>
                  <a:srgbClr val="F59E0B"/>
                </a:solidFill>
                <a:latin typeface="Hind Siliguri"/>
              </a:rPr>
              <a:t>সরকারি সুযোগ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2639615"/>
            <a:ext cx="11125200" cy="2331243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0" y="6353175"/>
            <a:ext cx="3562350" cy="3524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57250" y="438150"/>
            <a:ext cx="11334750" cy="609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defRPr/>
            </a:pPr>
            <a:r>
              <a:rPr sz="2850" b="1" i="0" u="none">
                <a:solidFill>
                  <a:srgbClr val="38BDF8"/>
                </a:solidFill>
                <a:latin typeface="Hind Siliguri"/>
              </a:rPr>
              <a:t>ব্যবসায় পরিচালনায় দিক নির্দেশনা</a:t>
            </a:r>
          </a:p>
        </p:txBody>
      </p:sp>
      <p:sp>
        <p:nvSpPr>
          <p:cNvPr id="6" name="Rectangle 5"/>
          <p:cNvSpPr/>
          <p:nvPr/>
        </p:nvSpPr>
        <p:spPr>
          <a:xfrm>
            <a:off x="533400" y="1114425"/>
            <a:ext cx="11125200" cy="285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162050" y="2877740"/>
            <a:ext cx="10258425" cy="6703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0" i="0" u="none">
                <a:solidFill>
                  <a:srgbClr val="E2E8F0"/>
                </a:solidFill>
                <a:latin typeface="Hind Siliguri Medium"/>
              </a:rPr>
              <a:t>ব্যবসায় পরিকল্পনায় ব্যবসায়ের লক্ষ্য অর্জনের জন্য </a:t>
            </a:r>
            <a:r>
              <a:rPr sz="1650" b="1" i="0" u="none">
                <a:solidFill>
                  <a:srgbClr val="F59E0B"/>
                </a:solidFill>
                <a:latin typeface="Hind Siliguri"/>
              </a:rPr>
              <a:t>কখন, কী কাজ, কীভাবে এবং কত সময়ের মধ্যে</a:t>
            </a:r>
            <a:r>
              <a:rPr sz="1650" b="0" i="0" u="none">
                <a:solidFill>
                  <a:srgbClr val="E2E8F0"/>
                </a:solidFill>
                <a:latin typeface="Hind Siliguri Medium"/>
              </a:rPr>
              <a:t> সম্পন্ন করা হবে তার সুস্পষ্ট দিক-নির্দেশনা থাকে।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62050" y="3719512"/>
            <a:ext cx="10258425" cy="335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0" i="0" u="none">
                <a:solidFill>
                  <a:srgbClr val="E2E8F0"/>
                </a:solidFill>
                <a:latin typeface="Hind Siliguri Medium"/>
              </a:rPr>
              <a:t>এর ফলে ব্যবসায় পরিচালনায় কোনো বিভ্রান্তি তৈরি হয় না।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62050" y="4226123"/>
            <a:ext cx="10258425" cy="335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0" i="0" u="none">
                <a:solidFill>
                  <a:srgbClr val="E2E8F0"/>
                </a:solidFill>
                <a:latin typeface="Hind Siliguri Medium"/>
              </a:rPr>
              <a:t>এটি উদ্যোক্তার জন্য একটি নির্দেশক দলিল হিসেবে কাজ করে।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8675" y="2877740"/>
            <a:ext cx="190500" cy="3333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1" i="0" u="none">
                <a:solidFill>
                  <a:srgbClr val="38BDF8"/>
                </a:solidFill>
                <a:latin typeface="Hind Siliguri"/>
              </a:rPr>
              <a:t>➔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8675" y="3719512"/>
            <a:ext cx="190500" cy="3333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1" i="0" u="none">
                <a:solidFill>
                  <a:srgbClr val="38BDF8"/>
                </a:solidFill>
                <a:latin typeface="Hind Siliguri"/>
              </a:rPr>
              <a:t>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8675" y="4226123"/>
            <a:ext cx="190500" cy="3333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1" i="0" u="none">
                <a:solidFill>
                  <a:srgbClr val="38BDF8"/>
                </a:solidFill>
                <a:latin typeface="Hind Siliguri"/>
              </a:rPr>
              <a:t>➔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2557760"/>
            <a:ext cx="5372100" cy="2494954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500" y="1995487"/>
            <a:ext cx="5372100" cy="36195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00" y="6353175"/>
            <a:ext cx="3562350" cy="3524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04875" y="438150"/>
            <a:ext cx="11287125" cy="609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defRPr/>
            </a:pPr>
            <a:r>
              <a:rPr sz="2850" b="1" i="0" u="none">
                <a:solidFill>
                  <a:srgbClr val="38BDF8"/>
                </a:solidFill>
                <a:latin typeface="Hind Siliguri"/>
              </a:rPr>
              <a:t>মূলধন সংগ্রহ ও বিনিয়োগ</a:t>
            </a:r>
          </a:p>
        </p:txBody>
      </p:sp>
      <p:sp>
        <p:nvSpPr>
          <p:cNvPr id="7" name="Rectangle 6"/>
          <p:cNvSpPr/>
          <p:nvPr/>
        </p:nvSpPr>
        <p:spPr>
          <a:xfrm>
            <a:off x="533400" y="1114425"/>
            <a:ext cx="11125200" cy="285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05550" y="2014537"/>
            <a:ext cx="5334000" cy="35814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162050" y="2795885"/>
            <a:ext cx="4505325" cy="10054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0" i="0" u="none">
                <a:solidFill>
                  <a:srgbClr val="E2E8F0"/>
                </a:solidFill>
                <a:latin typeface="Hind Siliguri Medium"/>
              </a:rPr>
              <a:t>ব্যবসায়ে অধিক মূলধনের প্রয়োজন হলে নিজস্ব তহবিল থেকে তা জোগাড় করা সম্ভব না হলে ব্যাংক ঋণ বা বাহ্যিক উৎস থেকে মূলধন সংগ্রহ করতে হয়।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62050" y="3972817"/>
            <a:ext cx="4505325" cy="6703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1" i="0" u="none">
                <a:solidFill>
                  <a:srgbClr val="F59E0B"/>
                </a:solidFill>
                <a:latin typeface="Hind Siliguri"/>
              </a:rPr>
              <a:t>ঋণদাতা ও বিনিয়োগকারীরা</a:t>
            </a:r>
            <a:r>
              <a:rPr sz="1650" b="0" i="0" u="none">
                <a:solidFill>
                  <a:srgbClr val="E2E8F0"/>
                </a:solidFill>
                <a:latin typeface="Hind Siliguri Medium"/>
              </a:rPr>
              <a:t> অর্থ সরবরাহ করার আগে সংশিষ্ট ব্যবসায় পরিকল্পনাটি বিশ্লেষণ করেই সিদ্ধান্ত নেন।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8675" y="2795885"/>
            <a:ext cx="190500" cy="3333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1" i="0" u="none">
                <a:solidFill>
                  <a:srgbClr val="38BDF8"/>
                </a:solidFill>
                <a:latin typeface="Hind Siliguri"/>
              </a:rPr>
              <a:t>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8675" y="3972817"/>
            <a:ext cx="190500" cy="3333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1" i="0" u="none">
                <a:solidFill>
                  <a:srgbClr val="38BDF8"/>
                </a:solidFill>
                <a:latin typeface="Hind Siliguri"/>
              </a:rPr>
              <a:t>➔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3060501"/>
            <a:ext cx="11125200" cy="1489471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0" y="6353175"/>
            <a:ext cx="3562350" cy="3524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04875" y="438150"/>
            <a:ext cx="11287125" cy="609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defRPr/>
            </a:pPr>
            <a:r>
              <a:rPr sz="2850" b="1" i="0" u="none">
                <a:solidFill>
                  <a:srgbClr val="38BDF8"/>
                </a:solidFill>
                <a:latin typeface="Hind Siliguri"/>
              </a:rPr>
              <a:t>সরকারি সুযোগ-সুবিধার সদব্যবহার</a:t>
            </a:r>
          </a:p>
        </p:txBody>
      </p:sp>
      <p:sp>
        <p:nvSpPr>
          <p:cNvPr id="6" name="Rectangle 5"/>
          <p:cNvSpPr/>
          <p:nvPr/>
        </p:nvSpPr>
        <p:spPr>
          <a:xfrm>
            <a:off x="533400" y="1114425"/>
            <a:ext cx="11125200" cy="285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162050" y="3298626"/>
            <a:ext cx="10258425" cy="335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0" i="0" u="none">
                <a:solidFill>
                  <a:srgbClr val="E2E8F0"/>
                </a:solidFill>
                <a:latin typeface="Hind Siliguri Medium"/>
              </a:rPr>
              <a:t>ক্ষুদ্র ও মাঝারি ব্যবসায়গুলো সরকারের কাছ থেকে বিভিন্ন সময়ে বিশেষ সুযোগ-সুবিধা ও বিসিক ইত্যাদি সংস্থা হতে সহায়তা পেয়ে থাকে।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62050" y="3805237"/>
            <a:ext cx="10258425" cy="335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0" i="0" u="none">
                <a:solidFill>
                  <a:srgbClr val="E2E8F0"/>
                </a:solidFill>
                <a:latin typeface="Hind Siliguri Medium"/>
              </a:rPr>
              <a:t>সুষ্ঠু </a:t>
            </a:r>
            <a:r>
              <a:rPr sz="1650" b="1" i="0" u="none">
                <a:solidFill>
                  <a:srgbClr val="F59E0B"/>
                </a:solidFill>
                <a:latin typeface="Hind Siliguri"/>
              </a:rPr>
              <a:t>ব্যবসায় পরিকল্পনা</a:t>
            </a:r>
            <a:r>
              <a:rPr sz="1650" b="0" i="0" u="none">
                <a:solidFill>
                  <a:srgbClr val="E2E8F0"/>
                </a:solidFill>
                <a:latin typeface="Hind Siliguri Medium"/>
              </a:rPr>
              <a:t> প্রদর্শন করে এই সকল সরকারি সুযোগ-সুবিধা ও ভতুর্কি সহজে গ্রহণ করা যায়।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8675" y="3298626"/>
            <a:ext cx="190500" cy="3333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1" i="0" u="none">
                <a:solidFill>
                  <a:srgbClr val="38BDF8"/>
                </a:solidFill>
                <a:latin typeface="Hind Siliguri"/>
              </a:rPr>
              <a:t>➔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8675" y="3805237"/>
            <a:ext cx="190500" cy="3333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1" i="0" u="none">
                <a:solidFill>
                  <a:srgbClr val="38BDF8"/>
                </a:solidFill>
                <a:latin typeface="Hind Siliguri"/>
              </a:rPr>
              <a:t>➔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2807196"/>
            <a:ext cx="11125200" cy="1996082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0" y="6353175"/>
            <a:ext cx="3562350" cy="3524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52500" y="438150"/>
            <a:ext cx="11239500" cy="609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defRPr/>
            </a:pPr>
            <a:r>
              <a:rPr sz="2850" b="1" i="0" u="none">
                <a:solidFill>
                  <a:srgbClr val="38BDF8"/>
                </a:solidFill>
                <a:latin typeface="Hind Siliguri"/>
              </a:rPr>
              <a:t>সিদ্ধান্ত গ্রহণে সহায়তা</a:t>
            </a:r>
          </a:p>
        </p:txBody>
      </p:sp>
      <p:sp>
        <p:nvSpPr>
          <p:cNvPr id="6" name="Rectangle 5"/>
          <p:cNvSpPr/>
          <p:nvPr/>
        </p:nvSpPr>
        <p:spPr>
          <a:xfrm>
            <a:off x="533400" y="1114425"/>
            <a:ext cx="11125200" cy="285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162050" y="3045321"/>
            <a:ext cx="10258425" cy="335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0" i="0" u="none">
                <a:solidFill>
                  <a:srgbClr val="E2E8F0"/>
                </a:solidFill>
                <a:latin typeface="Hind Siliguri Medium"/>
              </a:rPr>
              <a:t>প্রতিযোগী সম্পর্কে ধারণা লাভ করতে ব্যবসায় পরিকল্পনা সাহায্য করে।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62050" y="3551932"/>
            <a:ext cx="10258425" cy="335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0" i="0" u="none">
                <a:solidFill>
                  <a:srgbClr val="E2E8F0"/>
                </a:solidFill>
                <a:latin typeface="Hind Siliguri Medium"/>
              </a:rPr>
              <a:t>আগামী দিনে ব্যবসাটি কোন দিকে সম্প্রসারণ করা উচিত হবে এবং কোনটি অধিক লাভজনক হবে তা নির্ধারণ করা যায়।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62050" y="4058542"/>
            <a:ext cx="10258425" cy="335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0" i="0" u="none">
                <a:solidFill>
                  <a:srgbClr val="E2E8F0"/>
                </a:solidFill>
                <a:latin typeface="Hind Siliguri Medium"/>
              </a:rPr>
              <a:t>ভবিষ্যতে কী নতুন পণ্য উদ্ভাবন করা উচিত সে বিষয়ে সঠিক সিদ্ধান্ত নিতে সহায়তা করে।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8675" y="3045321"/>
            <a:ext cx="190500" cy="3333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1" i="0" u="none">
                <a:solidFill>
                  <a:srgbClr val="38BDF8"/>
                </a:solidFill>
                <a:latin typeface="Hind Siliguri"/>
              </a:rPr>
              <a:t>➔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8675" y="3551932"/>
            <a:ext cx="190500" cy="3333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1" i="0" u="none">
                <a:solidFill>
                  <a:srgbClr val="38BDF8"/>
                </a:solidFill>
                <a:latin typeface="Hind Siliguri"/>
              </a:rPr>
              <a:t>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8675" y="4058542"/>
            <a:ext cx="190500" cy="3333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1" i="0" u="none">
                <a:solidFill>
                  <a:srgbClr val="38BDF8"/>
                </a:solidFill>
                <a:latin typeface="Hind Siliguri"/>
              </a:rPr>
              <a:t>➔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2818507"/>
            <a:ext cx="11125200" cy="197346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0" y="6353175"/>
            <a:ext cx="3562350" cy="3524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33475" y="438150"/>
            <a:ext cx="11051381" cy="609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defRPr/>
            </a:pPr>
            <a:r>
              <a:rPr sz="2850" b="1" i="0" u="none">
                <a:solidFill>
                  <a:srgbClr val="38BDF8"/>
                </a:solidFill>
                <a:latin typeface="Hind Siliguri"/>
              </a:rPr>
              <a:t>একক কাজ</a:t>
            </a:r>
          </a:p>
        </p:txBody>
      </p:sp>
      <p:sp>
        <p:nvSpPr>
          <p:cNvPr id="6" name="Rectangle 5"/>
          <p:cNvSpPr/>
          <p:nvPr/>
        </p:nvSpPr>
        <p:spPr>
          <a:xfrm>
            <a:off x="533400" y="1114425"/>
            <a:ext cx="11125200" cy="285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400" y="547687"/>
            <a:ext cx="457200" cy="3619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219200" y="3123307"/>
            <a:ext cx="10641330" cy="4286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100" b="1" i="0" u="none">
                <a:solidFill>
                  <a:srgbClr val="F59E0B"/>
                </a:solidFill>
                <a:latin typeface="Hind Siliguri"/>
              </a:rPr>
              <a:t>সময়: ৩ মিনিট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8200" y="3694807"/>
            <a:ext cx="10515600" cy="7923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120"/>
              </a:lnSpc>
            </a:pPr>
            <a:r>
              <a:rPr sz="1950" b="0" i="0" u="none">
                <a:solidFill>
                  <a:srgbClr val="FFFFFF"/>
                </a:solidFill>
                <a:latin typeface="Hind Siliguri SemiBold"/>
              </a:rPr>
              <a:t>প্রশ্ন: "ব্যবসায় পরিকল্পনাকে কেন ভ্রমণকারীর রোডম্যাপের সাথে তুলনা করা হয়?" — সংক্ষেপে তোমাদের খাতায় ৩টি বাক্যে লেখ।</a:t>
            </a: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200" y="3204269"/>
            <a:ext cx="266700" cy="266700"/>
          </a:xfrm>
          <a:prstGeom prst="rect">
            <a:avLst/>
          </a:prstGeom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2287190"/>
            <a:ext cx="11125200" cy="3036093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0" y="6353175"/>
            <a:ext cx="3562350" cy="3524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38225" y="438150"/>
            <a:ext cx="11151393" cy="609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defRPr/>
            </a:pPr>
            <a:r>
              <a:rPr sz="2850" b="1" i="0" u="none">
                <a:solidFill>
                  <a:srgbClr val="38BDF8"/>
                </a:solidFill>
                <a:latin typeface="Hind Siliguri"/>
              </a:rPr>
              <a:t>একক কাজের নমুনা উত্তর</a:t>
            </a:r>
          </a:p>
        </p:txBody>
      </p:sp>
      <p:sp>
        <p:nvSpPr>
          <p:cNvPr id="6" name="Rectangle 5"/>
          <p:cNvSpPr/>
          <p:nvPr/>
        </p:nvSpPr>
        <p:spPr>
          <a:xfrm>
            <a:off x="533400" y="1114425"/>
            <a:ext cx="11125200" cy="285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400" y="547687"/>
            <a:ext cx="361950" cy="3619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38200" y="2591990"/>
            <a:ext cx="11041380" cy="428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100" b="1" i="0" u="none">
                <a:solidFill>
                  <a:srgbClr val="10B981"/>
                </a:solidFill>
                <a:latin typeface="Hind Siliguri"/>
              </a:rPr>
              <a:t>নমুনা উত্তর মিলিয়ে নাও: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71575" y="3163490"/>
            <a:ext cx="10182225" cy="6703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0" i="0" u="none">
                <a:solidFill>
                  <a:srgbClr val="E2E8F0"/>
                </a:solidFill>
                <a:latin typeface="Hind Siliguri Medium"/>
              </a:rPr>
              <a:t>রোডম্যাপ যেমন একজন ভ্রমণকারীকে অচেনা গন্তব্যে পৌঁছাতে সঠিক পথ দেখায়, তেমনি ব্যবসায় পরিকল্পনা ব্যবসায়ের অভীষ্ট লক্ষ্য পৌঁছাতে সাহায্য করে।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71575" y="4005262"/>
            <a:ext cx="10182225" cy="335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0" i="0" u="none">
                <a:solidFill>
                  <a:srgbClr val="E2E8F0"/>
                </a:solidFill>
                <a:latin typeface="Hind Siliguri Medium"/>
              </a:rPr>
              <a:t>এটি ব্যবসায়ীকে ভুল পথে পরিচালিত হওয়া থেকে রক্ষা করে।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71575" y="4511873"/>
            <a:ext cx="10182225" cy="335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0" i="0" u="none">
                <a:solidFill>
                  <a:srgbClr val="E2E8F0"/>
                </a:solidFill>
                <a:latin typeface="Hind Siliguri Medium"/>
              </a:rPr>
              <a:t>এটি প্রতিটি পদক্ষেপে সঠিক সময় ও কাজের সঠিক দিক-নির্দেশনা দেয়।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8200" y="3163490"/>
            <a:ext cx="190500" cy="3333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1" i="0" u="none">
                <a:solidFill>
                  <a:srgbClr val="38BDF8"/>
                </a:solidFill>
                <a:latin typeface="Hind Siliguri"/>
              </a:rPr>
              <a:t>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8200" y="4005262"/>
            <a:ext cx="190500" cy="3333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1" i="0" u="none">
                <a:solidFill>
                  <a:srgbClr val="38BDF8"/>
                </a:solidFill>
                <a:latin typeface="Hind Siliguri"/>
              </a:rPr>
              <a:t>➔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8200" y="4511873"/>
            <a:ext cx="190500" cy="3333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1" i="0" u="none">
                <a:solidFill>
                  <a:srgbClr val="38BDF8"/>
                </a:solidFill>
                <a:latin typeface="Hind Siliguri"/>
              </a:rPr>
              <a:t>➔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2818507"/>
            <a:ext cx="11125200" cy="197346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0" y="6353175"/>
            <a:ext cx="3562350" cy="3524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33475" y="438150"/>
            <a:ext cx="11051381" cy="609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defRPr/>
            </a:pPr>
            <a:r>
              <a:rPr sz="2850" b="1" i="0" u="none">
                <a:solidFill>
                  <a:srgbClr val="38BDF8"/>
                </a:solidFill>
                <a:latin typeface="Hind Siliguri"/>
              </a:rPr>
              <a:t>জোড়ায় কাজ</a:t>
            </a:r>
          </a:p>
        </p:txBody>
      </p:sp>
      <p:sp>
        <p:nvSpPr>
          <p:cNvPr id="6" name="Rectangle 5"/>
          <p:cNvSpPr/>
          <p:nvPr/>
        </p:nvSpPr>
        <p:spPr>
          <a:xfrm>
            <a:off x="533400" y="1114425"/>
            <a:ext cx="11125200" cy="285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400" y="547687"/>
            <a:ext cx="457200" cy="3619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285875" y="3123307"/>
            <a:ext cx="10571321" cy="4286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100" b="1" i="0" u="none">
                <a:solidFill>
                  <a:srgbClr val="F59E0B"/>
                </a:solidFill>
                <a:latin typeface="Hind Siliguri"/>
              </a:rPr>
              <a:t>সময়: ৫ মিনিট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8200" y="3694807"/>
            <a:ext cx="10515600" cy="7923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120"/>
              </a:lnSpc>
            </a:pPr>
            <a:r>
              <a:rPr sz="1950" b="0" i="0" u="none">
                <a:solidFill>
                  <a:srgbClr val="FFFFFF"/>
                </a:solidFill>
                <a:latin typeface="Hind Siliguri SemiBold"/>
              </a:rPr>
              <a:t>প্রশ্ন: ব্যবসায় পরিকল্পনার যেকোনো ৪টি উপাদান চিহ্নিত করো এবং জোড়ায় আলোচনা করে তোমাদের খাতায় ছক আকারে লেখ।</a:t>
            </a: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200" y="3204269"/>
            <a:ext cx="333375" cy="266700"/>
          </a:xfrm>
          <a:prstGeom prst="rect">
            <a:avLst/>
          </a:prstGeom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1720304"/>
            <a:ext cx="11125200" cy="4169866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2596604"/>
            <a:ext cx="5138737" cy="137532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5062" y="2596604"/>
            <a:ext cx="5138737" cy="137532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200" y="4210050"/>
            <a:ext cx="5138737" cy="137532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5062" y="4210050"/>
            <a:ext cx="5138737" cy="137532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82000" y="6353175"/>
            <a:ext cx="3562350" cy="35242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38225" y="438150"/>
            <a:ext cx="11151393" cy="609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defRPr/>
            </a:pPr>
            <a:r>
              <a:rPr sz="2850" b="1" i="0" u="none">
                <a:solidFill>
                  <a:srgbClr val="38BDF8"/>
                </a:solidFill>
                <a:latin typeface="Hind Siliguri"/>
              </a:rPr>
              <a:t>জোড়ায় কাজের নমুনা উত্তর</a:t>
            </a:r>
          </a:p>
        </p:txBody>
      </p:sp>
      <p:sp>
        <p:nvSpPr>
          <p:cNvPr id="10" name="Rectangle 9"/>
          <p:cNvSpPr/>
          <p:nvPr/>
        </p:nvSpPr>
        <p:spPr>
          <a:xfrm>
            <a:off x="533400" y="1114425"/>
            <a:ext cx="11125200" cy="285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3400" y="547687"/>
            <a:ext cx="361950" cy="36195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38200" y="2025104"/>
            <a:ext cx="11041380" cy="428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100" b="1" i="0" u="none">
                <a:solidFill>
                  <a:srgbClr val="10B981"/>
                </a:solidFill>
                <a:latin typeface="Hind Siliguri"/>
              </a:rPr>
              <a:t>নমুনা উত্তর মিলিয়ে নাও: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79765" y="2853779"/>
            <a:ext cx="4855606" cy="428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100" b="1" i="0" u="none">
                <a:solidFill>
                  <a:srgbClr val="10B981"/>
                </a:solidFill>
                <a:latin typeface="Hind Siliguri"/>
              </a:rPr>
              <a:t>১. উদ্যোক্তা ও ধারণা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95375" y="3425279"/>
            <a:ext cx="4624387" cy="2894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279"/>
              </a:lnSpc>
            </a:pPr>
            <a:r>
              <a:rPr sz="1425" b="0" i="0" u="none">
                <a:solidFill>
                  <a:srgbClr val="CBD5E1"/>
                </a:solidFill>
                <a:latin typeface="Hind Siliguri Medium"/>
              </a:rPr>
              <a:t>ব্যবসার ধরন ও উদ্যোক্তার পরিচয়।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56627" y="2853779"/>
            <a:ext cx="4855606" cy="428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100" b="1" i="0" u="none">
                <a:solidFill>
                  <a:srgbClr val="10B981"/>
                </a:solidFill>
                <a:latin typeface="Hind Siliguri"/>
              </a:rPr>
              <a:t>২. অর্থের উৎস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72237" y="3425279"/>
            <a:ext cx="4624387" cy="2894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279"/>
              </a:lnSpc>
            </a:pPr>
            <a:r>
              <a:rPr sz="1425" b="0" i="0" u="none">
                <a:solidFill>
                  <a:srgbClr val="CBD5E1"/>
                </a:solidFill>
                <a:latin typeface="Hind Siliguri Medium"/>
              </a:rPr>
              <a:t>নিজস্ব তহবিল ও ব্যাংক ঋণের হিসাব।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79765" y="4467225"/>
            <a:ext cx="4855606" cy="428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100" b="1" i="0" u="none">
                <a:solidFill>
                  <a:srgbClr val="10B981"/>
                </a:solidFill>
                <a:latin typeface="Hind Siliguri"/>
              </a:rPr>
              <a:t>৩. বাজার ও ভোক্তা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95375" y="5038725"/>
            <a:ext cx="4624387" cy="2894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279"/>
              </a:lnSpc>
            </a:pPr>
            <a:r>
              <a:rPr sz="1425" b="0" i="0" u="none">
                <a:solidFill>
                  <a:srgbClr val="CBD5E1"/>
                </a:solidFill>
                <a:latin typeface="Hind Siliguri Medium"/>
              </a:rPr>
              <a:t>পণ্য বিক্রয়ের বাজার ও ক্রেতার চাহিদা।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56627" y="4467225"/>
            <a:ext cx="4855606" cy="428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100" b="1" i="0" u="none">
                <a:solidFill>
                  <a:srgbClr val="10B981"/>
                </a:solidFill>
                <a:latin typeface="Hind Siliguri"/>
              </a:rPr>
              <a:t>৪. প্রাক্কলিত খরচ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72237" y="5038725"/>
            <a:ext cx="4624387" cy="2894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279"/>
              </a:lnSpc>
            </a:pPr>
            <a:r>
              <a:rPr sz="1425" b="0" i="0" u="none">
                <a:solidFill>
                  <a:srgbClr val="CBD5E1"/>
                </a:solidFill>
                <a:latin typeface="Hind Siliguri Medium"/>
              </a:rPr>
              <a:t>ব্যবসায় পরিচালনায় প্রয়োজনীয় মোট ব্যয়।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2849016"/>
            <a:ext cx="5372100" cy="1912441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0" y="6353175"/>
            <a:ext cx="3562350" cy="3524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33475" y="438150"/>
            <a:ext cx="11051381" cy="609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defRPr/>
            </a:pPr>
            <a:r>
              <a:rPr sz="2850" b="1" i="0" u="none">
                <a:solidFill>
                  <a:srgbClr val="38BDF8"/>
                </a:solidFill>
                <a:latin typeface="Hind Siliguri"/>
              </a:rPr>
              <a:t>দলীয় কাজ</a:t>
            </a:r>
          </a:p>
        </p:txBody>
      </p:sp>
      <p:sp>
        <p:nvSpPr>
          <p:cNvPr id="7" name="Rectangle 6"/>
          <p:cNvSpPr/>
          <p:nvPr/>
        </p:nvSpPr>
        <p:spPr>
          <a:xfrm>
            <a:off x="533400" y="1114425"/>
            <a:ext cx="11125200" cy="285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400" y="547687"/>
            <a:ext cx="457200" cy="36195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285875" y="3153816"/>
            <a:ext cx="4530566" cy="4286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100" b="1" i="0" u="none">
                <a:solidFill>
                  <a:srgbClr val="F59E0B"/>
                </a:solidFill>
                <a:latin typeface="Hind Siliguri"/>
              </a:rPr>
              <a:t>সময়: ৮ মিনিট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8200" y="3725316"/>
            <a:ext cx="4762500" cy="7313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1800" b="0" i="0" u="none">
                <a:solidFill>
                  <a:srgbClr val="FFFFFF"/>
                </a:solidFill>
                <a:latin typeface="Hind Siliguri SemiBold"/>
              </a:rPr>
              <a:t>প্রশ্ন: "ব্যাংক থেকে ঋণ গ্রহণের ক্ষেত্রে একটি সুনির্দিষ্ট ব্যবসায় পরিকল্পনার গুরুত্ব আলোচনা কর।"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200" y="3234779"/>
            <a:ext cx="333375" cy="266700"/>
          </a:xfrm>
          <a:prstGeom prst="rect">
            <a:avLst/>
          </a:prstGeom>
        </p:spPr>
      </p:pic>
      <p:pic>
        <p:nvPicPr>
          <p:cNvPr id="13" name="Picture 12" descr="group work.jpg"/>
          <p:cNvPicPr>
            <a:picLocks noChangeAspect="1"/>
          </p:cNvPicPr>
          <p:nvPr/>
        </p:nvPicPr>
        <p:blipFill>
          <a:blip r:embed="rId7"/>
          <a:srcRect r="6779"/>
          <a:stretch>
            <a:fillRect/>
          </a:stretch>
        </p:blipFill>
        <p:spPr>
          <a:xfrm>
            <a:off x="6635262" y="1928541"/>
            <a:ext cx="4618892" cy="34178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2454771"/>
            <a:ext cx="11125200" cy="2700932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0" y="6353175"/>
            <a:ext cx="3562350" cy="3524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38225" y="438150"/>
            <a:ext cx="11151393" cy="609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defRPr/>
            </a:pPr>
            <a:r>
              <a:rPr sz="2850" b="1" i="0" u="none">
                <a:solidFill>
                  <a:srgbClr val="38BDF8"/>
                </a:solidFill>
                <a:latin typeface="Hind Siliguri"/>
              </a:rPr>
              <a:t>দলীয় কাজের নমুনা উত্তর</a:t>
            </a:r>
          </a:p>
        </p:txBody>
      </p:sp>
      <p:sp>
        <p:nvSpPr>
          <p:cNvPr id="6" name="Rectangle 5"/>
          <p:cNvSpPr/>
          <p:nvPr/>
        </p:nvSpPr>
        <p:spPr>
          <a:xfrm>
            <a:off x="533400" y="1114425"/>
            <a:ext cx="11125200" cy="285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400" y="547687"/>
            <a:ext cx="361950" cy="3619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38200" y="2759571"/>
            <a:ext cx="11041380" cy="428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100" b="1" i="0" u="none">
                <a:solidFill>
                  <a:srgbClr val="10B981"/>
                </a:solidFill>
                <a:latin typeface="Hind Siliguri"/>
              </a:rPr>
              <a:t>নমুনা উত্তর মিলিয়ে নাও: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71575" y="3331071"/>
            <a:ext cx="10182225" cy="335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0" i="0" u="none">
                <a:solidFill>
                  <a:srgbClr val="E2E8F0"/>
                </a:solidFill>
                <a:latin typeface="Hind Siliguri Medium"/>
              </a:rPr>
              <a:t>ব্যাংক ঋণগ্রহীতার ব্যবসায়টির সম্ভাব্যতা ও ঝুঁকি যাচাই করার জন্য ব্যবসায় পরিকল্পনা বিশ্লেষণ করে।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71575" y="3837682"/>
            <a:ext cx="10182225" cy="335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0" i="0" u="none">
                <a:solidFill>
                  <a:srgbClr val="E2E8F0"/>
                </a:solidFill>
                <a:latin typeface="Hind Siliguri Medium"/>
              </a:rPr>
              <a:t>ঋণ পরিশোধ করার ক্ষমতা ব্যবসায়ের আছে কিনা তা পরিকল্পনায় থাকা আয়-ব্যয়ের প্রাক্কলন দেখে বোঝা যায়।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71575" y="4344292"/>
            <a:ext cx="10182225" cy="335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0" i="0" u="none">
                <a:solidFill>
                  <a:srgbClr val="E2E8F0"/>
                </a:solidFill>
                <a:latin typeface="Hind Siliguri Medium"/>
              </a:rPr>
              <a:t>সুনির্দিষ্ট পরিকল্পনা থাকলে ব্যাংক কর্তৃপক্ষের নিকট আস্থা তৈরি হয় এবং ঋণ অনুমোদন সহজ হয়।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8200" y="3331071"/>
            <a:ext cx="190500" cy="3333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1" i="0" u="none">
                <a:solidFill>
                  <a:srgbClr val="38BDF8"/>
                </a:solidFill>
                <a:latin typeface="Hind Siliguri"/>
              </a:rPr>
              <a:t>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8200" y="3837682"/>
            <a:ext cx="190500" cy="3333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1" i="0" u="none">
                <a:solidFill>
                  <a:srgbClr val="38BDF8"/>
                </a:solidFill>
                <a:latin typeface="Hind Siliguri"/>
              </a:rPr>
              <a:t>➔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8200" y="4344292"/>
            <a:ext cx="190500" cy="3333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1" i="0" u="none">
                <a:solidFill>
                  <a:srgbClr val="38BDF8"/>
                </a:solidFill>
                <a:latin typeface="Hind Siliguri"/>
              </a:rPr>
              <a:t>➔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2315765"/>
            <a:ext cx="11125200" cy="2978943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0" y="6353175"/>
            <a:ext cx="3562350" cy="3524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52500" y="438150"/>
            <a:ext cx="11239500" cy="609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defRPr/>
            </a:pPr>
            <a:r>
              <a:rPr sz="2850" b="1" i="0" u="none">
                <a:solidFill>
                  <a:srgbClr val="38BDF8"/>
                </a:solidFill>
                <a:latin typeface="Hind Siliguri"/>
              </a:rPr>
              <a:t>মূল্যায়ন</a:t>
            </a:r>
          </a:p>
        </p:txBody>
      </p:sp>
      <p:sp>
        <p:nvSpPr>
          <p:cNvPr id="6" name="Rectangle 5"/>
          <p:cNvSpPr/>
          <p:nvPr/>
        </p:nvSpPr>
        <p:spPr>
          <a:xfrm>
            <a:off x="533400" y="1114425"/>
            <a:ext cx="11125200" cy="285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400" y="547687"/>
            <a:ext cx="276225" cy="3619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38200" y="2620565"/>
            <a:ext cx="11041380" cy="4286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100" b="1" i="0" u="none">
                <a:solidFill>
                  <a:srgbClr val="F59E0B"/>
                </a:solidFill>
                <a:latin typeface="Hind Siliguri"/>
              </a:rPr>
              <a:t>উত্তর দাও: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1550" y="3193018"/>
            <a:ext cx="104775" cy="3333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0" i="0" u="none">
                <a:solidFill>
                  <a:srgbClr val="E2E8F0"/>
                </a:solidFill>
                <a:latin typeface="Hind Siliguri Medium"/>
              </a:rPr>
              <a:t>1.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76325" y="3192065"/>
            <a:ext cx="10277475" cy="335160"/>
          </a:xfrm>
          <a:prstGeom prst="rect">
            <a:avLst/>
          </a:prstGeom>
          <a:noFill/>
        </p:spPr>
        <p:txBody>
          <a:bodyPr wrap="square" lIns="104775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0" i="0" u="none">
                <a:solidFill>
                  <a:srgbClr val="E2E8F0"/>
                </a:solidFill>
                <a:latin typeface="Hind Siliguri Medium"/>
              </a:rPr>
              <a:t>ব্যবসায় পরিকল্পনা কীসের লিখিত প্রতিচ্ছবি?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3450" y="3642479"/>
            <a:ext cx="142875" cy="3333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0" i="0" u="none">
                <a:solidFill>
                  <a:srgbClr val="E2E8F0"/>
                </a:solidFill>
                <a:latin typeface="Hind Siliguri Medium"/>
              </a:rPr>
              <a:t>2.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6325" y="3641526"/>
            <a:ext cx="10277475" cy="335160"/>
          </a:xfrm>
          <a:prstGeom prst="rect">
            <a:avLst/>
          </a:prstGeom>
          <a:noFill/>
        </p:spPr>
        <p:txBody>
          <a:bodyPr wrap="square" lIns="142875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0" i="0" u="none">
                <a:solidFill>
                  <a:srgbClr val="E2E8F0"/>
                </a:solidFill>
                <a:latin typeface="Hind Siliguri Medium"/>
              </a:rPr>
              <a:t>উড়োজাহাজের ক্ষেত্রে কোনটি চালককে দিক দেখায়?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2975" y="4091940"/>
            <a:ext cx="133350" cy="3333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0" i="0" u="none">
                <a:solidFill>
                  <a:srgbClr val="E2E8F0"/>
                </a:solidFill>
                <a:latin typeface="Hind Siliguri Medium"/>
              </a:rPr>
              <a:t>3.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76325" y="4090987"/>
            <a:ext cx="10277475" cy="335160"/>
          </a:xfrm>
          <a:prstGeom prst="rect">
            <a:avLst/>
          </a:prstGeom>
          <a:noFill/>
        </p:spPr>
        <p:txBody>
          <a:bodyPr wrap="square" lIns="13335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0" i="0" u="none">
                <a:solidFill>
                  <a:srgbClr val="E2E8F0"/>
                </a:solidFill>
                <a:latin typeface="Hind Siliguri Medium"/>
              </a:rPr>
              <a:t>ক্ষুদ্র ব্যবসায়ী সরকারি সুবিধা পেতে সাহায্য করে কোনটি?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23925" y="4541400"/>
            <a:ext cx="152400" cy="3333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0" i="0" u="none">
                <a:solidFill>
                  <a:srgbClr val="E2E8F0"/>
                </a:solidFill>
                <a:latin typeface="Hind Siliguri Medium"/>
              </a:rPr>
              <a:t>4.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76325" y="4540448"/>
            <a:ext cx="10277475" cy="335160"/>
          </a:xfrm>
          <a:prstGeom prst="rect">
            <a:avLst/>
          </a:prstGeom>
          <a:noFill/>
        </p:spPr>
        <p:txBody>
          <a:bodyPr wrap="square" lIns="15240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0" i="0" u="none">
                <a:solidFill>
                  <a:srgbClr val="E2E8F0"/>
                </a:solidFill>
                <a:latin typeface="Hind Siliguri Medium"/>
              </a:rPr>
              <a:t>ব্যবসায় পরিকল্পনার প্রধান প্রধান গুরুত্ব কয়টি?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2201465"/>
            <a:ext cx="11125200" cy="3207543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0" y="6353175"/>
            <a:ext cx="3562350" cy="3524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38225" y="438150"/>
            <a:ext cx="11151393" cy="609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defRPr/>
            </a:pPr>
            <a:r>
              <a:rPr sz="2850" b="1" i="0" u="none">
                <a:solidFill>
                  <a:srgbClr val="38BDF8"/>
                </a:solidFill>
                <a:latin typeface="Hind Siliguri"/>
              </a:rPr>
              <a:t>মূল্যায়নের উত্তরমালা</a:t>
            </a:r>
          </a:p>
        </p:txBody>
      </p:sp>
      <p:sp>
        <p:nvSpPr>
          <p:cNvPr id="6" name="Rectangle 5"/>
          <p:cNvSpPr/>
          <p:nvPr/>
        </p:nvSpPr>
        <p:spPr>
          <a:xfrm>
            <a:off x="533400" y="1114425"/>
            <a:ext cx="11125200" cy="285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400" y="547687"/>
            <a:ext cx="361950" cy="3619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38200" y="2506265"/>
            <a:ext cx="11041380" cy="428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100" b="1" i="0" u="none">
                <a:solidFill>
                  <a:srgbClr val="10B981"/>
                </a:solidFill>
                <a:latin typeface="Hind Siliguri"/>
              </a:rPr>
              <a:t>সঠিক উত্তরসমূহ: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71575" y="3077765"/>
            <a:ext cx="10182225" cy="335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0" i="0" u="none">
                <a:solidFill>
                  <a:srgbClr val="E2E8F0"/>
                </a:solidFill>
                <a:latin typeface="Hind Siliguri Medium"/>
              </a:rPr>
              <a:t>১. ভবিষ্যৎ কার্যক্রমের লিখিত প্রতিচ্ছবি।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71575" y="3584376"/>
            <a:ext cx="10182225" cy="335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0" i="0" u="none">
                <a:solidFill>
                  <a:srgbClr val="E2E8F0"/>
                </a:solidFill>
                <a:latin typeface="Hind Siliguri Medium"/>
              </a:rPr>
              <a:t>২. রাডার (Radar)।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71575" y="4090987"/>
            <a:ext cx="10182225" cy="335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0" i="0" u="none">
                <a:solidFill>
                  <a:srgbClr val="E2E8F0"/>
                </a:solidFill>
                <a:latin typeface="Hind Siliguri Medium"/>
              </a:rPr>
              <a:t>৩. ব্যবসায় পরিকল্পনা।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71575" y="4597598"/>
            <a:ext cx="10182225" cy="335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0" i="0" u="none">
                <a:solidFill>
                  <a:srgbClr val="E2E8F0"/>
                </a:solidFill>
                <a:latin typeface="Hind Siliguri Medium"/>
              </a:rPr>
              <a:t>৪. প্রধান গুরুত্ব ৪টি (দিক নির্দেশনা, মূলধন সংগ্রহ, সরকারি সুবিধাদি, সিদ্ধান্ত গ্রহণ)।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8200" y="3077765"/>
            <a:ext cx="190500" cy="3333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1" i="0" u="none">
                <a:solidFill>
                  <a:srgbClr val="38BDF8"/>
                </a:solidFill>
                <a:latin typeface="Hind Siliguri"/>
              </a:rPr>
              <a:t>➔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8200" y="3584376"/>
            <a:ext cx="190500" cy="3333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1" i="0" u="none">
                <a:solidFill>
                  <a:srgbClr val="38BDF8"/>
                </a:solidFill>
                <a:latin typeface="Hind Siliguri"/>
              </a:rPr>
              <a:t>➔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8200" y="4090987"/>
            <a:ext cx="190500" cy="3333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1" i="0" u="none">
                <a:solidFill>
                  <a:srgbClr val="38BDF8"/>
                </a:solidFill>
                <a:latin typeface="Hind Siliguri"/>
              </a:rPr>
              <a:t>➔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8200" y="4597598"/>
            <a:ext cx="190500" cy="3333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1" i="0" u="none">
                <a:solidFill>
                  <a:srgbClr val="38BDF8"/>
                </a:solidFill>
                <a:latin typeface="Hind Siliguri"/>
              </a:rPr>
              <a:t>➔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2552848"/>
            <a:ext cx="11125200" cy="2504628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0" y="6353175"/>
            <a:ext cx="3562350" cy="3524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52500" y="438150"/>
            <a:ext cx="11239500" cy="609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defRPr/>
            </a:pPr>
            <a:r>
              <a:rPr sz="2850" b="1" i="0" u="none">
                <a:solidFill>
                  <a:srgbClr val="38BDF8"/>
                </a:solidFill>
                <a:latin typeface="Hind Siliguri"/>
              </a:rPr>
              <a:t>পাঠের সারসংক্ষেপ</a:t>
            </a:r>
          </a:p>
        </p:txBody>
      </p:sp>
      <p:sp>
        <p:nvSpPr>
          <p:cNvPr id="6" name="Rectangle 5"/>
          <p:cNvSpPr/>
          <p:nvPr/>
        </p:nvSpPr>
        <p:spPr>
          <a:xfrm>
            <a:off x="533400" y="1114425"/>
            <a:ext cx="11125200" cy="285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400" y="547687"/>
            <a:ext cx="276225" cy="3619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28675" y="2790973"/>
            <a:ext cx="10591800" cy="3656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1800" b="1" i="0" u="none">
                <a:solidFill>
                  <a:srgbClr val="F59E0B"/>
                </a:solidFill>
                <a:latin typeface="Hind Siliguri"/>
              </a:rPr>
              <a:t>আজকে আমরা যা শিখলাম: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62050" y="3299519"/>
            <a:ext cx="10258425" cy="335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0" i="0" u="none">
                <a:solidFill>
                  <a:srgbClr val="E2E8F0"/>
                </a:solidFill>
                <a:latin typeface="Hind Siliguri Medium"/>
              </a:rPr>
              <a:t>ব্যবসায় পরিকল্পনা হলো ব্যবসায়ের চালিকাশক্তি ও নীল নকশা।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62050" y="3806130"/>
            <a:ext cx="10258425" cy="335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0" i="0" u="none">
                <a:solidFill>
                  <a:srgbClr val="E2E8F0"/>
                </a:solidFill>
                <a:latin typeface="Hind Siliguri Medium"/>
              </a:rPr>
              <a:t>এটি সঠিক দিক-নির্দেশনা প্রদান করে এবং মূলধন সংগ্রহ সহজ করে।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62050" y="4312741"/>
            <a:ext cx="10258425" cy="335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0" i="0" u="none">
                <a:solidFill>
                  <a:srgbClr val="E2E8F0"/>
                </a:solidFill>
                <a:latin typeface="Hind Siliguri Medium"/>
              </a:rPr>
              <a:t>পরিকল্পনাহীন ব্যবসায়িক কার্যক্রম সফল হওয়া কঠিন।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8675" y="3299519"/>
            <a:ext cx="190500" cy="3333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1" i="0" u="none">
                <a:solidFill>
                  <a:srgbClr val="38BDF8"/>
                </a:solidFill>
                <a:latin typeface="Hind Siliguri"/>
              </a:rPr>
              <a:t>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8675" y="3806130"/>
            <a:ext cx="190500" cy="3333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1" i="0" u="none">
                <a:solidFill>
                  <a:srgbClr val="38BDF8"/>
                </a:solidFill>
                <a:latin typeface="Hind Siliguri"/>
              </a:rPr>
              <a:t>➔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8675" y="4312741"/>
            <a:ext cx="190500" cy="3333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1" i="0" u="none">
                <a:solidFill>
                  <a:srgbClr val="38BDF8"/>
                </a:solidFill>
                <a:latin typeface="Hind Siliguri"/>
              </a:rPr>
              <a:t>➔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0" y="6353175"/>
            <a:ext cx="3562350" cy="35242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145631" y="3239392"/>
            <a:ext cx="5900737" cy="8477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/>
            </a:pPr>
            <a:r>
              <a:rPr sz="4125" b="1" i="0" u="none">
                <a:solidFill>
                  <a:srgbClr val="F59E0B"/>
                </a:solidFill>
                <a:latin typeface="Hind Siliguri"/>
              </a:rPr>
              <a:t>তোমাদের কোনো প্রশ্ন আছে?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24187" y="4420492"/>
            <a:ext cx="6143625" cy="4266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sz="2100" b="0" i="0" u="none">
                <a:solidFill>
                  <a:srgbClr val="E2E8F0"/>
                </a:solidFill>
                <a:latin typeface="Hind Siliguri Medium"/>
              </a:rPr>
              <a:t>আজকের পাঠ সম্পর্কিত যেকোনো প্রশ্ন নিঃসঙ্কোচে বলতে পারো।</a:t>
            </a:r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9750" y="2001142"/>
            <a:ext cx="952500" cy="762000"/>
          </a:xfrm>
          <a:prstGeom prst="rect">
            <a:avLst/>
          </a:prstGeom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2353865"/>
            <a:ext cx="11125200" cy="2902743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0" y="6353175"/>
            <a:ext cx="3562350" cy="3524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33475" y="438150"/>
            <a:ext cx="11051381" cy="609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defRPr/>
            </a:pPr>
            <a:r>
              <a:rPr sz="2850" b="1" i="0" u="none">
                <a:solidFill>
                  <a:srgbClr val="38BDF8"/>
                </a:solidFill>
                <a:latin typeface="Hind Siliguri"/>
              </a:rPr>
              <a:t>বাড়ির কাজ</a:t>
            </a:r>
          </a:p>
        </p:txBody>
      </p:sp>
      <p:sp>
        <p:nvSpPr>
          <p:cNvPr id="6" name="Rectangle 5"/>
          <p:cNvSpPr/>
          <p:nvPr/>
        </p:nvSpPr>
        <p:spPr>
          <a:xfrm>
            <a:off x="533400" y="1114425"/>
            <a:ext cx="11125200" cy="285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400" y="547687"/>
            <a:ext cx="457200" cy="3619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38200" y="2658665"/>
            <a:ext cx="11041380" cy="4286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100" b="1" i="0" u="none">
                <a:solidFill>
                  <a:srgbClr val="F59E0B"/>
                </a:solidFill>
                <a:latin typeface="Hind Siliguri"/>
              </a:rPr>
              <a:t>নিচের প্রশ্নগুলোর উত্তর খাতায় লিখে আনবে: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1550" y="3231118"/>
            <a:ext cx="104775" cy="3333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0" i="0" u="none">
                <a:solidFill>
                  <a:srgbClr val="E2E8F0"/>
                </a:solidFill>
                <a:latin typeface="Hind Siliguri Medium"/>
              </a:rPr>
              <a:t>1.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76325" y="3230165"/>
            <a:ext cx="10277475" cy="335160"/>
          </a:xfrm>
          <a:prstGeom prst="rect">
            <a:avLst/>
          </a:prstGeom>
          <a:noFill/>
        </p:spPr>
        <p:txBody>
          <a:bodyPr wrap="square" lIns="104775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0" i="0" u="none">
                <a:solidFill>
                  <a:srgbClr val="E2E8F0"/>
                </a:solidFill>
                <a:latin typeface="Hind Siliguri Medium"/>
              </a:rPr>
              <a:t>ব্যবসায় পরিকল্পনা কাকে বলে?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3450" y="3661529"/>
            <a:ext cx="142875" cy="3333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0" i="0" u="none">
                <a:solidFill>
                  <a:srgbClr val="E2E8F0"/>
                </a:solidFill>
                <a:latin typeface="Hind Siliguri Medium"/>
              </a:rPr>
              <a:t>2.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6325" y="3660576"/>
            <a:ext cx="10277475" cy="335160"/>
          </a:xfrm>
          <a:prstGeom prst="rect">
            <a:avLst/>
          </a:prstGeom>
          <a:noFill/>
        </p:spPr>
        <p:txBody>
          <a:bodyPr wrap="square" lIns="142875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0" i="0" u="none">
                <a:solidFill>
                  <a:srgbClr val="E2E8F0"/>
                </a:solidFill>
                <a:latin typeface="Hind Siliguri Medium"/>
              </a:rPr>
              <a:t>ব্যবসায় পরিকল্পনাকে দালানের নকশার সাথে তুলনা করা হয় কেন?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2975" y="4091940"/>
            <a:ext cx="133350" cy="3333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0" i="0" u="none">
                <a:solidFill>
                  <a:srgbClr val="E2E8F0"/>
                </a:solidFill>
                <a:latin typeface="Hind Siliguri Medium"/>
              </a:rPr>
              <a:t>3.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76325" y="4090987"/>
            <a:ext cx="10277475" cy="335160"/>
          </a:xfrm>
          <a:prstGeom prst="rect">
            <a:avLst/>
          </a:prstGeom>
          <a:noFill/>
        </p:spPr>
        <p:txBody>
          <a:bodyPr wrap="square" lIns="13335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0" i="0" u="none">
                <a:solidFill>
                  <a:srgbClr val="E2E8F0"/>
                </a:solidFill>
                <a:latin typeface="Hind Siliguri Medium"/>
              </a:rPr>
              <a:t>মূলধন সংগ্রহে ব্যবসায় পরিকল্পনার ভূমিকা ব্যাখ্যা কর।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23925" y="4522350"/>
            <a:ext cx="152400" cy="3333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0" i="0" u="none">
                <a:solidFill>
                  <a:srgbClr val="E2E8F0"/>
                </a:solidFill>
                <a:latin typeface="Hind Siliguri Medium"/>
              </a:rPr>
              <a:t>4.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76325" y="4521398"/>
            <a:ext cx="10277475" cy="335160"/>
          </a:xfrm>
          <a:prstGeom prst="rect">
            <a:avLst/>
          </a:prstGeom>
          <a:noFill/>
        </p:spPr>
        <p:txBody>
          <a:bodyPr wrap="square" lIns="15240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0" i="0" u="none">
                <a:solidFill>
                  <a:srgbClr val="E2E8F0"/>
                </a:solidFill>
                <a:latin typeface="Hind Siliguri Medium"/>
              </a:rPr>
              <a:t>"পরিকল্পনা ব্যবসায়ের সাফল্যের চাবিকাঠি" — উক্তিটি বিশ্লেষণ কর।</a:t>
            </a:r>
          </a:p>
        </p:txBody>
      </p:sp>
      <p:pic>
        <p:nvPicPr>
          <p:cNvPr id="17" name="Picture 16" descr="barer kaj.jpg"/>
          <p:cNvPicPr>
            <a:picLocks noChangeAspect="1"/>
          </p:cNvPicPr>
          <p:nvPr/>
        </p:nvPicPr>
        <p:blipFill>
          <a:blip r:embed="rId6"/>
          <a:srcRect r="20625"/>
          <a:stretch>
            <a:fillRect/>
          </a:stretch>
        </p:blipFill>
        <p:spPr>
          <a:xfrm>
            <a:off x="7820944" y="2573287"/>
            <a:ext cx="3532856" cy="24297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2552848"/>
            <a:ext cx="11125200" cy="2504628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0" y="6353175"/>
            <a:ext cx="3562350" cy="3524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52500" y="438150"/>
            <a:ext cx="11239500" cy="609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defRPr/>
            </a:pPr>
            <a:r>
              <a:rPr sz="2850" b="1" i="0" u="none">
                <a:solidFill>
                  <a:srgbClr val="38BDF8"/>
                </a:solidFill>
                <a:latin typeface="Hind Siliguri"/>
              </a:rPr>
              <a:t>বাড়ির কাজের সহায়ক সংকেত</a:t>
            </a:r>
          </a:p>
        </p:txBody>
      </p:sp>
      <p:sp>
        <p:nvSpPr>
          <p:cNvPr id="6" name="Rectangle 5"/>
          <p:cNvSpPr/>
          <p:nvPr/>
        </p:nvSpPr>
        <p:spPr>
          <a:xfrm>
            <a:off x="533400" y="1114425"/>
            <a:ext cx="11125200" cy="285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400" y="547687"/>
            <a:ext cx="276225" cy="3619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28675" y="2790973"/>
            <a:ext cx="10591800" cy="3656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1800" b="1" i="0" u="none">
                <a:solidFill>
                  <a:srgbClr val="38BDF8"/>
                </a:solidFill>
                <a:latin typeface="Hind Siliguri"/>
              </a:rPr>
              <a:t>সহায়ক টিপস: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62050" y="3299519"/>
            <a:ext cx="10258425" cy="335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0" i="0" u="none">
                <a:solidFill>
                  <a:srgbClr val="E2E8F0"/>
                </a:solidFill>
                <a:latin typeface="Hind Siliguri Medium"/>
              </a:rPr>
              <a:t>পাঠ্যবইয়ের ৫ম অধ্যায় (ব্যবসায় পরিকল্পনা) ভালোভাবে রিডিং পড়বে।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62050" y="3806130"/>
            <a:ext cx="10258425" cy="335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0" i="0" u="none">
                <a:solidFill>
                  <a:srgbClr val="E2E8F0"/>
                </a:solidFill>
                <a:latin typeface="Hind Siliguri Medium"/>
              </a:rPr>
              <a:t>গুরুত্বের ৪টি পয়েন্ট (দিক নির্দেশনা, মূলধন, সরকারি সুবিধা, সিদ্ধান্ত) মনে রাখবে।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62050" y="4312741"/>
            <a:ext cx="10258425" cy="335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0" i="0" u="none">
                <a:solidFill>
                  <a:srgbClr val="E2E8F0"/>
                </a:solidFill>
                <a:latin typeface="Hind Siliguri Medium"/>
              </a:rPr>
              <a:t>নিজের ভাষায় সহজ ও সাবলীল বাক্য ব্যবহার করে উত্তর সাজাবে।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8675" y="3299519"/>
            <a:ext cx="190500" cy="3333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1" i="0" u="none">
                <a:solidFill>
                  <a:srgbClr val="38BDF8"/>
                </a:solidFill>
                <a:latin typeface="Hind Siliguri"/>
              </a:rPr>
              <a:t>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8675" y="3806130"/>
            <a:ext cx="190500" cy="3333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1" i="0" u="none">
                <a:solidFill>
                  <a:srgbClr val="38BDF8"/>
                </a:solidFill>
                <a:latin typeface="Hind Siliguri"/>
              </a:rPr>
              <a:t>➔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8675" y="4312741"/>
            <a:ext cx="190500" cy="3333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1" i="0" u="none">
                <a:solidFill>
                  <a:srgbClr val="38BDF8"/>
                </a:solidFill>
                <a:latin typeface="Hind Siliguri"/>
              </a:rPr>
              <a:t>➔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0" y="6353175"/>
            <a:ext cx="3562350" cy="3524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729133" y="3853755"/>
            <a:ext cx="6347240" cy="75020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/>
            </a:pPr>
            <a:r>
              <a:rPr sz="4875" b="1" i="0" u="none">
                <a:solidFill>
                  <a:srgbClr val="38BDF8"/>
                </a:solidFill>
                <a:latin typeface="Hind Siliguri"/>
              </a:rPr>
              <a:t>সবাইকে অনেক ধন্যবাদ!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019425" y="5006280"/>
            <a:ext cx="6153150" cy="4266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sz="2100" b="0" i="0" u="none">
                <a:solidFill>
                  <a:srgbClr val="F59E0B"/>
                </a:solidFill>
                <a:latin typeface="Hind Siliguri Medium"/>
              </a:rPr>
              <a:t>মনোযোগ দিয়ে পাঠে অংশগ্রহণ করার জন্য। সবাই ভালো থেকো।</a:t>
            </a:r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5627" y="831166"/>
            <a:ext cx="5438775" cy="2305357"/>
          </a:xfrm>
          <a:prstGeom prst="rect">
            <a:avLst/>
          </a:prstGeom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1023</Words>
  <Application>Microsoft Macintosh PowerPoint</Application>
  <PresentationFormat>Custom</PresentationFormat>
  <Paragraphs>172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</vt:vector>
  </TitlesOfParts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dc:description>generated using python-pptx</dc:description>
  <cp:lastModifiedBy>User</cp:lastModifiedBy>
  <cp:revision>14</cp:revision>
  <dcterms:created xsi:type="dcterms:W3CDTF">2013-01-27T09:14:16Z</dcterms:created>
  <dcterms:modified xsi:type="dcterms:W3CDTF">2026-09-01T15:03:07Z</dcterms:modified>
</cp:coreProperties>
</file>