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07" r:id="rId2"/>
  </p:sldMasterIdLst>
  <p:notesMasterIdLst>
    <p:notesMasterId r:id="rId21"/>
  </p:notesMasterIdLst>
  <p:sldIdLst>
    <p:sldId id="291" r:id="rId3"/>
    <p:sldId id="281" r:id="rId4"/>
    <p:sldId id="292" r:id="rId5"/>
    <p:sldId id="293" r:id="rId6"/>
    <p:sldId id="296" r:id="rId7"/>
    <p:sldId id="295" r:id="rId8"/>
    <p:sldId id="297" r:id="rId9"/>
    <p:sldId id="298" r:id="rId10"/>
    <p:sldId id="282" r:id="rId11"/>
    <p:sldId id="286" r:id="rId12"/>
    <p:sldId id="288" r:id="rId13"/>
    <p:sldId id="287" r:id="rId14"/>
    <p:sldId id="289" r:id="rId15"/>
    <p:sldId id="290" r:id="rId16"/>
    <p:sldId id="299" r:id="rId17"/>
    <p:sldId id="300" r:id="rId18"/>
    <p:sldId id="301" r:id="rId19"/>
    <p:sldId id="27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20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365 Pro Plus" initials="3PP" lastIdx="1" clrIdx="0">
    <p:extLst>
      <p:ext uri="{19B8F6BF-5375-455C-9EA6-DF929625EA0E}">
        <p15:presenceInfo xmlns:p15="http://schemas.microsoft.com/office/powerpoint/2012/main" xmlns="" userId="365 Pro Plu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734F"/>
    <a:srgbClr val="A3619B"/>
    <a:srgbClr val="32823F"/>
    <a:srgbClr val="3B8547"/>
    <a:srgbClr val="3B7947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69" d="100"/>
          <a:sy n="69" d="100"/>
        </p:scale>
        <p:origin x="-756" y="-90"/>
      </p:cViewPr>
      <p:guideLst>
        <p:guide orient="horz" pos="220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B00EE-3F3C-4694-AA03-809908AB2D60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CF6C6E-6825-46BF-98FA-71628EAC5F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3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C82A7-2EB6-45D6-B7C2-B3F4B2D8BB7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3448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8B5E2FA-9E3F-4409-84CC-F487AC53DC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01CAB199-821A-4258-B64D-30F0D0314E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7998B7A-51F8-423A-BAA8-D6B9C6FC7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CC0B2BB-E36A-439D-83D3-6316F8E77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B11277E-D40E-4FFA-A6B9-687316E0F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05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8499F36-22EE-4D82-9DF6-974A82587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25BC703-2969-45D7-BBA4-D7F854619B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2A6696F-C245-4812-BB3A-8057271F9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122627A-A287-4ED7-A76C-811EB640A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74F726D-3A63-4210-AB3B-0BC4E03C9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864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683BF31-BDC1-460C-879D-4F8E6C17D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193F7D8-9A4A-4569-A6FE-C5B2F83F14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A1B6032-1E99-42DD-9521-CFC04B1C2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C56ED07-C179-4AC8-97C0-E1811433C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1AF3604-3B1D-4AB9-98A1-1BE592728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433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FCB2213-75E2-487D-8411-AFD6E6071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7D81393-1E7E-4EE4-A2F5-974342603F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89CEC44-6A82-4A5B-8644-3757FB6E64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6BA134E-0F97-4349-89C4-477A5370F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423F830-F0F6-4231-8D92-858AFCF66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1E9E188-E399-4A1C-A7FD-86E4D954A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498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BDD236E-F7A7-4085-8A51-CB84452B4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7AE195B-9E39-444C-9FE4-E9047289B5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6B0A2F9-394C-46C4-8A80-0601A9E43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617A2693-6411-4EC7-AF08-79E1A8EE81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233B2335-AE15-4E18-AD88-E085CF82EA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FBDF6A26-07BB-4F08-81A4-60B703A96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20DD9CBD-224A-4A9B-B95F-96F87228C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EEC94571-566C-4D44-9ED4-E6B447380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337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3CBEBE-A38A-40A4-AC12-265EE1556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DBE87E56-56CA-43FE-B948-285AA0A88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79B0B07-7E33-4FD9-B9F1-97E1C6858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14BB8A9-2345-4017-936C-057FA7FF8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344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32F244D-7D71-4970-AB12-58624FA98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90B017F8-BBDD-451C-99C9-D790E0298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9CABEC2-5DF4-4DB0-9AAC-6513BD156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437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EBF81B2-41F3-4DD8-B9DF-33B1FD3F8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162C0B4-D95C-43F0-9B72-0028B1CE57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7B417F9-A2DD-4E16-A4FC-9C379EA1AC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645BFFE-BA58-4793-A966-73C3CE0B3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E29399E-4190-41D7-BE73-86028CEE5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98146AE-37F5-4F5F-A344-BBBFBDDBE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843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884C71B-D24F-48F7-BEA9-D6C4B3D82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D1A2C7FB-988E-4CB4-9DAC-799F28747B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06F5F63-3F61-4DA9-878D-D2D9A2CFF9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5314B2A-A3A1-4B0C-81A5-F9E8B8DA0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EA575EC-50ED-45F2-BD35-DD4BBF70D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65B2F01-337A-4EEC-990D-8A5C837F7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576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345D7CA-2013-4960-A10A-1E292C5DE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DDAF145-ED7C-4F99-8F77-6EA622590A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60C6FE4-BC11-4154-832F-89A52C33B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4178848-6B1B-49BB-AF37-E69D3C7F3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56A40AB-BB0D-4732-B0F1-757972BEB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767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009B5EB5-B147-46FA-853E-50ECC52BFA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7EC946C-A97C-4342-96EC-DE1E670FD7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9A355A7-7ED1-4143-86C1-BFC2D5FD0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78BF1C8-CE09-488F-AA60-C5BBCDC49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AE0F647-4071-4CAF-A56B-7054834C9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3344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910A7434-3C0D-49E6-9E22-75EDC6C37EFE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9443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0472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4110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492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77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5290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196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7648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910A7434-3C0D-49E6-9E22-75EDC6C37EFE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4622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3904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893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1664A936-367D-48E6-A93F-7A6C41A10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90A53FF-48DD-4C68-9E56-5F4D6C85D3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AA37C2B-9378-4BC9-AB7E-15210681A3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A7434-3C0D-49E6-9E22-75EDC6C37EFE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9E84B4C-A9BF-48F0-B6FA-B08C65DCE7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A499C90-F298-485F-B15D-F23D5E8E6E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036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910A7434-3C0D-49E6-9E22-75EDC6C37EFE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639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281" y="618564"/>
            <a:ext cx="8283389" cy="4383741"/>
          </a:xfrm>
          <a:prstGeom prst="rect">
            <a:avLst/>
          </a:prstGeom>
        </p:spPr>
      </p:pic>
      <p:sp>
        <p:nvSpPr>
          <p:cNvPr id="11" name="Horizontal Scroll 10"/>
          <p:cNvSpPr/>
          <p:nvPr/>
        </p:nvSpPr>
        <p:spPr>
          <a:xfrm>
            <a:off x="1452279" y="4840940"/>
            <a:ext cx="8283389" cy="1773204"/>
          </a:xfrm>
          <a:prstGeom prst="horizontalScroll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b="1" dirty="0" err="1" smtClean="0">
                <a:solidFill>
                  <a:schemeClr val="tx1"/>
                </a:solidFill>
              </a:rPr>
              <a:t>রসায়ন</a:t>
            </a:r>
            <a:r>
              <a:rPr lang="en-US" sz="4000" b="1" dirty="0" smtClean="0">
                <a:solidFill>
                  <a:schemeClr val="tx1"/>
                </a:solidFill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</a:rPr>
              <a:t>ক্লাসে</a:t>
            </a:r>
            <a:r>
              <a:rPr lang="en-US" sz="4000" b="1" dirty="0" smtClean="0">
                <a:solidFill>
                  <a:schemeClr val="tx1"/>
                </a:solidFill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</a:rPr>
              <a:t>সবাইকে</a:t>
            </a:r>
            <a:r>
              <a:rPr lang="en-US" sz="4000" b="1" dirty="0" smtClean="0">
                <a:solidFill>
                  <a:schemeClr val="tx1"/>
                </a:solidFill>
              </a:rPr>
              <a:t>  </a:t>
            </a:r>
            <a:r>
              <a:rPr lang="bn-IN" sz="4000" b="1" dirty="0" smtClean="0">
                <a:solidFill>
                  <a:schemeClr val="tx1"/>
                </a:solidFill>
              </a:rPr>
              <a:t>স্বাগতম</a:t>
            </a:r>
            <a:endParaRPr lang="en-US" sz="4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31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544621" y="228601"/>
            <a:ext cx="2760365" cy="86177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76197" tIns="38098" rIns="76197" bIns="38098">
            <a:spAutoFit/>
          </a:bodyPr>
          <a:lstStyle/>
          <a:p>
            <a:r>
              <a:rPr lang="bn-BD" sz="5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</a:t>
            </a:r>
            <a:r>
              <a:rPr lang="bn-IN" sz="5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চিতি</a:t>
            </a:r>
            <a:endParaRPr lang="en-US" sz="5100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82129" y="1494693"/>
            <a:ext cx="5384799" cy="4044462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76197" tIns="38098" rIns="76197" bIns="38098" rtlCol="0" anchor="ctr"/>
          <a:lstStyle/>
          <a:p>
            <a:pPr>
              <a:buNone/>
            </a:pP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মোঃ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ু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সলাম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মোল্লা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                                   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প্রভাষক,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বিভাগীয়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রসায়ন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বিভাগ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বদিউল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আল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ডি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কলেজ        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            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ু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নগ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র,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কু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মোবাইলঃ 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০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৭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৭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</a:t>
            </a:r>
            <a:endParaRPr lang="bn-BD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ই-মেইলঃ</a:t>
            </a: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nazrulcvc@gmail.com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746" y="1494693"/>
            <a:ext cx="433929" cy="4044462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5362" y="1494694"/>
            <a:ext cx="3516372" cy="4044462"/>
          </a:xfrm>
        </p:spPr>
      </p:pic>
    </p:spTree>
    <p:extLst>
      <p:ext uri="{BB962C8B-B14F-4D97-AF65-F5344CB8AC3E}">
        <p14:creationId xmlns:p14="http://schemas.microsoft.com/office/powerpoint/2010/main" val="1254589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croll: Horizontal 3">
            <a:extLst>
              <a:ext uri="{FF2B5EF4-FFF2-40B4-BE49-F238E27FC236}">
                <a16:creationId xmlns="" xmlns:a16="http://schemas.microsoft.com/office/drawing/2014/main" id="{908DA2F1-9B58-431B-A65F-A17461530469}"/>
              </a:ext>
            </a:extLst>
          </p:cNvPr>
          <p:cNvSpPr/>
          <p:nvPr/>
        </p:nvSpPr>
        <p:spPr>
          <a:xfrm>
            <a:off x="1634836" y="623455"/>
            <a:ext cx="8336158" cy="4432640"/>
          </a:xfrm>
          <a:prstGeom prst="horizontalScrol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1430D7B-C771-4DCA-B952-345AFBA6D766}"/>
              </a:ext>
            </a:extLst>
          </p:cNvPr>
          <p:cNvSpPr txBox="1"/>
          <p:nvPr/>
        </p:nvSpPr>
        <p:spPr>
          <a:xfrm>
            <a:off x="3325091" y="1663276"/>
            <a:ext cx="6192982" cy="2062103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রসায়ন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২য়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পত্র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পরিমানগত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রসায়ন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দ্বাদশ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endParaRPr lang="en-US" sz="32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৪০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32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796145" y="152400"/>
            <a:ext cx="3796146" cy="67887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</a:rPr>
              <a:t>পাঠ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পরিচিতি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659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0" y="0"/>
            <a:ext cx="12230116" cy="68580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2262644" y="275110"/>
            <a:ext cx="4983283" cy="64633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chemeClr val="tx1"/>
                </a:solidFill>
              </a:rPr>
              <a:t>পূর্ব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পাঠের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মূল্যায়নঃ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138544" y="1320663"/>
            <a:ext cx="11069783" cy="85450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</a:rPr>
              <a:t>সেমিমোলার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দ্রবন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এর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ক্ষেত্রে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প্রযোজ্য</a:t>
            </a:r>
            <a:r>
              <a:rPr lang="en-US" sz="4000" dirty="0" smtClean="0">
                <a:solidFill>
                  <a:schemeClr val="tx1"/>
                </a:solidFill>
              </a:rPr>
              <a:t> ? 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38544" y="5507181"/>
            <a:ext cx="4892833" cy="96289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dirty="0" err="1" smtClean="0">
                <a:solidFill>
                  <a:schemeClr val="tx1"/>
                </a:solidFill>
              </a:rPr>
              <a:t>উত্তরঃ</a:t>
            </a:r>
            <a:r>
              <a:rPr lang="en-US" sz="4000" dirty="0" smtClean="0">
                <a:solidFill>
                  <a:schemeClr val="tx1"/>
                </a:solidFill>
              </a:rPr>
              <a:t> 0.1M   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38545" y="4257828"/>
            <a:ext cx="11069783" cy="85450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</a:rPr>
              <a:t>ডেসিমোলার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দ্রবন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এর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ক্ষেত্রে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প্রযোজ্য</a:t>
            </a:r>
            <a:r>
              <a:rPr lang="en-US" sz="4000" dirty="0" smtClean="0">
                <a:solidFill>
                  <a:schemeClr val="tx1"/>
                </a:solidFill>
              </a:rPr>
              <a:t> ? 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38545" y="2763982"/>
            <a:ext cx="4892832" cy="96289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dirty="0" err="1" smtClean="0">
                <a:solidFill>
                  <a:schemeClr val="tx1"/>
                </a:solidFill>
              </a:rPr>
              <a:t>উত্তরঃ</a:t>
            </a:r>
            <a:r>
              <a:rPr lang="en-US" sz="4000" dirty="0" smtClean="0">
                <a:solidFill>
                  <a:schemeClr val="tx1"/>
                </a:solidFill>
              </a:rPr>
              <a:t> 0.5M   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562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3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95663" y="440613"/>
            <a:ext cx="9143999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</a:t>
            </a:r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63" y="1534765"/>
            <a:ext cx="5512278" cy="514214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Rounded Rectangle 5"/>
          <p:cNvSpPr/>
          <p:nvPr/>
        </p:nvSpPr>
        <p:spPr>
          <a:xfrm>
            <a:off x="7550728" y="3283527"/>
            <a:ext cx="4308764" cy="128847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Na</a:t>
            </a:r>
            <a:r>
              <a:rPr lang="en-US" sz="3600" baseline="-25000" dirty="0" smtClean="0">
                <a:solidFill>
                  <a:schemeClr val="tx1"/>
                </a:solidFill>
              </a:rPr>
              <a:t>2</a:t>
            </a:r>
            <a:r>
              <a:rPr lang="en-US" sz="3600" dirty="0" smtClean="0">
                <a:solidFill>
                  <a:schemeClr val="tx1"/>
                </a:solidFill>
              </a:rPr>
              <a:t>CO</a:t>
            </a:r>
            <a:r>
              <a:rPr lang="en-US" sz="3600" baseline="-25000" dirty="0" smtClean="0">
                <a:solidFill>
                  <a:schemeClr val="tx1"/>
                </a:solidFill>
              </a:rPr>
              <a:t>3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দ্রবন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060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66109" y="390298"/>
            <a:ext cx="7200404" cy="132343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8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8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</a:t>
            </a:r>
            <a:endParaRPr lang="en-US" sz="8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Callout 4"/>
          <p:cNvSpPr/>
          <p:nvPr/>
        </p:nvSpPr>
        <p:spPr>
          <a:xfrm>
            <a:off x="2743200" y="2656114"/>
            <a:ext cx="6923313" cy="2612571"/>
          </a:xfrm>
          <a:prstGeom prst="wedgeEllipseCallou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/>
              <a:t>দ্রবনের</a:t>
            </a:r>
            <a:r>
              <a:rPr lang="en-US" sz="3200" dirty="0" smtClean="0"/>
              <a:t> </a:t>
            </a:r>
            <a:r>
              <a:rPr lang="en-US" sz="3200" dirty="0" err="1" smtClean="0"/>
              <a:t>ঘনমাত্রা</a:t>
            </a:r>
            <a:r>
              <a:rPr lang="en-US" sz="3200" dirty="0" smtClean="0"/>
              <a:t> </a:t>
            </a:r>
            <a:r>
              <a:rPr lang="en-US" sz="3200" dirty="0" err="1" smtClean="0"/>
              <a:t>নির্নয়</a:t>
            </a:r>
            <a:r>
              <a:rPr lang="en-US" sz="3200" dirty="0" smtClean="0"/>
              <a:t> </a:t>
            </a:r>
            <a:r>
              <a:rPr lang="en-US" sz="3200" dirty="0" err="1" smtClean="0"/>
              <a:t>সম্পর্কিত</a:t>
            </a:r>
            <a:r>
              <a:rPr lang="en-US" sz="3200" dirty="0" smtClean="0"/>
              <a:t> </a:t>
            </a:r>
            <a:r>
              <a:rPr lang="en-US" sz="3200" dirty="0" err="1" smtClean="0"/>
              <a:t>সমস্যা</a:t>
            </a:r>
            <a:r>
              <a:rPr lang="en-US" sz="3200" dirty="0" smtClean="0"/>
              <a:t> </a:t>
            </a:r>
            <a:r>
              <a:rPr lang="en-US" sz="3200" dirty="0" err="1" smtClean="0"/>
              <a:t>সমাধান</a:t>
            </a:r>
            <a:r>
              <a:rPr lang="en-US" sz="3200" dirty="0" smtClean="0"/>
              <a:t>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39929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288982" cy="68580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590800" y="533401"/>
            <a:ext cx="6807200" cy="1323439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8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8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7091" y="2286001"/>
            <a:ext cx="11000510" cy="338554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5400" dirty="0" err="1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……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১)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ঘনমাত্রা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২)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মোলারিটি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মোলালিটি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তাপমাত্রার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নির্ভরশীল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৩)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দ্রবনের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ঘনমাত্রা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নির্নয়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।</a:t>
            </a:r>
          </a:p>
        </p:txBody>
      </p:sp>
    </p:spTree>
    <p:extLst>
      <p:ext uri="{BB962C8B-B14F-4D97-AF65-F5344CB8AC3E}">
        <p14:creationId xmlns:p14="http://schemas.microsoft.com/office/powerpoint/2010/main" val="3371456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55964" y="415636"/>
            <a:ext cx="9019309" cy="13716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solidFill>
                  <a:schemeClr val="tx1"/>
                </a:solidFill>
              </a:rPr>
              <a:t>ঘনমাত্রা</a:t>
            </a:r>
            <a:r>
              <a:rPr lang="en-US" sz="5400" dirty="0" smtClean="0">
                <a:solidFill>
                  <a:schemeClr val="tx1"/>
                </a:solidFill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</a:rPr>
              <a:t>কি</a:t>
            </a:r>
            <a:r>
              <a:rPr lang="en-US" sz="5400" dirty="0" smtClean="0">
                <a:solidFill>
                  <a:schemeClr val="tx1"/>
                </a:solidFill>
              </a:rPr>
              <a:t>?</a:t>
            </a:r>
            <a:endParaRPr lang="en-US" sz="54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955964" y="3048000"/>
                <a:ext cx="9019310" cy="2382982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2800" dirty="0" smtClean="0">
                    <a:solidFill>
                      <a:schemeClr val="tx1"/>
                    </a:solidFill>
                  </a:rPr>
                  <a:t>কোন </a:t>
                </a:r>
                <a:r>
                  <a:rPr lang="en-US" sz="2800" dirty="0" err="1" smtClean="0">
                    <a:solidFill>
                      <a:schemeClr val="tx1"/>
                    </a:solidFill>
                  </a:rPr>
                  <a:t>দ্রবনের</a:t>
                </a:r>
                <a:r>
                  <a:rPr lang="en-US" sz="2800" dirty="0" smtClean="0">
                    <a:solidFill>
                      <a:schemeClr val="tx1"/>
                    </a:solidFill>
                  </a:rPr>
                  <a:t>  </a:t>
                </a:r>
                <a:r>
                  <a:rPr lang="en-US" sz="2800" dirty="0" err="1" smtClean="0">
                    <a:solidFill>
                      <a:schemeClr val="tx1"/>
                    </a:solidFill>
                  </a:rPr>
                  <a:t>একক</a:t>
                </a:r>
                <a:r>
                  <a:rPr lang="en-US" sz="28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2800" dirty="0" err="1" smtClean="0">
                    <a:solidFill>
                      <a:schemeClr val="tx1"/>
                    </a:solidFill>
                  </a:rPr>
                  <a:t>আয়তনের</a:t>
                </a:r>
                <a:r>
                  <a:rPr lang="en-US" sz="28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2800" dirty="0" err="1" smtClean="0">
                    <a:solidFill>
                      <a:schemeClr val="tx1"/>
                    </a:solidFill>
                  </a:rPr>
                  <a:t>মোল</a:t>
                </a:r>
                <a:r>
                  <a:rPr lang="en-US" sz="28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2800" dirty="0" err="1" smtClean="0">
                    <a:solidFill>
                      <a:schemeClr val="tx1"/>
                    </a:solidFill>
                  </a:rPr>
                  <a:t>সংখ্যাকে</a:t>
                </a:r>
                <a:r>
                  <a:rPr lang="en-US" sz="2800" dirty="0" smtClean="0">
                    <a:solidFill>
                      <a:schemeClr val="tx1"/>
                    </a:solidFill>
                  </a:rPr>
                  <a:t> ঐ </a:t>
                </a:r>
                <a:r>
                  <a:rPr lang="en-US" sz="2800" dirty="0" err="1" smtClean="0">
                    <a:solidFill>
                      <a:schemeClr val="tx1"/>
                    </a:solidFill>
                  </a:rPr>
                  <a:t>দ্রবনের</a:t>
                </a:r>
                <a:r>
                  <a:rPr lang="en-US" sz="28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2800" dirty="0" err="1" smtClean="0">
                    <a:solidFill>
                      <a:schemeClr val="tx1"/>
                    </a:solidFill>
                  </a:rPr>
                  <a:t>ঘনমাত্রা</a:t>
                </a:r>
                <a:r>
                  <a:rPr lang="en-US" sz="28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2800" dirty="0" err="1" smtClean="0">
                    <a:solidFill>
                      <a:schemeClr val="tx1"/>
                    </a:solidFill>
                  </a:rPr>
                  <a:t>বলে</a:t>
                </a:r>
                <a:r>
                  <a:rPr lang="en-US" sz="2800" dirty="0" smtClean="0">
                    <a:solidFill>
                      <a:schemeClr val="tx1"/>
                    </a:solidFill>
                  </a:rPr>
                  <a:t>।</a:t>
                </a:r>
              </a:p>
              <a:p>
                <a:r>
                  <a:rPr lang="en-US" sz="2800" dirty="0" err="1" smtClean="0">
                    <a:solidFill>
                      <a:schemeClr val="tx1"/>
                    </a:solidFill>
                  </a:rPr>
                  <a:t>ইহাকে</a:t>
                </a:r>
                <a:r>
                  <a:rPr lang="en-US" sz="2800" dirty="0" smtClean="0">
                    <a:solidFill>
                      <a:schemeClr val="tx1"/>
                    </a:solidFill>
                  </a:rPr>
                  <a:t> C </a:t>
                </a:r>
                <a:r>
                  <a:rPr lang="en-US" sz="2800" dirty="0" err="1" smtClean="0">
                    <a:solidFill>
                      <a:schemeClr val="tx1"/>
                    </a:solidFill>
                  </a:rPr>
                  <a:t>দ্বারা</a:t>
                </a:r>
                <a:r>
                  <a:rPr lang="en-US" sz="28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2800" dirty="0" err="1" smtClean="0">
                    <a:solidFill>
                      <a:schemeClr val="tx1"/>
                    </a:solidFill>
                  </a:rPr>
                  <a:t>প্রকাশ</a:t>
                </a:r>
                <a:r>
                  <a:rPr lang="en-US" sz="28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2800" dirty="0" err="1" smtClean="0">
                    <a:solidFill>
                      <a:schemeClr val="tx1"/>
                    </a:solidFill>
                  </a:rPr>
                  <a:t>করা</a:t>
                </a:r>
                <a:r>
                  <a:rPr lang="en-US" sz="28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2800" dirty="0" err="1" smtClean="0">
                    <a:solidFill>
                      <a:schemeClr val="tx1"/>
                    </a:solidFill>
                  </a:rPr>
                  <a:t>হয়</a:t>
                </a:r>
                <a:r>
                  <a:rPr lang="en-US" sz="2800" dirty="0" smtClean="0">
                    <a:solidFill>
                      <a:schemeClr val="tx1"/>
                    </a:solidFill>
                  </a:rPr>
                  <a:t>।</a:t>
                </a:r>
              </a:p>
              <a:p>
                <a:pPr algn="ctr"/>
                <a:r>
                  <a:rPr lang="en-US" sz="2800" dirty="0" err="1" smtClean="0">
                    <a:solidFill>
                      <a:schemeClr val="tx1"/>
                    </a:solidFill>
                  </a:rPr>
                  <a:t>সুতরাং</a:t>
                </a:r>
                <a:r>
                  <a:rPr lang="en-US" sz="2800" dirty="0" smtClean="0">
                    <a:solidFill>
                      <a:schemeClr val="tx1"/>
                    </a:solidFill>
                  </a:rPr>
                  <a:t>  </a:t>
                </a:r>
                <a:r>
                  <a:rPr lang="en-US" sz="3600" dirty="0" smtClean="0">
                    <a:solidFill>
                      <a:schemeClr val="tx1"/>
                    </a:solidFill>
                  </a:rPr>
                  <a:t>C=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𝑛</m:t>
                        </m:r>
                      </m:num>
                      <m:den>
                        <m:r>
                          <a:rPr lang="en-US" sz="36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𝑉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964" y="3048000"/>
                <a:ext cx="9019310" cy="2382982"/>
              </a:xfrm>
              <a:prstGeom prst="rect">
                <a:avLst/>
              </a:prstGeom>
              <a:blipFill rotWithShape="1">
                <a:blip r:embed="rId2"/>
                <a:stretch>
                  <a:fillRect l="-14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4628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2945" y="1634838"/>
            <a:ext cx="9282546" cy="3214254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 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মোলার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দ্রবন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None/>
            </a:pP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মোলাল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দ্রবন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None/>
            </a:pP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নরমাল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দ্রবন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None/>
            </a:pP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৪।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শতকরা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52945" y="166255"/>
            <a:ext cx="9171710" cy="1149927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ঘনমাত্রা</a:t>
            </a:r>
            <a:r>
              <a:rPr lang="en-US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নির্নয়ের</a:t>
            </a:r>
            <a:r>
              <a:rPr lang="en-US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পদ্ধতিঃ</a:t>
            </a:r>
            <a:r>
              <a:rPr lang="en-US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4193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9709" y="1911926"/>
            <a:ext cx="9628910" cy="3546765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None/>
            </a:pPr>
            <a:endParaRPr lang="en-US" sz="36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নির্দিষ্ট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তাপমাত্রায়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1 L 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দ্রবনে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1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mol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দ্রবীভুত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থাকলে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মোলার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দ্রবন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  <a:p>
            <a:pPr>
              <a:buNone/>
            </a:pPr>
            <a:endParaRPr lang="en-US" sz="36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নির্দিষ্ট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তাপমাত্রায়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1 L 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দ্রবনে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যত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mol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দ্রবীভুত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থাকলে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মোলারিটি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দ্রবন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89709" y="304800"/>
            <a:ext cx="9462655" cy="789709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মোলার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দ্রবন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  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910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1274" y="2008909"/>
            <a:ext cx="9767453" cy="3325091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1 Kg 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দ্রবনে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1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mol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দ্রবীভুত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থাকলে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মোলাল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দ্রবন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  <a:p>
            <a:pPr>
              <a:buNone/>
            </a:pP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1 Kg  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দ্রবনে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যত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mol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দ্রবীভুত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থাকলে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মোলালিটি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দ্রবন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None/>
            </a:pP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31274" y="263236"/>
            <a:ext cx="9628908" cy="1011382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মোলাল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দ্রবন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 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78762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982" y="1607128"/>
            <a:ext cx="11998036" cy="4946072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>
              <a:buNone/>
            </a:pP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মোলারিটি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তাপমাত্রার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নির্ভরশীল।কারন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  </a:t>
            </a:r>
          </a:p>
          <a:p>
            <a:pPr>
              <a:buNone/>
            </a:pP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মোলারিটির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ক্ষেত্রে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মোল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আয়তন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সম্পর্কিত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তাপমাত্রা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পরিবর্তন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করলে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মোল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পরিবর্তন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হলেও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আয়তন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পরিবর্তন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ঘটে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ঘনমাত্রা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পরিবর্তন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ঘটে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None/>
            </a:pP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আবার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মোলালিটির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ক্ষেত্রে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মোল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ভর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সম্পর্কিত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তাপমাত্রা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পরিবর্তন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করলে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মোল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ভর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পরিবর্তন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ঘটে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ঘনমাত্রা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পরিবর্তন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ঘটে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এইজন্য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মোলারিটি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মোলালিটি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মোলারিটি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তাপমাত্রার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নির্ভরশীল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। 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36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3600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96982" y="0"/>
            <a:ext cx="11998036" cy="127461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মোলারিটি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মোলালিটি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তাপমাত্রার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নির্ভরশীল-ব্যাখ্যা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 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161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77092" y="1911927"/>
                <a:ext cx="11430000" cy="4793673"/>
              </a:xfr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>
                <a:normAutofit fontScale="70000" lnSpcReduction="20000"/>
              </a:bodyPr>
              <a:lstStyle/>
              <a:p>
                <a:pPr>
                  <a:buNone/>
                </a:pPr>
                <a:r>
                  <a:rPr lang="en-US" sz="3600" dirty="0" smtClean="0">
                    <a:solidFill>
                      <a:srgbClr val="0000FF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</a:p>
              <a:p>
                <a:pPr>
                  <a:buNone/>
                </a:pP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V=350 cm</a:t>
                </a:r>
                <a:r>
                  <a:rPr lang="en-US" sz="3600" baseline="3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3</a:t>
                </a: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=350 </a:t>
                </a:r>
                <a14:m>
                  <m:oMath xmlns:m="http://schemas.openxmlformats.org/officeDocument/2006/math">
                    <m:r>
                      <a:rPr lang="en-US" sz="36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</m:oMath>
                </a14:m>
                <a:r>
                  <a:rPr lang="en-US" sz="36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10</a:t>
                </a:r>
                <a:r>
                  <a:rPr lang="en-US" sz="3600" baseline="300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-3 </a:t>
                </a:r>
                <a:r>
                  <a:rPr lang="en-US" sz="36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L</a:t>
                </a:r>
              </a:p>
              <a:p>
                <a:pPr>
                  <a:buNone/>
                </a:pPr>
                <a:r>
                  <a:rPr lang="en-US" sz="36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W=18 g</a:t>
                </a:r>
              </a:p>
              <a:p>
                <a:pPr>
                  <a:buNone/>
                </a:pPr>
                <a:r>
                  <a:rPr lang="en-US" sz="36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M=84 g mol</a:t>
                </a:r>
                <a:r>
                  <a:rPr lang="en-US" sz="3600" baseline="300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-1                            </a:t>
                </a:r>
              </a:p>
              <a:p>
                <a:pPr>
                  <a:buNone/>
                </a:pP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C=?  </a:t>
                </a:r>
              </a:p>
              <a:p>
                <a:pPr>
                  <a:buNone/>
                </a:pP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C=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1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41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𝑊</m:t>
                        </m:r>
                      </m:num>
                      <m:den>
                        <m:r>
                          <a:rPr lang="en-US" sz="41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𝑀𝑉</m:t>
                        </m:r>
                      </m:den>
                    </m:f>
                  </m:oMath>
                </a14:m>
                <a:endParaRPr lang="en-US" sz="36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</a:t>
                </a:r>
              </a:p>
              <a:p>
                <a:pPr>
                  <a:buNone/>
                </a:pPr>
                <a:r>
                  <a:rPr lang="en-US" sz="36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  </a:t>
                </a:r>
                <a:r>
                  <a:rPr lang="en-US" sz="41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10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41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18</m:t>
                        </m:r>
                      </m:num>
                      <m:den>
                        <m:r>
                          <a:rPr lang="en-US" sz="41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84</m:t>
                        </m:r>
                        <m:r>
                          <a:rPr lang="en-US" sz="4100" b="0" i="1" dirty="0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4100" b="0" i="1" dirty="0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0</m:t>
                        </m:r>
                        <m:r>
                          <a:rPr lang="en-US" sz="4100" b="0" i="1" dirty="0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.</m:t>
                        </m:r>
                        <m:r>
                          <a:rPr lang="en-US" sz="4100" b="0" i="1" dirty="0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35</m:t>
                        </m:r>
                      </m:den>
                    </m:f>
                  </m:oMath>
                </a14:m>
                <a:r>
                  <a:rPr lang="en-US" sz="36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 </a:t>
                </a:r>
                <a:endParaRPr lang="en-US" sz="3600" dirty="0" smtClean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  <a:p>
                <a:pPr>
                  <a:buNone/>
                </a:pPr>
                <a:endParaRPr lang="en-US" sz="3600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  <a:p>
                <a:pPr>
                  <a:buNone/>
                </a:pPr>
                <a:r>
                  <a:rPr lang="en-US" sz="36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     =0.612 M</a:t>
                </a:r>
                <a:endParaRPr lang="en-US" sz="3600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  <a:p>
                <a:pPr>
                  <a:buNone/>
                </a:pPr>
                <a:r>
                  <a:rPr lang="en-US" sz="3600" dirty="0" smtClean="0">
                    <a:solidFill>
                      <a:srgbClr val="0000FF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endParaRPr lang="en-US" sz="3600" dirty="0">
                  <a:solidFill>
                    <a:srgbClr val="0000FF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77092" y="1911927"/>
                <a:ext cx="11430000" cy="4793673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ounded Rectangle 4"/>
          <p:cNvSpPr/>
          <p:nvPr/>
        </p:nvSpPr>
        <p:spPr>
          <a:xfrm>
            <a:off x="277091" y="180109"/>
            <a:ext cx="11430000" cy="141316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350 cm</a:t>
            </a:r>
            <a:r>
              <a:rPr lang="en-US" sz="3200" baseline="30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3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18 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g 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NaHCO</a:t>
            </a:r>
            <a:r>
              <a:rPr lang="en-US" sz="32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3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দ্রবীভূত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থাকলে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দ্রবের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ঘনমাত্রা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নির্নয়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957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219" y="1593274"/>
            <a:ext cx="11568546" cy="4890654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4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1.5</a:t>
            </a:r>
            <a:r>
              <a:rPr lang="en-US" sz="4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% </a:t>
            </a:r>
            <a:r>
              <a:rPr lang="en-US" sz="4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HCl</a:t>
            </a:r>
            <a:r>
              <a:rPr lang="en-US" sz="4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বুঝায়</a:t>
            </a:r>
            <a:r>
              <a:rPr lang="en-US" sz="4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</a:t>
            </a:r>
          </a:p>
          <a:p>
            <a:pPr>
              <a:buNone/>
            </a:pPr>
            <a:r>
              <a:rPr lang="en-US" sz="4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100mL </a:t>
            </a:r>
            <a:r>
              <a:rPr lang="en-US" sz="4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দ্রবনে</a:t>
            </a:r>
            <a:r>
              <a:rPr lang="en-US" sz="4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HCl</a:t>
            </a:r>
            <a:r>
              <a:rPr lang="en-US" sz="4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4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1.5 g</a:t>
            </a:r>
          </a:p>
          <a:p>
            <a:pPr>
              <a:buNone/>
            </a:pPr>
            <a:r>
              <a:rPr lang="en-US" sz="4600" dirty="0" err="1" smtClean="0">
                <a:solidFill>
                  <a:schemeClr val="tx1"/>
                </a:solidFill>
                <a:latin typeface="NikoshBAN" pitchFamily="2" charset="0"/>
                <a:cs typeface="Times New Roman"/>
              </a:rPr>
              <a:t>এখানে</a:t>
            </a:r>
            <a:r>
              <a:rPr lang="en-US" sz="4600" dirty="0" smtClean="0">
                <a:solidFill>
                  <a:schemeClr val="tx1"/>
                </a:solidFill>
                <a:latin typeface="NikoshBAN" pitchFamily="2" charset="0"/>
                <a:cs typeface="Times New Roman"/>
              </a:rPr>
              <a:t>, </a:t>
            </a:r>
            <a:r>
              <a:rPr lang="en-US" sz="4600" dirty="0" smtClean="0">
                <a:solidFill>
                  <a:schemeClr val="tx1"/>
                </a:solidFill>
                <a:latin typeface="Times New Roman"/>
                <a:cs typeface="Times New Roman"/>
              </a:rPr>
              <a:t>V=100 mL=100×10</a:t>
            </a:r>
            <a:r>
              <a:rPr lang="en-US" sz="4600" baseline="30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-3 </a:t>
            </a:r>
            <a:r>
              <a:rPr lang="en-US" sz="4600" dirty="0" smtClean="0">
                <a:solidFill>
                  <a:schemeClr val="tx1"/>
                </a:solidFill>
                <a:latin typeface="Times New Roman"/>
                <a:cs typeface="Times New Roman"/>
              </a:rPr>
              <a:t>L</a:t>
            </a:r>
          </a:p>
          <a:p>
            <a:pPr>
              <a:buNone/>
            </a:pPr>
            <a:r>
              <a:rPr lang="en-US" sz="4600" dirty="0" smtClean="0">
                <a:solidFill>
                  <a:schemeClr val="tx1"/>
                </a:solidFill>
                <a:latin typeface="Times New Roman"/>
                <a:cs typeface="Times New Roman"/>
              </a:rPr>
              <a:t>W=1.5 g</a:t>
            </a:r>
          </a:p>
          <a:p>
            <a:pPr>
              <a:buNone/>
            </a:pPr>
            <a:r>
              <a:rPr lang="en-US" sz="4600" dirty="0" smtClean="0">
                <a:solidFill>
                  <a:schemeClr val="tx1"/>
                </a:solidFill>
                <a:latin typeface="Times New Roman"/>
                <a:cs typeface="Times New Roman"/>
              </a:rPr>
              <a:t>M=36.5 g mol</a:t>
            </a:r>
            <a:r>
              <a:rPr lang="en-US" sz="4600" baseline="30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-1                            </a:t>
            </a:r>
          </a:p>
          <a:p>
            <a:pPr>
              <a:buNone/>
            </a:pPr>
            <a:r>
              <a:rPr lang="en-US" sz="4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C=?  </a:t>
            </a:r>
          </a:p>
          <a:p>
            <a:pPr>
              <a:buNone/>
            </a:pPr>
            <a:r>
              <a:rPr lang="en-US" sz="4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C=W/MV</a:t>
            </a:r>
          </a:p>
          <a:p>
            <a:pPr>
              <a:buNone/>
            </a:pPr>
            <a:r>
              <a:rPr lang="en-US" sz="4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= 1.5/36.5</a:t>
            </a:r>
            <a:r>
              <a:rPr lang="en-US" sz="4600" dirty="0" smtClean="0">
                <a:solidFill>
                  <a:schemeClr val="tx1"/>
                </a:solidFill>
                <a:latin typeface="Times New Roman"/>
                <a:cs typeface="Times New Roman"/>
              </a:rPr>
              <a:t>×</a:t>
            </a:r>
            <a:r>
              <a:rPr lang="en-US" sz="4600" dirty="0" smtClean="0">
                <a:solidFill>
                  <a:schemeClr val="tx1"/>
                </a:solidFill>
                <a:latin typeface="NikoshBAN" pitchFamily="2" charset="0"/>
                <a:cs typeface="Times New Roman"/>
              </a:rPr>
              <a:t>10</a:t>
            </a:r>
            <a:r>
              <a:rPr lang="en-US" sz="4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0 </a:t>
            </a:r>
            <a:r>
              <a:rPr lang="en-US" sz="4600" dirty="0">
                <a:solidFill>
                  <a:schemeClr val="tx1"/>
                </a:solidFill>
                <a:latin typeface="Times New Roman"/>
                <a:cs typeface="Times New Roman"/>
              </a:rPr>
              <a:t>×</a:t>
            </a:r>
            <a:r>
              <a:rPr lang="en-US" sz="4600" dirty="0" smtClean="0">
                <a:solidFill>
                  <a:schemeClr val="tx1"/>
                </a:solidFill>
                <a:latin typeface="Times New Roman"/>
                <a:cs typeface="Times New Roman"/>
              </a:rPr>
              <a:t>10</a:t>
            </a:r>
            <a:r>
              <a:rPr lang="en-US" sz="4600" baseline="30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-3</a:t>
            </a:r>
            <a:endParaRPr lang="en-US" sz="4600" dirty="0" smtClean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>
              <a:buNone/>
            </a:pPr>
            <a:r>
              <a:rPr lang="en-US" sz="460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4600" dirty="0" smtClean="0">
                <a:solidFill>
                  <a:schemeClr val="tx1"/>
                </a:solidFill>
                <a:latin typeface="Times New Roman"/>
                <a:cs typeface="Times New Roman"/>
              </a:rPr>
              <a:t> = 0.411 M</a:t>
            </a:r>
            <a:endParaRPr lang="en-US" sz="46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>
              <a:buNone/>
            </a:pP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>
              <a:xfrm>
                <a:off x="263236" y="96982"/>
                <a:ext cx="11665528" cy="1205345"/>
              </a:xfrm>
              <a:prstGeom prst="roundRect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1.5</a:t>
                </a:r>
                <a:r>
                  <a:rPr lang="en-US" sz="4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%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40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𝑊</m:t>
                        </m:r>
                      </m:num>
                      <m:den>
                        <m:r>
                          <a:rPr lang="en-US" sz="40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𝑉</m:t>
                        </m:r>
                      </m:den>
                    </m:f>
                  </m:oMath>
                </a14:m>
                <a:r>
                  <a:rPr lang="en-US" sz="4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) 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HCl  </a:t>
                </a:r>
                <a:r>
                  <a:rPr lang="en-US" sz="40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এর</a:t>
                </a:r>
                <a:r>
                  <a:rPr lang="en-US" sz="4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</a:t>
                </a:r>
                <a:r>
                  <a:rPr lang="en-US" sz="40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ঘনমাত্রা</a:t>
                </a:r>
                <a:r>
                  <a:rPr lang="en-US" sz="4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নির্নয়</a:t>
                </a:r>
                <a:r>
                  <a:rPr lang="en-US" sz="4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কর</a:t>
                </a:r>
                <a:r>
                  <a:rPr lang="en-US" sz="4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।</a:t>
                </a:r>
                <a:endParaRPr lang="en-US" sz="4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236" y="96982"/>
                <a:ext cx="11665528" cy="1205345"/>
              </a:xfrm>
              <a:prstGeom prst="round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41789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B403809-0854-4ED0-AE96-B5765A97AF28}"/>
              </a:ext>
            </a:extLst>
          </p:cNvPr>
          <p:cNvSpPr txBox="1">
            <a:spLocks/>
          </p:cNvSpPr>
          <p:nvPr/>
        </p:nvSpPr>
        <p:spPr>
          <a:xfrm>
            <a:off x="3920835" y="803563"/>
            <a:ext cx="5182257" cy="155462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একক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কাজ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923710"/>
            <a:ext cx="12192000" cy="193899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dirty="0" smtClean="0"/>
              <a:t> </a:t>
            </a:r>
            <a:r>
              <a:rPr lang="en-US" sz="4000" dirty="0" smtClean="0">
                <a:solidFill>
                  <a:schemeClr val="tx1"/>
                </a:solidFill>
              </a:rPr>
              <a:t>০১) </a:t>
            </a:r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ঘনমাত্রা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নির্নয়ের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সূত্রটি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০২) </a:t>
            </a:r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মোল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কিভাবে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নির্নয়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2" descr="taking test clipart - Clip Art Library">
            <a:extLst>
              <a:ext uri="{FF2B5EF4-FFF2-40B4-BE49-F238E27FC236}">
                <a16:creationId xmlns:a16="http://schemas.microsoft.com/office/drawing/2014/main" xmlns="" id="{80F97CDA-9FA6-48AC-A07F-7A4DEC6FFA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62109" y1="57296" x2="48242" y2="67597"/>
                        <a14:foregroundMark x1="49609" y1="72103" x2="57422" y2="77039"/>
                        <a14:foregroundMark x1="75000" y1="66524" x2="80078" y2="68026"/>
                        <a14:foregroundMark x1="37109" y1="80258" x2="60742" y2="85193"/>
                        <a14:foregroundMark x1="22070" y1="80258" x2="27539" y2="85193"/>
                        <a14:foregroundMark x1="21094" y1="91416" x2="84766" y2="89914"/>
                        <a14:foregroundMark x1="94336" y1="82618" x2="82422" y2="98498"/>
                        <a14:foregroundMark x1="84180" y1="76609" x2="84180" y2="76609"/>
                        <a14:foregroundMark x1="92969" y1="92918" x2="92969" y2="92918"/>
                        <a14:foregroundMark x1="74023" y1="85837" x2="97656" y2="80258"/>
                        <a14:foregroundMark x1="67578" y1="69957" x2="77734" y2="68455"/>
                        <a14:foregroundMark x1="95313" y1="85193" x2="94336" y2="97425"/>
                        <a14:foregroundMark x1="58789" y1="95279" x2="81055" y2="96996"/>
                        <a14:foregroundMark x1="39453" y1="11159" x2="24219" y2="14807"/>
                        <a14:foregroundMark x1="43164" y1="7296" x2="35742" y2="32618"/>
                        <a14:foregroundMark x1="28516" y1="7296" x2="53320" y2="15880"/>
                        <a14:foregroundMark x1="32617" y1="3219" x2="47266" y2="9227"/>
                        <a14:foregroundMark x1="27539" y1="17382" x2="23828" y2="34549"/>
                        <a14:foregroundMark x1="71289" y1="82618" x2="89258" y2="74034"/>
                        <a14:foregroundMark x1="48242" y1="94850" x2="25195" y2="97854"/>
                        <a14:foregroundMark x1="7617" y1="56867" x2="2148" y2="62446"/>
                        <a14:foregroundMark x1="20508" y1="96996" x2="14063" y2="90773"/>
                        <a14:foregroundMark x1="5469" y1="91845" x2="11914" y2="86695"/>
                        <a14:foregroundMark x1="42773" y1="62017" x2="54297" y2="62446"/>
                        <a14:foregroundMark x1="89258" y1="64378" x2="93945" y2="64378"/>
                        <a14:foregroundMark x1="90625" y1="77682" x2="97266" y2="77682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818" y="324853"/>
            <a:ext cx="2769540" cy="2033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269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226D5EB-4BF1-4269-B676-A85A2ED327B2}"/>
              </a:ext>
            </a:extLst>
          </p:cNvPr>
          <p:cNvSpPr txBox="1">
            <a:spLocks/>
          </p:cNvSpPr>
          <p:nvPr/>
        </p:nvSpPr>
        <p:spPr>
          <a:xfrm>
            <a:off x="5565913" y="0"/>
            <a:ext cx="5509918" cy="157122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 dirty="0" err="1" smtClean="0">
                <a:solidFill>
                  <a:schemeClr val="tx1"/>
                </a:solidFill>
                <a:latin typeface="NikoshBAN" pitchFamily="2" charset="0"/>
                <a:ea typeface="+mj-ea"/>
                <a:cs typeface="+mj-cs"/>
              </a:rPr>
              <a:t>দলীয়</a:t>
            </a:r>
            <a:r>
              <a:rPr lang="en-US" sz="7200" b="1" dirty="0" smtClean="0">
                <a:solidFill>
                  <a:schemeClr val="tx1"/>
                </a:solidFill>
                <a:latin typeface="NikoshBAN" pitchFamily="2" charset="0"/>
                <a:ea typeface="+mj-ea"/>
                <a:cs typeface="+mj-cs"/>
              </a:rPr>
              <a:t> </a:t>
            </a:r>
            <a:r>
              <a:rPr lang="en-US" sz="7200" b="1" dirty="0" err="1" smtClean="0">
                <a:solidFill>
                  <a:schemeClr val="tx1"/>
                </a:solidFill>
                <a:latin typeface="NikoshBAN" pitchFamily="2" charset="0"/>
                <a:ea typeface="+mj-ea"/>
                <a:cs typeface="+mj-cs"/>
              </a:rPr>
              <a:t>কাজ</a:t>
            </a:r>
            <a:r>
              <a:rPr lang="en-US" sz="7200" b="1" dirty="0" smtClean="0">
                <a:solidFill>
                  <a:schemeClr val="tx1"/>
                </a:solidFill>
                <a:latin typeface="NikoshBAN" pitchFamily="2" charset="0"/>
                <a:ea typeface="+mj-ea"/>
                <a:cs typeface="+mj-cs"/>
              </a:rPr>
              <a:t> 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3145328"/>
            <a:ext cx="12192000" cy="120032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arenR"/>
            </a:pPr>
            <a:r>
              <a:rPr lang="en-US" sz="3600" dirty="0" smtClean="0">
                <a:solidFill>
                  <a:schemeClr val="tx1"/>
                </a:solidFill>
              </a:rPr>
              <a:t>650 mL 1.79 g </a:t>
            </a:r>
            <a:r>
              <a:rPr lang="en-US" sz="3600" dirty="0" smtClean="0">
                <a:solidFill>
                  <a:schemeClr val="tx1"/>
                </a:solidFill>
              </a:rPr>
              <a:t>Na</a:t>
            </a:r>
            <a:r>
              <a:rPr lang="en-US" sz="3600" baseline="-25000" dirty="0" smtClean="0">
                <a:solidFill>
                  <a:schemeClr val="tx1"/>
                </a:solidFill>
              </a:rPr>
              <a:t>2</a:t>
            </a:r>
            <a:r>
              <a:rPr lang="en-US" sz="3600" dirty="0" smtClean="0">
                <a:solidFill>
                  <a:schemeClr val="tx1"/>
                </a:solidFill>
              </a:rPr>
              <a:t>CO</a:t>
            </a:r>
            <a:r>
              <a:rPr lang="en-US" sz="3600" baseline="-25000" dirty="0" smtClean="0">
                <a:solidFill>
                  <a:schemeClr val="tx1"/>
                </a:solidFill>
              </a:rPr>
              <a:t>3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দ্রবনের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ঘনমাত্রা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মোলারিটিতে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নির্নয়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কর</a:t>
            </a:r>
            <a:r>
              <a:rPr lang="en-US" sz="3600" dirty="0" smtClean="0">
                <a:solidFill>
                  <a:schemeClr val="tx1"/>
                </a:solidFill>
              </a:rPr>
              <a:t>। </a:t>
            </a:r>
            <a:endParaRPr lang="en-US" sz="36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434" y="0"/>
            <a:ext cx="4439479" cy="157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476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FC1656A-740F-495B-994A-E02CDEA5DBCB}"/>
              </a:ext>
            </a:extLst>
          </p:cNvPr>
          <p:cNvSpPr txBox="1">
            <a:spLocks/>
          </p:cNvSpPr>
          <p:nvPr/>
        </p:nvSpPr>
        <p:spPr>
          <a:xfrm>
            <a:off x="6096000" y="499892"/>
            <a:ext cx="5510463" cy="165656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বাড়ীর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কাজ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0" y="2673021"/>
                <a:ext cx="12192000" cy="1324786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3200" dirty="0" smtClean="0">
                    <a:solidFill>
                      <a:schemeClr val="tx1"/>
                    </a:solidFill>
                  </a:rPr>
                  <a:t> </a:t>
                </a:r>
                <a:endParaRPr lang="en-US" sz="3200" dirty="0" smtClean="0">
                  <a:solidFill>
                    <a:schemeClr val="tx1"/>
                  </a:solidFill>
                </a:endParaRPr>
              </a:p>
              <a:p>
                <a:pPr>
                  <a:buFont typeface="Wingdings" pitchFamily="2" charset="2"/>
                  <a:buChar char="v"/>
                </a:pPr>
                <a:r>
                  <a:rPr lang="en-US" sz="32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32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160 mL 3%(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𝑊</m:t>
                        </m:r>
                      </m:num>
                      <m:den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𝑉</m:t>
                        </m:r>
                      </m:den>
                    </m:f>
                    <m:r>
                      <a:rPr lang="en-US" sz="3200" b="0" i="1" smtClean="0">
                        <a:solidFill>
                          <a:schemeClr val="tx1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32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NaOH</a:t>
                </a:r>
                <a:r>
                  <a:rPr lang="en-US" sz="32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</a:t>
                </a:r>
                <a:r>
                  <a:rPr lang="en-US" sz="32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দ্রবনের</a:t>
                </a:r>
                <a:r>
                  <a:rPr lang="en-US" sz="32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</a:t>
                </a:r>
                <a:r>
                  <a:rPr lang="en-US" sz="32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এর</a:t>
                </a:r>
                <a:r>
                  <a:rPr lang="en-US" sz="32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ঘনমাত্রা</a:t>
                </a:r>
                <a:r>
                  <a:rPr lang="en-US" sz="32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নির্নয়</a:t>
                </a:r>
                <a:r>
                  <a:rPr lang="en-US" sz="32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কর</a:t>
                </a:r>
                <a:r>
                  <a:rPr lang="en-US" sz="32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।</a:t>
                </a:r>
                <a:endParaRPr lang="en-US" sz="3200" dirty="0" smtClean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673021"/>
                <a:ext cx="12192000" cy="1324786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04" y="499891"/>
            <a:ext cx="3541690" cy="1656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47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field of sunflowers&#10;&#10;Description automatically generated">
            <a:extLst>
              <a:ext uri="{FF2B5EF4-FFF2-40B4-BE49-F238E27FC236}">
                <a16:creationId xmlns:a16="http://schemas.microsoft.com/office/drawing/2014/main" xmlns="" id="{20C43D0D-AE69-4854-B57F-6CA76D6DF9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1943176-E7E7-48EA-A0FC-9CE2A2389CAC}"/>
              </a:ext>
            </a:extLst>
          </p:cNvPr>
          <p:cNvSpPr txBox="1"/>
          <p:nvPr/>
        </p:nvSpPr>
        <p:spPr>
          <a:xfrm>
            <a:off x="789709" y="498909"/>
            <a:ext cx="96200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1" dirty="0" err="1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ea typeface="Yu Mincho Demibold" panose="02020600000000000000" pitchFamily="18" charset="-128"/>
                <a:cs typeface="NikoshBAN" panose="02000000000000000000" pitchFamily="2" charset="0"/>
              </a:rPr>
              <a:t>ধন্যবাদ</a:t>
            </a:r>
            <a:r>
              <a:rPr lang="en-US" sz="9600" b="1" dirty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ea typeface="Yu Mincho Demibold" panose="02020600000000000000" pitchFamily="18" charset="-128"/>
                <a:cs typeface="NikoshBAN" panose="02000000000000000000" pitchFamily="2" charset="0"/>
              </a:rPr>
              <a:t> </a:t>
            </a:r>
            <a:r>
              <a:rPr lang="en-US" sz="9600" b="1" dirty="0" err="1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ea typeface="Yu Mincho Demibold" panose="02020600000000000000" pitchFamily="18" charset="-128"/>
                <a:cs typeface="NikoshBAN" panose="02000000000000000000" pitchFamily="2" charset="0"/>
              </a:rPr>
              <a:t>সবাইকে</a:t>
            </a:r>
            <a:endParaRPr lang="en-US" sz="9600" b="1" dirty="0">
              <a:ln w="13462">
                <a:solidFill>
                  <a:schemeClr val="bg1"/>
                </a:solidFill>
                <a:prstDash val="solid"/>
              </a:ln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02602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etropolitan" id="{4C5440D6-04D2-4954-96CF-F251137069B2}" vid="{79CFCA13-9412-4290-BB4B-85112F88857B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1243</TotalTime>
  <Words>494</Words>
  <Application>Microsoft Office PowerPoint</Application>
  <PresentationFormat>Custom</PresentationFormat>
  <Paragraphs>91</Paragraphs>
  <Slides>18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Office Theme</vt:lpstr>
      <vt:lpstr>Metropolitan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365 Pro Plus</dc:creator>
  <cp:lastModifiedBy>HP</cp:lastModifiedBy>
  <cp:revision>219</cp:revision>
  <dcterms:created xsi:type="dcterms:W3CDTF">2021-07-04T04:33:59Z</dcterms:created>
  <dcterms:modified xsi:type="dcterms:W3CDTF">2026-09-03T03:10:28Z</dcterms:modified>
</cp:coreProperties>
</file>