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17" r:id="rId5"/>
    <p:sldId id="316" r:id="rId6"/>
    <p:sldId id="314" r:id="rId7"/>
    <p:sldId id="315" r:id="rId8"/>
    <p:sldId id="308" r:id="rId9"/>
    <p:sldId id="278" r:id="rId10"/>
    <p:sldId id="307" r:id="rId11"/>
    <p:sldId id="319" r:id="rId12"/>
    <p:sldId id="330" r:id="rId13"/>
    <p:sldId id="329" r:id="rId14"/>
    <p:sldId id="328" r:id="rId15"/>
    <p:sldId id="331" r:id="rId16"/>
    <p:sldId id="277" r:id="rId17"/>
    <p:sldId id="332" r:id="rId18"/>
    <p:sldId id="304" r:id="rId19"/>
    <p:sldId id="327" r:id="rId20"/>
    <p:sldId id="333" r:id="rId21"/>
    <p:sldId id="323" r:id="rId22"/>
    <p:sldId id="324" r:id="rId23"/>
    <p:sldId id="312" r:id="rId24"/>
    <p:sldId id="32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90DA0"/>
    <a:srgbClr val="637700"/>
    <a:srgbClr val="5E6A76"/>
    <a:srgbClr val="AD5C4D"/>
    <a:srgbClr val="FFF4ED"/>
    <a:srgbClr val="543E35"/>
    <a:srgbClr val="636A58"/>
    <a:srgbClr val="505A47"/>
    <a:srgbClr val="D1D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05" autoAdjust="0"/>
  </p:normalViewPr>
  <p:slideViewPr>
    <p:cSldViewPr snapToGrid="0">
      <p:cViewPr varScale="1">
        <p:scale>
          <a:sx n="81" d="100"/>
          <a:sy n="81" d="100"/>
        </p:scale>
        <p:origin x="754" y="58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9/4/2026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9986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2748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3721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4091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07BF-E440-6084-4248-CF550F4AB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A9FC2-4B18-40F9-F648-9D103865A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4B8F0D-07F2-81C3-0F17-FB74D87C8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D1A0C-70B1-1B89-AFDD-AED7DA3DB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65327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37D4D-D3DB-FD57-5650-627F4E5B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9B871-74C7-37AE-9823-EB11D2671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B11A14-FCEE-62E3-DA7E-DE488EE2B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18F21-3172-A54D-01AA-25BE1B736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98585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AB125-239F-8594-FA82-B9882B25F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0DBEFC-E90B-1482-7195-A9D0201541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ACF3D4-5ADD-75FB-B293-9EDC7C7C3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F2097-1F4B-173C-4530-9C49E62EB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10259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C236-6898-16CA-E7DC-2C9C44748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F2F585-98A7-E4A4-AF6F-67AD6B6D55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56CB4-1BA8-5C47-DED8-8DEB6FC59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27209-0F7A-1AA6-7078-4B71D7DCA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1192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AEB7-8F0C-0014-0ABC-C21306F7C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29C8DC-0BFA-F5F2-DF64-72EEBB9E6F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87950-01C6-F633-33C3-AFF2F3C2E1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1AE63-A3CD-5A7F-BC9D-EE1C9C64D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6739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19773-044B-2BBF-D2E2-6E11123DC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97888D-3285-555C-E2B8-459671357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C8AED6-E7DD-7E9F-EAAB-599CF0552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C05FF-24E6-6ABC-F94B-4ADF1C19E4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76583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0BCCE-A11D-5C45-78C4-ACE0F8CF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D0388F-8584-CC5A-EEFF-DC7D0C7AC9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BCB36B-D1A0-EA86-852F-7F8B729D1C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31230-E538-C503-9FC5-76081DF7E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50992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21409-BD57-2FD6-C377-06663F66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4FBEA-C653-4D47-A82F-2164D5396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07462C-6D05-31B5-743A-33A9427816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43F95-C893-A981-4ECC-8565638518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96518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D07BF-19ED-62E4-01A8-23985C4DE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705567-304E-766A-45F3-776D657B21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4152E7-3428-49B5-94BE-51985BD3F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63743-BFF7-E63F-7100-8E14C81F9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166748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2499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5144" y="2281326"/>
            <a:ext cx="7836408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002060"/>
                </a:solidFill>
              </a:rPr>
              <a:t>স্বাগতম</a:t>
            </a:r>
            <a:endParaRPr lang="en-US" sz="9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72603" y="1555422"/>
            <a:ext cx="9385418" cy="3754874"/>
            <a:chOff x="1969191" y="1864482"/>
            <a:chExt cx="8140546" cy="2910185"/>
          </a:xfrm>
        </p:grpSpPr>
        <p:sp>
          <p:nvSpPr>
            <p:cNvPr id="2" name="TextBox 1"/>
            <p:cNvSpPr txBox="1"/>
            <p:nvPr/>
          </p:nvSpPr>
          <p:spPr>
            <a:xfrm>
              <a:off x="4687194" y="1864482"/>
              <a:ext cx="5422543" cy="29101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AD5C4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3600" b="1" dirty="0"/>
            </a:p>
            <a:p>
              <a:pPr algn="ctr"/>
              <a:r>
                <a:rPr lang="en-US" sz="5400" b="1" dirty="0" err="1"/>
                <a:t>মুন্সি</a:t>
              </a:r>
              <a:r>
                <a:rPr lang="en-US" sz="5400" b="1" dirty="0"/>
                <a:t> </a:t>
              </a:r>
              <a:r>
                <a:rPr lang="en-US" sz="5400" b="1" dirty="0" err="1"/>
                <a:t>রুহুল</a:t>
              </a:r>
              <a:r>
                <a:rPr lang="en-US" sz="5400" b="1" dirty="0"/>
                <a:t> </a:t>
              </a:r>
              <a:r>
                <a:rPr lang="en-US" sz="5400" b="1" dirty="0" err="1"/>
                <a:t>আমিন</a:t>
              </a:r>
              <a:endParaRPr lang="en-US" sz="5400" b="1" dirty="0"/>
            </a:p>
            <a:p>
              <a:pPr algn="ctr"/>
              <a:r>
                <a:rPr lang="en-US" sz="2800" dirty="0" err="1"/>
                <a:t>প্রভাষক</a:t>
              </a:r>
              <a:r>
                <a:rPr lang="en-US" sz="2800" dirty="0"/>
                <a:t>, </a:t>
              </a:r>
              <a:r>
                <a:rPr lang="en-US" sz="2800" dirty="0" err="1"/>
                <a:t>উৎপাদন</a:t>
              </a:r>
              <a:r>
                <a:rPr lang="en-US" sz="2800" dirty="0"/>
                <a:t> </a:t>
              </a:r>
              <a:r>
                <a:rPr lang="en-US" sz="2800" dirty="0" err="1"/>
                <a:t>ব্যবস্থাপনা</a:t>
              </a:r>
              <a:r>
                <a:rPr lang="en-US" sz="2800" dirty="0"/>
                <a:t> ও </a:t>
              </a:r>
              <a:r>
                <a:rPr lang="en-US" sz="2800" dirty="0" err="1"/>
                <a:t>বিপণন</a:t>
              </a:r>
              <a:endParaRPr lang="en-US" sz="2800" dirty="0"/>
            </a:p>
            <a:p>
              <a:pPr algn="ctr"/>
              <a:r>
                <a:rPr lang="en-US" sz="3200" dirty="0" err="1"/>
                <a:t>রাজানগর</a:t>
              </a:r>
              <a:r>
                <a:rPr lang="en-US" sz="3200" dirty="0"/>
                <a:t> </a:t>
              </a:r>
              <a:r>
                <a:rPr lang="en-US" sz="3200" dirty="0" err="1"/>
                <a:t>রাণীরহাট</a:t>
              </a:r>
              <a:r>
                <a:rPr lang="en-US" sz="3200" dirty="0"/>
                <a:t> </a:t>
              </a:r>
              <a:r>
                <a:rPr lang="en-US" sz="3200" dirty="0" err="1"/>
                <a:t>ডিগ্রি</a:t>
              </a:r>
              <a:r>
                <a:rPr lang="en-US" sz="3200" dirty="0"/>
                <a:t> </a:t>
              </a:r>
              <a:r>
                <a:rPr lang="en-US" sz="3200" dirty="0" err="1"/>
                <a:t>কলেজ</a:t>
              </a:r>
              <a:endParaRPr lang="en-US" sz="3200" dirty="0"/>
            </a:p>
            <a:p>
              <a:pPr algn="ctr"/>
              <a:r>
                <a:rPr lang="en-US" sz="3200" dirty="0" err="1"/>
                <a:t>রাঙ্গুনিয়া</a:t>
              </a:r>
              <a:r>
                <a:rPr lang="en-US" sz="3200" dirty="0"/>
                <a:t>, </a:t>
              </a:r>
              <a:r>
                <a:rPr lang="en-US" sz="3200" dirty="0" err="1"/>
                <a:t>চট্টগ্রাম</a:t>
              </a:r>
              <a:r>
                <a:rPr lang="en-US" sz="3200" dirty="0"/>
                <a:t>।</a:t>
              </a:r>
            </a:p>
            <a:p>
              <a:pPr algn="ctr"/>
              <a:r>
                <a:rPr lang="en-US" sz="3200" dirty="0" err="1">
                  <a:latin typeface="+mj-lt"/>
                </a:rPr>
                <a:t>আইডি</a:t>
              </a:r>
              <a:r>
                <a:rPr lang="en-US" sz="3200" dirty="0">
                  <a:latin typeface="+mj-lt"/>
                </a:rPr>
                <a:t> নং-৩৩</a:t>
              </a:r>
            </a:p>
            <a:p>
              <a:pPr algn="ctr"/>
              <a:endParaRPr lang="en-US" sz="2400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191" y="1864482"/>
              <a:ext cx="2613269" cy="2901675"/>
            </a:xfrm>
            <a:prstGeom prst="rect">
              <a:avLst/>
            </a:prstGeom>
            <a:solidFill>
              <a:srgbClr val="FFF4ED"/>
            </a:solidFill>
            <a:ln w="285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53780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152" y="1481328"/>
            <a:ext cx="703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0280" y="923544"/>
            <a:ext cx="7872984" cy="101566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C00000"/>
                </a:solidFill>
              </a:rPr>
              <a:t>পাঠ</a:t>
            </a:r>
            <a:r>
              <a:rPr lang="en-US" sz="6000" b="1" dirty="0">
                <a:solidFill>
                  <a:srgbClr val="C00000"/>
                </a:solidFill>
              </a:rPr>
              <a:t> </a:t>
            </a:r>
            <a:r>
              <a:rPr lang="en-US" sz="6000" b="1" dirty="0" err="1">
                <a:solidFill>
                  <a:srgbClr val="C00000"/>
                </a:solidFill>
              </a:rPr>
              <a:t>পরিচিতি</a:t>
            </a:r>
            <a:endParaRPr lang="en-US" sz="60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40280" y="2408444"/>
            <a:ext cx="7872984" cy="206210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48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ব্যবস্থাপনা</a:t>
            </a:r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বিপণন</a:t>
            </a:r>
            <a:endParaRPr lang="en-US" sz="4800" b="1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শ্রেণ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িঃ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দ্বাদশ</a:t>
            </a:r>
            <a:endParaRPr lang="bn-BD" sz="3600" dirty="0">
              <a:solidFill>
                <a:schemeClr val="bg2">
                  <a:lumMod val="10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bn-BD" sz="36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bn-BD" sz="3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14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8696" y="218595"/>
            <a:ext cx="8528179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নিচের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ছবিগুলো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মনযোগ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সহকারে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দেখ</a:t>
            </a:r>
            <a:endParaRPr lang="en-US" sz="36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85B4EE-3F24-B4F7-35EF-8D3DAF3C3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60" y="963785"/>
            <a:ext cx="4382112" cy="2599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9FC90C-3D3A-8AB6-F3A0-CAEF03CE4D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328" y="963785"/>
            <a:ext cx="4382112" cy="25995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98C3DF-A6D7-27AE-ADAB-C8AADA58AE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560" y="3923802"/>
            <a:ext cx="4382112" cy="25995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842867-2143-A769-73A1-8018F05BC8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2328" y="3923802"/>
            <a:ext cx="4382112" cy="25995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D7EE46-94B0-1ED9-47AB-59E2D99213EF}"/>
              </a:ext>
            </a:extLst>
          </p:cNvPr>
          <p:cNvSpPr txBox="1"/>
          <p:nvPr/>
        </p:nvSpPr>
        <p:spPr>
          <a:xfrm>
            <a:off x="2667785" y="3301723"/>
            <a:ext cx="659877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8B9D25-69A3-D274-4D3F-601B47E6AAD1}"/>
              </a:ext>
            </a:extLst>
          </p:cNvPr>
          <p:cNvSpPr txBox="1"/>
          <p:nvPr/>
        </p:nvSpPr>
        <p:spPr>
          <a:xfrm>
            <a:off x="8606672" y="3334595"/>
            <a:ext cx="659877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7B8C30-0546-A241-02A7-C72C382FD544}"/>
              </a:ext>
            </a:extLst>
          </p:cNvPr>
          <p:cNvSpPr txBox="1"/>
          <p:nvPr/>
        </p:nvSpPr>
        <p:spPr>
          <a:xfrm>
            <a:off x="2504419" y="6229460"/>
            <a:ext cx="1288393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বন্টন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FDEE8A-F245-DCC9-AE1E-B5FDEBF07488}"/>
              </a:ext>
            </a:extLst>
          </p:cNvPr>
          <p:cNvSpPr txBox="1"/>
          <p:nvPr/>
        </p:nvSpPr>
        <p:spPr>
          <a:xfrm>
            <a:off x="8616099" y="6229460"/>
            <a:ext cx="88611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99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8994" y="2644170"/>
            <a:ext cx="7102531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600" b="1" u="sng" kern="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বিপণন</a:t>
            </a:r>
            <a:r>
              <a:rPr lang="en-GB" sz="9600" b="1" u="sng" kern="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9600" b="1" u="sng" kern="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মিশ্রণ</a:t>
            </a:r>
            <a:r>
              <a:rPr lang="en-GB" sz="9600" b="1" u="sng" kern="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endParaRPr lang="en-US" sz="9600" b="1" u="sng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2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5481" y="753947"/>
            <a:ext cx="8348472" cy="83099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9928" y="2878664"/>
            <a:ext cx="8380476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বিপণন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0502" y="4784540"/>
            <a:ext cx="8339328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বিপণন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ভোক্তার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41932" y="3852575"/>
            <a:ext cx="8348472" cy="58477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বিপণন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মিশ্রণের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উপাদানগুলো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E8A9AF-6D02-D2D7-5E08-B9A688C97089}"/>
              </a:ext>
            </a:extLst>
          </p:cNvPr>
          <p:cNvSpPr txBox="1"/>
          <p:nvPr/>
        </p:nvSpPr>
        <p:spPr>
          <a:xfrm>
            <a:off x="1695481" y="1904753"/>
            <a:ext cx="8348472" cy="58477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20000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8136" y="2048256"/>
            <a:ext cx="10186416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বিপণন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মিশ্রণ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কতগুলো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নিয়ন্ত্রণযোগ্য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হাতিয়ার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তথা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বন্টন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প্রসার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সংমিশ্রণ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অভীষ্ট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বাজারে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অর্জনের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কোম্পানি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উপাদানগুলোকে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4p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8136" y="594360"/>
            <a:ext cx="10186416" cy="86626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বিপণন</a:t>
            </a:r>
            <a:r>
              <a:rPr lang="en-US" sz="4800" b="1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মিশ্রণ</a:t>
            </a:r>
            <a:r>
              <a:rPr lang="en-US" sz="4800" b="1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800" b="1" kern="15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b="1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8623" y="634707"/>
            <a:ext cx="3365934" cy="73731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একক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কাজ</a:t>
            </a:r>
            <a:endParaRPr lang="en-US" sz="4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3713EC-2576-F2CA-4408-74955945E4E3}"/>
              </a:ext>
            </a:extLst>
          </p:cNvPr>
          <p:cNvSpPr txBox="1"/>
          <p:nvPr/>
        </p:nvSpPr>
        <p:spPr>
          <a:xfrm>
            <a:off x="2821985" y="2226833"/>
            <a:ext cx="6752844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নিচের</a:t>
            </a:r>
            <a:r>
              <a:rPr lang="en-GB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sz="3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প্রশ্নটির</a:t>
            </a:r>
            <a:r>
              <a:rPr lang="en-GB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GB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লিখ</a:t>
            </a:r>
            <a:r>
              <a:rPr lang="en-GB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C75749-D6BD-ADF5-E9EF-33634F21CAF4}"/>
              </a:ext>
            </a:extLst>
          </p:cNvPr>
          <p:cNvSpPr txBox="1"/>
          <p:nvPr/>
        </p:nvSpPr>
        <p:spPr>
          <a:xfrm>
            <a:off x="2405803" y="3480032"/>
            <a:ext cx="7585208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কোম্পানি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কেন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বিপণন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মিশ্রণ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ব্যবহার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4292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BD9ED-8DFE-4513-DF45-82BBEE9C1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C0EB66-7C60-2D65-D204-AE22911EE084}"/>
              </a:ext>
            </a:extLst>
          </p:cNvPr>
          <p:cNvSpPr txBox="1"/>
          <p:nvPr/>
        </p:nvSpPr>
        <p:spPr>
          <a:xfrm>
            <a:off x="2721864" y="172794"/>
            <a:ext cx="6748272" cy="73731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বিপণন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মিশ্রণের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উপাদান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4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29FD6-7258-7EE4-1B14-FAC02DC7E587}"/>
              </a:ext>
            </a:extLst>
          </p:cNvPr>
          <p:cNvSpPr txBox="1"/>
          <p:nvPr/>
        </p:nvSpPr>
        <p:spPr>
          <a:xfrm>
            <a:off x="4706489" y="1003367"/>
            <a:ext cx="2779022" cy="584775"/>
          </a:xfrm>
          <a:prstGeom prst="rect">
            <a:avLst/>
          </a:prstGeom>
          <a:solidFill>
            <a:srgbClr val="92D050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4273F"/>
                </a:solidFill>
                <a:latin typeface="Noto Sans Bengali"/>
              </a:defRPr>
            </a:pP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(Product)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0D03BB-AA9D-71E9-B692-BF8001024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91" y="1639620"/>
            <a:ext cx="5779709" cy="38562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9A6716-79AF-72CC-0214-F12F566A894F}"/>
              </a:ext>
            </a:extLst>
          </p:cNvPr>
          <p:cNvSpPr txBox="1"/>
          <p:nvPr/>
        </p:nvSpPr>
        <p:spPr>
          <a:xfrm>
            <a:off x="2479250" y="5547305"/>
            <a:ext cx="1150070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দ্রব্য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1F1F0F-EBB2-3457-4702-E081B03A2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630" y="1639620"/>
            <a:ext cx="5569764" cy="3856206"/>
          </a:xfrm>
          <a:prstGeom prst="rect">
            <a:avLst/>
          </a:prstGeom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8F8B07AF-B2F7-973A-F962-8726D030EE4A}"/>
              </a:ext>
            </a:extLst>
          </p:cNvPr>
          <p:cNvSpPr txBox="1"/>
          <p:nvPr/>
        </p:nvSpPr>
        <p:spPr>
          <a:xfrm>
            <a:off x="8210746" y="5495826"/>
            <a:ext cx="1838227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দর্শনীয় স্থান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94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34628-2A75-B17D-DA24-371D1636A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74E632-5918-DBA2-3D9E-1D83C767E736}"/>
              </a:ext>
            </a:extLst>
          </p:cNvPr>
          <p:cNvSpPr txBox="1"/>
          <p:nvPr/>
        </p:nvSpPr>
        <p:spPr>
          <a:xfrm>
            <a:off x="2786405" y="55396"/>
            <a:ext cx="6748272" cy="73731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বিপণন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মিশ্রণের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উপাদান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4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F2C34C-D4C1-2C0E-FCB9-2B99B3BBB8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88" b="12556"/>
          <a:stretch/>
        </p:blipFill>
        <p:spPr>
          <a:xfrm>
            <a:off x="208961" y="1308194"/>
            <a:ext cx="3665455" cy="29621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F450FD9F-765F-2357-2A63-BC7498A395D2}"/>
              </a:ext>
            </a:extLst>
          </p:cNvPr>
          <p:cNvSpPr txBox="1"/>
          <p:nvPr/>
        </p:nvSpPr>
        <p:spPr>
          <a:xfrm>
            <a:off x="1296970" y="3685567"/>
            <a:ext cx="1489435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ডাক সেবা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CF164D-667A-A5C5-B089-F608C7E36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062" y="1308194"/>
            <a:ext cx="3665455" cy="296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5E14A2-29D2-15D4-6E82-BAD53E287A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464" y="1333247"/>
            <a:ext cx="3789575" cy="29370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E52D17-CCC8-0F51-B887-326AE40250F5}"/>
              </a:ext>
            </a:extLst>
          </p:cNvPr>
          <p:cNvSpPr txBox="1"/>
          <p:nvPr/>
        </p:nvSpPr>
        <p:spPr>
          <a:xfrm>
            <a:off x="9441336" y="3685567"/>
            <a:ext cx="1293829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ব্রান্ড নাম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881E63C5-D702-D4BE-DE98-41222E1C178B}"/>
              </a:ext>
            </a:extLst>
          </p:cNvPr>
          <p:cNvSpPr txBox="1"/>
          <p:nvPr/>
        </p:nvSpPr>
        <p:spPr>
          <a:xfrm>
            <a:off x="5122288" y="3870232"/>
            <a:ext cx="2171700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গুনাগুন সত্যায়ন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89E20E-9A4B-1539-BE1D-B07D2170DDC2}"/>
              </a:ext>
            </a:extLst>
          </p:cNvPr>
          <p:cNvSpPr txBox="1"/>
          <p:nvPr/>
        </p:nvSpPr>
        <p:spPr>
          <a:xfrm>
            <a:off x="4768272" y="792714"/>
            <a:ext cx="2447089" cy="538609"/>
          </a:xfrm>
          <a:prstGeom prst="rect">
            <a:avLst/>
          </a:prstGeom>
          <a:solidFill>
            <a:srgbClr val="00B0F0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4273F"/>
                </a:solidFill>
                <a:latin typeface="Noto Sans Bengali"/>
              </a:defRPr>
            </a:pPr>
            <a:r>
              <a:rPr dirty="0" err="1"/>
              <a:t>পণ্য</a:t>
            </a:r>
            <a:r>
              <a:rPr dirty="0"/>
              <a:t> (Product)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647DC3-5160-5A1F-D5BE-4B604FD98771}"/>
              </a:ext>
            </a:extLst>
          </p:cNvPr>
          <p:cNvSpPr txBox="1"/>
          <p:nvPr/>
        </p:nvSpPr>
        <p:spPr>
          <a:xfrm>
            <a:off x="2621435" y="4383181"/>
            <a:ext cx="7078211" cy="584775"/>
          </a:xfrm>
          <a:prstGeom prst="rect">
            <a:avLst/>
          </a:prstGeom>
          <a:solidFill>
            <a:srgbClr val="00B0F0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737D"/>
                </a:solidFill>
                <a:latin typeface="Noto Sans Bengali"/>
              </a:defRPr>
            </a:pP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গ্রাহকের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সমাধানে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অফার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sz="3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A6242A-56C2-3606-AAF4-4E5A909F72E3}"/>
              </a:ext>
            </a:extLst>
          </p:cNvPr>
          <p:cNvSpPr txBox="1"/>
          <p:nvPr/>
        </p:nvSpPr>
        <p:spPr>
          <a:xfrm>
            <a:off x="2621435" y="5025124"/>
            <a:ext cx="7078211" cy="1641475"/>
          </a:xfrm>
          <a:prstGeom prst="rect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গুণমান ও বৈশিষ্ট্য• ডিজাইন, ব্র্যান্ড ও প্যাকেজিং</a:t>
            </a:r>
          </a:p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আকার/ভ্যারিয়েন্ট• সেবা, ওয়ারেন্টি ও গ্যারান্টি</a:t>
            </a:r>
          </a:p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পণ্যজীবনচক্র ও নতুন পণ্য উন্নয়ন</a:t>
            </a:r>
          </a:p>
        </p:txBody>
      </p:sp>
    </p:spTree>
    <p:extLst>
      <p:ext uri="{BB962C8B-B14F-4D97-AF65-F5344CB8AC3E}">
        <p14:creationId xmlns:p14="http://schemas.microsoft.com/office/powerpoint/2010/main" val="319937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B36A4-C2A9-5D90-A540-1EFDFB4F3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2DE2B4-4E48-2626-4E7A-1E5C5BD778CC}"/>
              </a:ext>
            </a:extLst>
          </p:cNvPr>
          <p:cNvSpPr txBox="1"/>
          <p:nvPr/>
        </p:nvSpPr>
        <p:spPr>
          <a:xfrm>
            <a:off x="2419719" y="182221"/>
            <a:ext cx="6748272" cy="73731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বিপণন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মিশ্রণের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উপাদান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4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B6A560-261C-298B-8E99-CAB0A786FBF5}"/>
              </a:ext>
            </a:extLst>
          </p:cNvPr>
          <p:cNvSpPr txBox="1"/>
          <p:nvPr/>
        </p:nvSpPr>
        <p:spPr>
          <a:xfrm>
            <a:off x="4526749" y="1043900"/>
            <a:ext cx="2213415" cy="53860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4273F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(Price)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967348-4F51-895A-7AC2-866EA3CCF20C}"/>
              </a:ext>
            </a:extLst>
          </p:cNvPr>
          <p:cNvSpPr txBox="1"/>
          <p:nvPr/>
        </p:nvSpPr>
        <p:spPr>
          <a:xfrm>
            <a:off x="3376115" y="4613651"/>
            <a:ext cx="5155141" cy="523220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737D"/>
                </a:solidFill>
                <a:latin typeface="Noto Sans Bengali"/>
              </a:defRPr>
            </a:pP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গ্রাহকের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মূল্যের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বিনিময়ে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endParaRPr sz="28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9975F0-ACEB-47A2-9C54-3762F04AB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04" y="1692889"/>
            <a:ext cx="4979681" cy="28103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EAE57A-BFA2-D435-9616-D52E493EF52E}"/>
              </a:ext>
            </a:extLst>
          </p:cNvPr>
          <p:cNvSpPr txBox="1"/>
          <p:nvPr/>
        </p:nvSpPr>
        <p:spPr>
          <a:xfrm>
            <a:off x="2653786" y="3866037"/>
            <a:ext cx="1444658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 হ্রাস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1C4085-BCDE-6D80-ACF7-2BAAB76FC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17" y="1608433"/>
            <a:ext cx="4979680" cy="28423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535321-D473-C8B2-A481-F2AA048C2136}"/>
              </a:ext>
            </a:extLst>
          </p:cNvPr>
          <p:cNvSpPr txBox="1"/>
          <p:nvPr/>
        </p:nvSpPr>
        <p:spPr>
          <a:xfrm>
            <a:off x="8057561" y="3804481"/>
            <a:ext cx="1633194" cy="64633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ক্যাস কার্ড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A314A7-F7E7-3754-2133-522BADF14DB5}"/>
              </a:ext>
            </a:extLst>
          </p:cNvPr>
          <p:cNvSpPr txBox="1"/>
          <p:nvPr/>
        </p:nvSpPr>
        <p:spPr>
          <a:xfrm>
            <a:off x="974004" y="5224162"/>
            <a:ext cx="10243993" cy="1082348"/>
          </a:xfrm>
          <a:prstGeom prst="rect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মূল্য নির্ধারণের লক্ষ্য: বিক্রয়, মুনাফা ও বাজার দখল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চাহিদা ও প্রতিযোগীর মূল্য</a:t>
            </a:r>
          </a:p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ছাড়/অফার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কিস্তি ও পেমেন্ট শর্ত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গ্রাহকের উপলব্ধ মূল্য (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perceived value</a:t>
            </a:r>
          </a:p>
        </p:txBody>
      </p:sp>
    </p:spTree>
    <p:extLst>
      <p:ext uri="{BB962C8B-B14F-4D97-AF65-F5344CB8AC3E}">
        <p14:creationId xmlns:p14="http://schemas.microsoft.com/office/powerpoint/2010/main" val="1206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6C77B-49EB-B3D0-1B29-E2D4DE59E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5A286B-0D43-D69E-15A4-EE2F709F097C}"/>
              </a:ext>
            </a:extLst>
          </p:cNvPr>
          <p:cNvSpPr txBox="1"/>
          <p:nvPr/>
        </p:nvSpPr>
        <p:spPr>
          <a:xfrm>
            <a:off x="2598829" y="116233"/>
            <a:ext cx="6748272" cy="60837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বিপণন</a:t>
            </a:r>
            <a:r>
              <a:rPr lang="en-GB" sz="32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মিশ্রণের</a:t>
            </a:r>
            <a:r>
              <a:rPr lang="en-GB" sz="32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উপাদান</a:t>
            </a:r>
            <a:r>
              <a:rPr lang="en-GB" sz="32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32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6A1F2F-4560-2DCF-ED0B-905F386CD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4" y="1228392"/>
            <a:ext cx="5753100" cy="34755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71B632-417E-F104-8066-62276BE78703}"/>
              </a:ext>
            </a:extLst>
          </p:cNvPr>
          <p:cNvSpPr txBox="1"/>
          <p:nvPr/>
        </p:nvSpPr>
        <p:spPr>
          <a:xfrm>
            <a:off x="1851777" y="4179285"/>
            <a:ext cx="2113961" cy="52322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পরিবহন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DCD0E4-34F5-93C7-1AF0-EB818FFF68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80" y="1228392"/>
            <a:ext cx="5280092" cy="34755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F686F0-6491-ADC8-5274-1B47FF80AC0E}"/>
              </a:ext>
            </a:extLst>
          </p:cNvPr>
          <p:cNvSpPr txBox="1"/>
          <p:nvPr/>
        </p:nvSpPr>
        <p:spPr>
          <a:xfrm>
            <a:off x="8105871" y="4179285"/>
            <a:ext cx="2113961" cy="523220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গুদামজাতজকরণ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9C55E1-3227-E64D-99FD-160A3F29FBE1}"/>
              </a:ext>
            </a:extLst>
          </p:cNvPr>
          <p:cNvSpPr txBox="1"/>
          <p:nvPr/>
        </p:nvSpPr>
        <p:spPr>
          <a:xfrm>
            <a:off x="4713794" y="766727"/>
            <a:ext cx="2764411" cy="46166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স্থান/বিতরণ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Place)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1E0C1B-32A6-97E7-5DD9-8F9FBB637EE9}"/>
              </a:ext>
            </a:extLst>
          </p:cNvPr>
          <p:cNvSpPr txBox="1"/>
          <p:nvPr/>
        </p:nvSpPr>
        <p:spPr>
          <a:xfrm>
            <a:off x="2747489" y="4904030"/>
            <a:ext cx="6983943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737D"/>
                </a:solidFill>
                <a:latin typeface="Noto Sans Bengali"/>
              </a:defRPr>
            </a:pP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পণ্যকে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গ্রাহকের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পৌঁছে</a:t>
            </a:r>
            <a:r>
              <a:rPr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endParaRPr sz="28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AE8074-BDB1-CC38-3895-E4A9536178F2}"/>
              </a:ext>
            </a:extLst>
          </p:cNvPr>
          <p:cNvSpPr txBox="1"/>
          <p:nvPr/>
        </p:nvSpPr>
        <p:spPr>
          <a:xfrm>
            <a:off x="2170664" y="5488544"/>
            <a:ext cx="8854032" cy="120545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as-IN" sz="3200" dirty="0"/>
              <a:t>•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সরাসরি ও মধ্যস্থতাকারী চ্যানেল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• খুচরা ও পাইকারি বিক্রয়</a:t>
            </a:r>
          </a:p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• অনলাইন ও অফলাইন চ্যানেল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• গুদাম, পরিবহন ও পণ্যপ্রাপ্যতা</a:t>
            </a:r>
          </a:p>
        </p:txBody>
      </p:sp>
    </p:spTree>
    <p:extLst>
      <p:ext uri="{BB962C8B-B14F-4D97-AF65-F5344CB8AC3E}">
        <p14:creationId xmlns:p14="http://schemas.microsoft.com/office/powerpoint/2010/main" val="180957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69" y="1677971"/>
            <a:ext cx="5473831" cy="41070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1947" y="5973973"/>
            <a:ext cx="2065018" cy="769441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টেলিভিশন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7347" y="5870277"/>
            <a:ext cx="2419872" cy="769441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নিওন সাইন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4F9627-6D67-181F-FBE8-951659E2A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113" y="1677969"/>
            <a:ext cx="5228340" cy="41070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41EB14-04A4-C935-52A7-668632808846}"/>
              </a:ext>
            </a:extLst>
          </p:cNvPr>
          <p:cNvSpPr txBox="1"/>
          <p:nvPr/>
        </p:nvSpPr>
        <p:spPr>
          <a:xfrm>
            <a:off x="2476280" y="114586"/>
            <a:ext cx="6748272" cy="60837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বিপণন</a:t>
            </a:r>
            <a:r>
              <a:rPr lang="en-GB" sz="32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মিশ্রণের</a:t>
            </a:r>
            <a:r>
              <a:rPr lang="en-GB" sz="32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উপাদান</a:t>
            </a:r>
            <a:endParaRPr lang="en-US" sz="32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F1F16E-EEAE-E7C4-84FD-985DD5799A60}"/>
              </a:ext>
            </a:extLst>
          </p:cNvPr>
          <p:cNvSpPr txBox="1"/>
          <p:nvPr/>
        </p:nvSpPr>
        <p:spPr>
          <a:xfrm>
            <a:off x="4130826" y="931158"/>
            <a:ext cx="3061825" cy="538609"/>
          </a:xfrm>
          <a:prstGeom prst="rect">
            <a:avLst/>
          </a:prstGeom>
          <a:solidFill>
            <a:srgbClr val="00B050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4273F"/>
                </a:solidFill>
                <a:latin typeface="Noto Sans Bengali"/>
              </a:defRPr>
            </a:pPr>
            <a:r>
              <a:rPr dirty="0" err="1"/>
              <a:t>প্রচার</a:t>
            </a:r>
            <a:r>
              <a:rPr dirty="0"/>
              <a:t> (Promotion)</a:t>
            </a:r>
          </a:p>
        </p:txBody>
      </p:sp>
    </p:spTree>
    <p:extLst>
      <p:ext uri="{BB962C8B-B14F-4D97-AF65-F5344CB8AC3E}">
        <p14:creationId xmlns:p14="http://schemas.microsoft.com/office/powerpoint/2010/main" val="84005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034D7-0319-A9A0-C524-3F497645B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E1C3CD-B333-1CCE-3762-3FE5AF928B37}"/>
              </a:ext>
            </a:extLst>
          </p:cNvPr>
          <p:cNvSpPr txBox="1"/>
          <p:nvPr/>
        </p:nvSpPr>
        <p:spPr>
          <a:xfrm>
            <a:off x="2344305" y="257635"/>
            <a:ext cx="6748272" cy="60837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বিপণন</a:t>
            </a:r>
            <a:r>
              <a:rPr lang="en-GB" sz="32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মিশ্রণের</a:t>
            </a:r>
            <a:r>
              <a:rPr lang="en-GB" sz="32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উপাদান</a:t>
            </a:r>
            <a:r>
              <a:rPr lang="en-GB" sz="32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32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D7E883-2A4B-5630-DA19-98415E4BD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570" y="967728"/>
            <a:ext cx="5540013" cy="33591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1391C0-76CE-4482-0991-E8CFAAA11CF5}"/>
              </a:ext>
            </a:extLst>
          </p:cNvPr>
          <p:cNvSpPr txBox="1"/>
          <p:nvPr/>
        </p:nvSpPr>
        <p:spPr>
          <a:xfrm>
            <a:off x="8201743" y="3619017"/>
            <a:ext cx="178166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ডিস্কাউন্ট</a:t>
            </a:r>
            <a:endParaRPr lang="en-US" sz="4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6265ED-C21A-6D1F-3D35-21791D244654}"/>
              </a:ext>
            </a:extLst>
          </p:cNvPr>
          <p:cNvSpPr txBox="1"/>
          <p:nvPr/>
        </p:nvSpPr>
        <p:spPr>
          <a:xfrm>
            <a:off x="1943493" y="4428624"/>
            <a:ext cx="8305014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737D"/>
                </a:solidFill>
                <a:latin typeface="Noto Sans Bengali"/>
              </a:defRPr>
            </a:pP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গ্রাহকের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কার্যকরভাবে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sz="3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E8B383-0F6E-D20D-68A8-F49F472CBC14}"/>
              </a:ext>
            </a:extLst>
          </p:cNvPr>
          <p:cNvSpPr txBox="1"/>
          <p:nvPr/>
        </p:nvSpPr>
        <p:spPr>
          <a:xfrm>
            <a:off x="1943493" y="5349098"/>
            <a:ext cx="8305014" cy="1082348"/>
          </a:xfrm>
          <a:prstGeom prst="rect">
            <a:avLst/>
          </a:prstGeom>
          <a:solidFill>
            <a:srgbClr val="00B050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বিজ্ঞাপন (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Advertising) •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 বিক্রয়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সেলস প্রোমোশন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• জনসংযোগ (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PR)    •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ডিজিটাল/সোশ্যাল মিডিয়া/কনটেন্ট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18CC58-85FA-72A1-5E43-F12533A1B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30" y="967727"/>
            <a:ext cx="5006811" cy="33591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E2F08C-E009-81F7-B214-B60F1CCB7BAE}"/>
              </a:ext>
            </a:extLst>
          </p:cNvPr>
          <p:cNvSpPr txBox="1"/>
          <p:nvPr/>
        </p:nvSpPr>
        <p:spPr>
          <a:xfrm>
            <a:off x="2360730" y="3742127"/>
            <a:ext cx="2082665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বিক্রয়কর্মী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26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6" grpId="0" animBg="1"/>
      <p:bldP spid="9" grpId="0" build="allAtOnce" animBg="1"/>
      <p:bldP spid="13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3288" y="364630"/>
            <a:ext cx="6025896" cy="110799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600" b="1" kern="0" dirty="0" err="1">
                <a:latin typeface="NikoshBAN" panose="02000000000000000000" pitchFamily="2" charset="0"/>
                <a:cs typeface="Times New Roman" panose="02020603050405020304" pitchFamily="18" charset="0"/>
              </a:rPr>
              <a:t>জোড়ায়</a:t>
            </a:r>
            <a:r>
              <a:rPr lang="en-GB" sz="6600" b="1" kern="0" dirty="0">
                <a:latin typeface="NikoshBAN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GB" sz="6600" b="1" kern="0" dirty="0" err="1">
                <a:latin typeface="NikoshBAN" panose="02000000000000000000" pitchFamily="2" charset="0"/>
                <a:cs typeface="Times New Roman" panose="02020603050405020304" pitchFamily="18" charset="0"/>
              </a:rPr>
              <a:t>কাজ</a:t>
            </a:r>
            <a:endParaRPr lang="en-US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816" y="364630"/>
            <a:ext cx="1238064" cy="110799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D765A9-F245-0271-F6C3-806098DDA3E8}"/>
              </a:ext>
            </a:extLst>
          </p:cNvPr>
          <p:cNvSpPr txBox="1"/>
          <p:nvPr/>
        </p:nvSpPr>
        <p:spPr>
          <a:xfrm>
            <a:off x="2957534" y="1730833"/>
            <a:ext cx="6522029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737D"/>
                </a:solidFill>
                <a:latin typeface="Noto Sans Bengali"/>
              </a:defRPr>
            </a:pPr>
            <a:r>
              <a:rPr lang="as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বেছে</a:t>
            </a:r>
            <a:r>
              <a: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</a:t>
            </a:r>
            <a:r>
              <a:rPr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সিদ্ধান্ত</a:t>
            </a:r>
            <a:r>
              <a:rPr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endParaRPr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F0BC10D3-ABC5-D209-C8DB-E58953BF906F}"/>
              </a:ext>
            </a:extLst>
          </p:cNvPr>
          <p:cNvSpPr/>
          <p:nvPr/>
        </p:nvSpPr>
        <p:spPr>
          <a:xfrm>
            <a:off x="640078" y="2573815"/>
            <a:ext cx="2423160" cy="3063240"/>
          </a:xfrm>
          <a:prstGeom prst="roundRect">
            <a:avLst/>
          </a:prstGeom>
          <a:solidFill>
            <a:srgbClr val="438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</a:p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endParaRPr lang="as-IN"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কী অফার করবে?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738CBB87-9291-73AD-82DD-3F00F68A7E44}"/>
              </a:ext>
            </a:extLst>
          </p:cNvPr>
          <p:cNvSpPr/>
          <p:nvPr/>
        </p:nvSpPr>
        <p:spPr>
          <a:xfrm>
            <a:off x="3548280" y="2573815"/>
            <a:ext cx="2423160" cy="3063240"/>
          </a:xfrm>
          <a:prstGeom prst="roundRect">
            <a:avLst/>
          </a:prstGeom>
          <a:solidFill>
            <a:srgbClr val="20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</a:p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</a:t>
            </a:r>
            <a:endParaRPr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দাম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E2281BF4-8E9F-355C-9583-7ACD8C77069B}"/>
              </a:ext>
            </a:extLst>
          </p:cNvPr>
          <p:cNvSpPr/>
          <p:nvPr/>
        </p:nvSpPr>
        <p:spPr>
          <a:xfrm>
            <a:off x="6400800" y="2573815"/>
            <a:ext cx="2423160" cy="3063240"/>
          </a:xfrm>
          <a:prstGeom prst="roundRect">
            <a:avLst/>
          </a:prstGeom>
          <a:solidFill>
            <a:srgbClr val="DD79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endParaRPr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বিক্রি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DBF10D65-C6ED-612B-C05D-F3CA4241759A}"/>
              </a:ext>
            </a:extLst>
          </p:cNvPr>
          <p:cNvSpPr/>
          <p:nvPr/>
        </p:nvSpPr>
        <p:spPr>
          <a:xfrm>
            <a:off x="9253320" y="2573815"/>
            <a:ext cx="2423160" cy="3063240"/>
          </a:xfrm>
          <a:prstGeom prst="roundRect">
            <a:avLst/>
          </a:prstGeom>
          <a:solidFill>
            <a:srgbClr val="B826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</a:p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প্রচার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জানাবে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DA9224-F649-322C-BBE8-D2F4AFFF9601}"/>
              </a:ext>
            </a:extLst>
          </p:cNvPr>
          <p:cNvSpPr txBox="1"/>
          <p:nvPr/>
        </p:nvSpPr>
        <p:spPr>
          <a:xfrm>
            <a:off x="2125980" y="6237245"/>
            <a:ext cx="8549640" cy="523220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4273F"/>
                </a:solidFill>
                <a:latin typeface="Noto Sans Bengali"/>
              </a:defRPr>
            </a:pP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: ৫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• ১টি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•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অন্যরা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১টি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পরামর্শ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দেবে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2" grpId="0" animBg="1"/>
      <p:bldP spid="14" grpId="0" animBg="1"/>
      <p:bldP spid="16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8479A-1936-AB49-2917-C3843643B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3F195B-9839-69A9-92E3-BCA31DC3F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25" y="763571"/>
            <a:ext cx="11387579" cy="60237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9BBC87-776A-24FA-CF5C-F9A05FF25F4D}"/>
              </a:ext>
            </a:extLst>
          </p:cNvPr>
          <p:cNvSpPr txBox="1"/>
          <p:nvPr/>
        </p:nvSpPr>
        <p:spPr>
          <a:xfrm>
            <a:off x="3016577" y="5651369"/>
            <a:ext cx="6183984" cy="8861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D23671-E919-BF6A-8B3E-3A1E550574F4}"/>
              </a:ext>
            </a:extLst>
          </p:cNvPr>
          <p:cNvSpPr txBox="1"/>
          <p:nvPr/>
        </p:nvSpPr>
        <p:spPr>
          <a:xfrm>
            <a:off x="3828853" y="70701"/>
            <a:ext cx="4151329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বিপণন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ভোক্তার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757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CA94-DF08-8AC7-DA5E-0E89C3DA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F19E918-91C6-76B9-B14A-169523D3F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5124"/>
              </p:ext>
            </p:extLst>
          </p:nvPr>
        </p:nvGraphicFramePr>
        <p:xfrm>
          <a:off x="683444" y="2511875"/>
          <a:ext cx="10975942" cy="391694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280549">
                  <a:extLst>
                    <a:ext uri="{9D8B030D-6E8A-4147-A177-3AD203B41FA5}">
                      <a16:colId xmlns:a16="http://schemas.microsoft.com/office/drawing/2014/main" val="1433858145"/>
                    </a:ext>
                  </a:extLst>
                </a:gridCol>
                <a:gridCol w="5695393">
                  <a:extLst>
                    <a:ext uri="{9D8B030D-6E8A-4147-A177-3AD203B41FA5}">
                      <a16:colId xmlns:a16="http://schemas.microsoft.com/office/drawing/2014/main" val="965897376"/>
                    </a:ext>
                  </a:extLst>
                </a:gridCol>
              </a:tblGrid>
              <a:tr h="6649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4P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নির্বাচিত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পণ্যের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ক্ষেত্রে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সিদ্ধান্ত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936265"/>
                  </a:ext>
                </a:extLst>
              </a:tr>
              <a:tr h="5656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Product (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পণ্য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ভোক্তার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কী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প্রয়োজন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পূরণ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করবে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958605"/>
                  </a:ext>
                </a:extLst>
              </a:tr>
              <a:tr h="7312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Price (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মূল্য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ভোক্তা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কত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টাকা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দিতে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আগ্রহী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117150"/>
                  </a:ext>
                </a:extLst>
              </a:tr>
              <a:tr h="801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Place (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বিতরণ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ভোক্তা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কোথা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থেকে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সহজে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পণ্যটি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পাবে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299885"/>
                  </a:ext>
                </a:extLst>
              </a:tr>
              <a:tr h="11403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Promotion (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প্রচার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কীভাবে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ভোক্তাকে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পণ্যটি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সম্পর্কে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জানানো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হবে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?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14421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8A6A314-F4F7-607F-A014-F8D809CDC979}"/>
              </a:ext>
            </a:extLst>
          </p:cNvPr>
          <p:cNvSpPr txBox="1"/>
          <p:nvPr/>
        </p:nvSpPr>
        <p:spPr>
          <a:xfrm>
            <a:off x="683444" y="1159371"/>
            <a:ext cx="1092177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নির্বাচন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কোকা-কোলা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ফোন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বিস্কুট,শ্যাম্পু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স্কুলব্যাগ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এরপর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802B4F-5DB5-51AA-600D-ED65A9682F59}"/>
              </a:ext>
            </a:extLst>
          </p:cNvPr>
          <p:cNvSpPr txBox="1"/>
          <p:nvPr/>
        </p:nvSpPr>
        <p:spPr>
          <a:xfrm>
            <a:off x="4628561" y="190731"/>
            <a:ext cx="2347273" cy="830997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solidFill>
              <a:srgbClr val="EE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2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B4B4B3-0FC5-4F8F-3B67-999AFB600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7F021-8648-CCD2-D6B3-6E62A5996057}"/>
              </a:ext>
            </a:extLst>
          </p:cNvPr>
          <p:cNvSpPr txBox="1"/>
          <p:nvPr/>
        </p:nvSpPr>
        <p:spPr>
          <a:xfrm>
            <a:off x="2788919" y="255819"/>
            <a:ext cx="6025896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FAB90D-A6F6-6B0C-DCA8-BF34BB9F5B07}"/>
              </a:ext>
            </a:extLst>
          </p:cNvPr>
          <p:cNvSpPr txBox="1"/>
          <p:nvPr/>
        </p:nvSpPr>
        <p:spPr>
          <a:xfrm>
            <a:off x="1998478" y="1067199"/>
            <a:ext cx="7814823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•  Product —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গ্রাহক কী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ভ্যালু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পাচ্ছে?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A3D8C0-7D90-F7F1-0295-49D719B9916A}"/>
              </a:ext>
            </a:extLst>
          </p:cNvPr>
          <p:cNvSpPr txBox="1"/>
          <p:nvPr/>
        </p:nvSpPr>
        <p:spPr>
          <a:xfrm>
            <a:off x="1998479" y="1970746"/>
            <a:ext cx="781482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•   Price —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গ্রাহক কী ত্যাগ করছে?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BB483B-2197-1663-C2EF-6B9DDD3B0E16}"/>
              </a:ext>
            </a:extLst>
          </p:cNvPr>
          <p:cNvSpPr txBox="1"/>
          <p:nvPr/>
        </p:nvSpPr>
        <p:spPr>
          <a:xfrm>
            <a:off x="1998478" y="2720571"/>
            <a:ext cx="7814822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•   Place —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গ্রাহক কত সহজে পণ্যটি পাচ্ছে?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C926B8-0242-07B5-3B37-FBCB413CC46E}"/>
              </a:ext>
            </a:extLst>
          </p:cNvPr>
          <p:cNvSpPr txBox="1"/>
          <p:nvPr/>
        </p:nvSpPr>
        <p:spPr>
          <a:xfrm>
            <a:off x="1998478" y="3470396"/>
            <a:ext cx="781482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•   Promotion —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গ্রাহক কেন/কীভাবে জানছে?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30868D-9404-3FAD-AC05-CDE6E60D8872}"/>
              </a:ext>
            </a:extLst>
          </p:cNvPr>
          <p:cNvSpPr txBox="1"/>
          <p:nvPr/>
        </p:nvSpPr>
        <p:spPr>
          <a:xfrm>
            <a:off x="1998478" y="4220221"/>
            <a:ext cx="7814822" cy="10772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•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সফল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Marketing Mix-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এর শর্ত: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P-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এর মধ্যে সামঞ্জস্য +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target market-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এর সঙ্গে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fit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452CC0-C2A7-C92B-7C86-9FF28C70A463}"/>
              </a:ext>
            </a:extLst>
          </p:cNvPr>
          <p:cNvSpPr txBox="1"/>
          <p:nvPr/>
        </p:nvSpPr>
        <p:spPr>
          <a:xfrm>
            <a:off x="1998477" y="5436858"/>
            <a:ext cx="7814821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ভোক্তা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বিপণন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মিশ্রণের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কেন্দ্রে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27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3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B57971-6585-0918-5A19-EB11E17FA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1F5E77-8B6A-A3D5-59FF-C1A20B1C213D}"/>
              </a:ext>
            </a:extLst>
          </p:cNvPr>
          <p:cNvSpPr txBox="1"/>
          <p:nvPr/>
        </p:nvSpPr>
        <p:spPr>
          <a:xfrm>
            <a:off x="2788919" y="402336"/>
            <a:ext cx="6025896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kern="0" dirty="0" err="1">
                <a:latin typeface="NikoshBAN" panose="02000000000000000000" pitchFamily="2" charset="0"/>
                <a:cs typeface="Times New Roman" panose="02020603050405020304" pitchFamily="18" charset="0"/>
              </a:rPr>
              <a:t>মূল্যায়ন</a:t>
            </a:r>
            <a:endParaRPr lang="en-US" sz="5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A9A88E-2A10-A72F-0E4F-2690EAD32CB2}"/>
              </a:ext>
            </a:extLst>
          </p:cNvPr>
          <p:cNvSpPr txBox="1"/>
          <p:nvPr/>
        </p:nvSpPr>
        <p:spPr>
          <a:xfrm>
            <a:off x="1005632" y="1656152"/>
            <a:ext cx="8117705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কোন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P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নির্ধারণ করে গ্রাহক টাকা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দেবে?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3C5D58-B8F4-43F1-DE61-97D94C7D54D7}"/>
              </a:ext>
            </a:extLst>
          </p:cNvPr>
          <p:cNvSpPr txBox="1"/>
          <p:nvPr/>
        </p:nvSpPr>
        <p:spPr>
          <a:xfrm>
            <a:off x="9341962" y="1631798"/>
            <a:ext cx="2597186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Price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5C8B08-3BF8-B900-5A3E-0D82F080EF30}"/>
              </a:ext>
            </a:extLst>
          </p:cNvPr>
          <p:cNvSpPr txBox="1"/>
          <p:nvPr/>
        </p:nvSpPr>
        <p:spPr>
          <a:xfrm>
            <a:off x="1005632" y="2632969"/>
            <a:ext cx="8117705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কোথায় ও কীভাবে পণ্য পৌঁছাবে—এটি কোন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P?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2654A5-908F-E1BA-01A4-DDE486E409CD}"/>
              </a:ext>
            </a:extLst>
          </p:cNvPr>
          <p:cNvSpPr txBox="1"/>
          <p:nvPr/>
        </p:nvSpPr>
        <p:spPr>
          <a:xfrm>
            <a:off x="1005633" y="3609786"/>
            <a:ext cx="8117704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বিজ্ঞাপন কোন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P-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এর অংশ?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7889C9-0AA4-30A6-D084-CE149E4C88ED}"/>
              </a:ext>
            </a:extLst>
          </p:cNvPr>
          <p:cNvSpPr txBox="1"/>
          <p:nvPr/>
        </p:nvSpPr>
        <p:spPr>
          <a:xfrm>
            <a:off x="1005631" y="4555517"/>
            <a:ext cx="8117705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ব্র্যান্ড/প্যাকেজিং মূলত কোন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P-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এর সঙ্গে সম্পর্কিত?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0D0E9-84FC-43DA-10AD-D8100A7F9F7E}"/>
              </a:ext>
            </a:extLst>
          </p:cNvPr>
          <p:cNvSpPr txBox="1"/>
          <p:nvPr/>
        </p:nvSpPr>
        <p:spPr>
          <a:xfrm>
            <a:off x="9341961" y="2597883"/>
            <a:ext cx="2597185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Place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27B26A-7202-4094-E04C-E55FA7EC872F}"/>
              </a:ext>
            </a:extLst>
          </p:cNvPr>
          <p:cNvSpPr txBox="1"/>
          <p:nvPr/>
        </p:nvSpPr>
        <p:spPr>
          <a:xfrm>
            <a:off x="9341962" y="3563968"/>
            <a:ext cx="2597186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Promotion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5383B4-8312-6ABE-D558-AD0AEE226A6E}"/>
              </a:ext>
            </a:extLst>
          </p:cNvPr>
          <p:cNvSpPr txBox="1"/>
          <p:nvPr/>
        </p:nvSpPr>
        <p:spPr>
          <a:xfrm>
            <a:off x="9383640" y="4579871"/>
            <a:ext cx="2555506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Product</a:t>
            </a:r>
          </a:p>
        </p:txBody>
      </p:sp>
    </p:spTree>
    <p:extLst>
      <p:ext uri="{BB962C8B-B14F-4D97-AF65-F5344CB8AC3E}">
        <p14:creationId xmlns:p14="http://schemas.microsoft.com/office/powerpoint/2010/main" val="387768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9272" y="813815"/>
            <a:ext cx="5522976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5E6A7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48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241025" y="2716886"/>
            <a:ext cx="7281672" cy="212365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সময়ের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জনপ্রিয়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বলপেন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US" sz="4400" b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ইকোনো”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মার্কেট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হারিয়েছে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বিপণন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মিশ্রণের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আলোকে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75" y="2716886"/>
            <a:ext cx="3342386" cy="212365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990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1840" y="2304288"/>
            <a:ext cx="6528816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E90DA0"/>
                </a:solidFill>
              </a:rPr>
              <a:t>ধন্যবাদ</a:t>
            </a:r>
            <a:endParaRPr lang="en-US" sz="9600" b="1" dirty="0">
              <a:solidFill>
                <a:srgbClr val="E90D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10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NikoshBAN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DF9CEC-52C2-4D14-B2F5-11176002A8B6}">
  <ds:schemaRefs>
    <ds:schemaRef ds:uri="http://schemas.microsoft.com/sharepoint/v3"/>
    <ds:schemaRef ds:uri="230e9df3-be65-4c73-a93b-d1236ebd677e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{F2AC4448-0A67-4BDD-ABEE-EF7A9B4E7653}TF1ed9553b-00c4-4092-846a-c8f7f2908f3beecd942f_win32-8e33096c3cfc</Template>
  <TotalTime>1158</TotalTime>
  <Words>596</Words>
  <Application>Microsoft Office PowerPoint</Application>
  <PresentationFormat>Widescreen</PresentationFormat>
  <Paragraphs>130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Courier New</vt:lpstr>
      <vt:lpstr>NikoshBAN</vt:lpstr>
      <vt:lpstr>Sagona Book</vt:lpstr>
      <vt:lpstr>SutonnyMJ</vt:lpstr>
      <vt:lpstr>Times New Roman</vt:lpstr>
      <vt:lpstr>Wingdings</vt:lpstr>
      <vt:lpstr>Custom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Ruhul Amin</dc:creator>
  <cp:lastModifiedBy>Ruhul Amin</cp:lastModifiedBy>
  <cp:revision>167</cp:revision>
  <dcterms:created xsi:type="dcterms:W3CDTF">2025-12-16T03:38:05Z</dcterms:created>
  <dcterms:modified xsi:type="dcterms:W3CDTF">2026-09-04T16:07:59Z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