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7" r:id="rId2"/>
  </p:sldMasterIdLst>
  <p:notesMasterIdLst>
    <p:notesMasterId r:id="rId22"/>
  </p:notesMasterIdLst>
  <p:sldIdLst>
    <p:sldId id="291" r:id="rId3"/>
    <p:sldId id="281" r:id="rId4"/>
    <p:sldId id="292" r:id="rId5"/>
    <p:sldId id="293" r:id="rId6"/>
    <p:sldId id="296" r:id="rId7"/>
    <p:sldId id="295" r:id="rId8"/>
    <p:sldId id="297" r:id="rId9"/>
    <p:sldId id="298" r:id="rId10"/>
    <p:sldId id="282" r:id="rId11"/>
    <p:sldId id="286" r:id="rId12"/>
    <p:sldId id="288" r:id="rId13"/>
    <p:sldId id="289" r:id="rId14"/>
    <p:sldId id="302" r:id="rId15"/>
    <p:sldId id="303" r:id="rId16"/>
    <p:sldId id="304" r:id="rId17"/>
    <p:sldId id="299" r:id="rId18"/>
    <p:sldId id="300" r:id="rId19"/>
    <p:sldId id="301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65 Pro Plus" initials="3PP" lastIdx="1" clrIdx="0">
    <p:extLst>
      <p:ext uri="{19B8F6BF-5375-455C-9EA6-DF929625EA0E}">
        <p15:presenceInfo xmlns="" xmlns:p15="http://schemas.microsoft.com/office/powerpoint/2012/main" userId="365 Pro Pl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734F"/>
    <a:srgbClr val="A3619B"/>
    <a:srgbClr val="32823F"/>
    <a:srgbClr val="3B8547"/>
    <a:srgbClr val="3B7947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-756" y="-90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B00EE-3F3C-4694-AA03-809908AB2D60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F6C6E-6825-46BF-98FA-71628EAC5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9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B5E2FA-9E3F-4409-84CC-F487AC53D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1CAB199-821A-4258-B64D-30F0D0314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998B7A-51F8-423A-BAA8-D6B9C6FC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CC0B2BB-E36A-439D-83D3-6316F8E7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B11277E-D40E-4FFA-A6B9-687316E0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45D7CA-2013-4960-A10A-1E292C5DE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DDAF145-ED7C-4F99-8F77-6EA622590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60C6FE4-BC11-4154-832F-89A52C33B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178848-6B1B-49BB-AF37-E69D3C7F3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56A40AB-BB0D-4732-B0F1-757972BE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6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09B5EB5-B147-46FA-853E-50ECC52BF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7EC946C-A97C-4342-96EC-DE1E670FD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A355A7-7ED1-4143-86C1-BFC2D5FD0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78BF1C8-CE09-488F-AA60-C5BBCDC49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E0F647-4071-4CAF-A56B-7054834C9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34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44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4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11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92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29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9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6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499F36-22EE-4D82-9DF6-974A82587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25BC703-2969-45D7-BBA4-D7F85461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2A6696F-C245-4812-BB3A-8057271F9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122627A-A287-4ED7-A76C-811EB640A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74F726D-3A63-4210-AB3B-0BC4E03C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64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62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90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9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83BF31-BDC1-460C-879D-4F8E6C17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193F7D8-9A4A-4569-A6FE-C5B2F83F1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A1B6032-1E99-42DD-9521-CFC04B1C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C56ED07-C179-4AC8-97C0-E1811433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AF3604-3B1D-4AB9-98A1-1BE592728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3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CB2213-75E2-487D-8411-AFD6E607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D81393-1E7E-4EE4-A2F5-974342603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89CEC44-6A82-4A5B-8644-3757FB6E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6BA134E-0F97-4349-89C4-477A5370F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423F830-F0F6-4231-8D92-858AFCF66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1E9E188-E399-4A1C-A7FD-86E4D954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9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DD236E-F7A7-4085-8A51-CB84452B4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7AE195B-9E39-444C-9FE4-E9047289B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6B0A2F9-394C-46C4-8A80-0601A9E43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17A2693-6411-4EC7-AF08-79E1A8EE81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33B2335-AE15-4E18-AD88-E085CF82EA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BDF6A26-07BB-4F08-81A4-60B703A96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0DD9CBD-224A-4A9B-B95F-96F87228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EC94571-566C-4D44-9ED4-E6B44738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3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3CBEBE-A38A-40A4-AC12-265EE155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BE87E56-56CA-43FE-B948-285AA0A8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79B0B07-7E33-4FD9-B9F1-97E1C6858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14BB8A9-2345-4017-936C-057FA7FF8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4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32F244D-7D71-4970-AB12-58624FA9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90B017F8-BBDD-451C-99C9-D790E0298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9CABEC2-5DF4-4DB0-9AAC-6513BD156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37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BF81B2-41F3-4DD8-B9DF-33B1FD3F8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162C0B4-D95C-43F0-9B72-0028B1CE5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7B417F9-A2DD-4E16-A4FC-9C379EA1A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645BFFE-BA58-4793-A966-73C3CE0B3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E29399E-4190-41D7-BE73-86028CEE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98146AE-37F5-4F5F-A344-BBBFBDDB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43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84C71B-D24F-48F7-BEA9-D6C4B3D82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A2C7FB-988E-4CB4-9DAC-799F28747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06F5F63-3F61-4DA9-878D-D2D9A2CFF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5314B2A-A3A1-4B0C-81A5-F9E8B8DA0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EA575EC-50ED-45F2-BD35-DD4BBF70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65B2F01-337A-4EEC-990D-8A5C837F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7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664A936-367D-48E6-A93F-7A6C41A1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90A53FF-48DD-4C68-9E56-5F4D6C85D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AA37C2B-9378-4BC9-AB7E-15210681A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9E84B4C-A9BF-48F0-B6FA-B08C65DCE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499C90-F298-485F-B15D-F23D5E8E6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3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3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20111" y="-1081887"/>
            <a:ext cx="3954251" cy="7273637"/>
          </a:xfrm>
          <a:prstGeom prst="rect">
            <a:avLst/>
          </a:prstGeom>
        </p:spPr>
      </p:pic>
      <p:sp>
        <p:nvSpPr>
          <p:cNvPr id="11" name="Horizontal Scroll 10"/>
          <p:cNvSpPr/>
          <p:nvPr/>
        </p:nvSpPr>
        <p:spPr>
          <a:xfrm>
            <a:off x="1953491" y="4551616"/>
            <a:ext cx="7578436" cy="1773204"/>
          </a:xfrm>
          <a:prstGeom prst="horizontalScroll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tx1"/>
                </a:solidFill>
              </a:rPr>
              <a:t>রসায়ন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ক্লাসে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সবাইকে</a:t>
            </a:r>
            <a:r>
              <a:rPr lang="en-US" sz="3600" b="1" dirty="0" smtClean="0">
                <a:solidFill>
                  <a:schemeClr val="tx1"/>
                </a:solidFill>
              </a:rPr>
              <a:t>  </a:t>
            </a:r>
            <a:r>
              <a:rPr lang="bn-IN" sz="3600" b="1" dirty="0" smtClean="0">
                <a:solidFill>
                  <a:schemeClr val="tx1"/>
                </a:solidFill>
              </a:rPr>
              <a:t>স্বাগতম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31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709" y="1911926"/>
            <a:ext cx="9628910" cy="354676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1 L 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1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endParaRPr lang="en-US" sz="3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1 L 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মোলারিটি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89709" y="304800"/>
            <a:ext cx="9462655" cy="78970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মোলারিটি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91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4" y="2008909"/>
            <a:ext cx="9767453" cy="3325091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1 Kg 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1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মোলাল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1 Kg  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মোলালিটি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1274" y="263236"/>
            <a:ext cx="9628908" cy="101138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মোলালিটি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7876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 fontScale="92500" lnSpcReduction="20000"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V=500 cm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3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=500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10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-3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L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M=98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g mol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-1                           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C=0.1M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W=? 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আমরা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জানি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, W= CMV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                     </a:t>
                </a:r>
                <a:r>
                  <a:rPr lang="en-US" sz="41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= 0.1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 </m:t>
                    </m:r>
                  </m:oMath>
                </a14:m>
                <a:r>
                  <a:rPr lang="en-US" sz="41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98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500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-3 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                     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= 4.9 g</a:t>
                </a:r>
                <a:endParaRPr lang="en-US" sz="3600" dirty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endParaRPr lang="en-US" sz="3600" dirty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1" y="180109"/>
            <a:ext cx="11430000" cy="14131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500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cm</a:t>
            </a:r>
            <a:r>
              <a:rPr lang="en-US" sz="32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ডেসিমোলার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H</a:t>
            </a:r>
            <a:r>
              <a:rPr lang="en-US" sz="32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32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দ্রবীভূত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5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 fontScale="92500" lnSpcReduction="20000"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V=200 mL =200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10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-3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L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M=56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g mol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-1                           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C=0.2M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W=? 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আমরা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জানি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, W= CMV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                     </a:t>
                </a:r>
                <a:r>
                  <a:rPr lang="en-US" sz="41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= 0.2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ea typeface="Cambria Math"/>
                    <a:cs typeface="NikoshBAN" pitchFamily="2" charset="0"/>
                  </a:rPr>
                  <a:t> 56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200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-3 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                     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= 2.24 g</a:t>
                </a:r>
                <a:endParaRPr lang="en-US" sz="3600" dirty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0" y="180109"/>
            <a:ext cx="11554691" cy="14131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00 mL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0.2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KOH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গ্রাম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KOH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 fontScale="92500" lnSpcReduction="20000"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V=694.4 mL =694.4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10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-3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L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M=180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g mol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-1                           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C=0.2M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W=? 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আমরা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জানি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, W= CMV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                     </a:t>
                </a:r>
                <a:r>
                  <a:rPr lang="en-US" sz="41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= 0.2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ea typeface="Cambria Math"/>
                    <a:cs typeface="NikoshBAN" pitchFamily="2" charset="0"/>
                  </a:rPr>
                  <a:t> 180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694.4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-3 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                     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= 25 g</a:t>
                </a:r>
                <a:endParaRPr lang="en-US" sz="3600" dirty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0" y="180109"/>
            <a:ext cx="11554691" cy="1413164"/>
          </a:xfrm>
          <a:prstGeom prst="roundRect">
            <a:avLst>
              <a:gd name="adj" fmla="val 2254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রোগীকে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694.4 mL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0.2M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6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12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6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যোগান</a:t>
            </a:r>
            <a:r>
              <a:rPr lang="en-US" sz="3600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দিতে</a:t>
            </a:r>
            <a:r>
              <a:rPr lang="en-US" sz="3600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পরিমান</a:t>
            </a:r>
            <a:r>
              <a:rPr lang="en-US" sz="3600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</a:t>
            </a:r>
            <a:r>
              <a:rPr lang="en-US" sz="36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6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12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</a:t>
            </a:r>
            <a:r>
              <a:rPr lang="en-US" sz="3600" baseline="-25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6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প্রয়োজন</a:t>
            </a:r>
            <a:r>
              <a:rPr lang="en-US" sz="3600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হবে</a:t>
            </a:r>
            <a:r>
              <a:rPr lang="en-US" sz="3600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?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55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 fontScale="92500" lnSpcReduction="20000"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V=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0.75 dm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=0.75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L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M=386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g mol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-1                           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C=0.005M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W=? 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আমরা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জানি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, W= CMV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                     </a:t>
                </a:r>
                <a:r>
                  <a:rPr lang="en-US" sz="41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= 0.005</a:t>
                </a:r>
                <a:r>
                  <a:rPr lang="en-US" sz="44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ea typeface="Cambria Math"/>
                    <a:cs typeface="NikoshBAN" pitchFamily="2" charset="0"/>
                  </a:rPr>
                  <a:t> 386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0.75</a:t>
                </a:r>
                <a:endParaRPr lang="en-US" sz="3600" dirty="0" smtClean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                     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= 1.4475 g</a:t>
                </a:r>
                <a:endParaRPr lang="en-US" sz="3600" dirty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0" y="180109"/>
            <a:ext cx="11554691" cy="1413164"/>
          </a:xfrm>
          <a:prstGeom prst="roundRect">
            <a:avLst>
              <a:gd name="adj" fmla="val 2254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স্বাভাবিক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রক্তে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কোলেস্টেরল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27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46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 )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0.005M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0.75 dm</a:t>
            </a:r>
            <a:r>
              <a:rPr lang="en-US" sz="3600" baseline="30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রক্তে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গ্রাম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27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46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 </a:t>
            </a:r>
            <a:r>
              <a:rPr lang="en-US" sz="3600" dirty="0" err="1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/>
                <a:cs typeface="NikoshBAN" pitchFamily="2" charset="0"/>
              </a:rPr>
              <a:t>?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15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93899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০১)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</a:rPr>
              <a:t>দ্রবনের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</a:rPr>
              <a:t>পরিমান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নির্নয়ের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০২)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কোলেস্টেরল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আনবিক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="" xmlns:a16="http://schemas.microsoft.com/office/drawing/2014/main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69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565913" y="0"/>
            <a:ext cx="5509918" cy="157122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145328"/>
            <a:ext cx="12192000" cy="120032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600" dirty="0" err="1" smtClean="0">
                <a:solidFill>
                  <a:srgbClr val="002060"/>
                </a:solidFill>
              </a:rPr>
              <a:t>একজন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রোগীর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রক্তে</a:t>
            </a:r>
            <a:r>
              <a:rPr lang="en-US" sz="3600" dirty="0" smtClean="0">
                <a:solidFill>
                  <a:srgbClr val="002060"/>
                </a:solidFill>
              </a:rPr>
              <a:t> C</a:t>
            </a:r>
            <a:r>
              <a:rPr lang="en-US" sz="3600" baseline="-25000" dirty="0" smtClean="0">
                <a:solidFill>
                  <a:srgbClr val="002060"/>
                </a:solidFill>
              </a:rPr>
              <a:t>6</a:t>
            </a:r>
            <a:r>
              <a:rPr lang="en-US" sz="3600" dirty="0" smtClean="0">
                <a:solidFill>
                  <a:srgbClr val="002060"/>
                </a:solidFill>
              </a:rPr>
              <a:t>H</a:t>
            </a:r>
            <a:r>
              <a:rPr lang="en-US" sz="3600" baseline="-25000" dirty="0" smtClean="0">
                <a:solidFill>
                  <a:srgbClr val="002060"/>
                </a:solidFill>
              </a:rPr>
              <a:t>12</a:t>
            </a:r>
            <a:r>
              <a:rPr lang="en-US" sz="3600" dirty="0" smtClean="0">
                <a:solidFill>
                  <a:srgbClr val="002060"/>
                </a:solidFill>
              </a:rPr>
              <a:t>O</a:t>
            </a:r>
            <a:r>
              <a:rPr lang="en-US" sz="3600" baseline="-25000" dirty="0" smtClean="0">
                <a:solidFill>
                  <a:srgbClr val="002060"/>
                </a:solidFill>
              </a:rPr>
              <a:t>6 </a:t>
            </a:r>
            <a:r>
              <a:rPr lang="en-US" sz="3600" dirty="0" err="1" smtClean="0">
                <a:solidFill>
                  <a:srgbClr val="002060"/>
                </a:solidFill>
              </a:rPr>
              <a:t>এর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পরিমান</a:t>
            </a:r>
            <a:r>
              <a:rPr lang="en-US" sz="3600" dirty="0" smtClean="0">
                <a:solidFill>
                  <a:srgbClr val="002060"/>
                </a:solidFill>
              </a:rPr>
              <a:t> 8mili molL</a:t>
            </a:r>
            <a:r>
              <a:rPr lang="en-US" sz="3600" baseline="30000" dirty="0" smtClean="0">
                <a:solidFill>
                  <a:srgbClr val="002060"/>
                </a:solidFill>
              </a:rPr>
              <a:t>-1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হলে</a:t>
            </a:r>
            <a:r>
              <a:rPr lang="en-US" sz="3600" dirty="0" smtClean="0">
                <a:solidFill>
                  <a:srgbClr val="002060"/>
                </a:solidFill>
              </a:rPr>
              <a:t> ঐ </a:t>
            </a:r>
            <a:r>
              <a:rPr lang="en-US" sz="3600" dirty="0" err="1" smtClean="0">
                <a:solidFill>
                  <a:srgbClr val="002060"/>
                </a:solidFill>
              </a:rPr>
              <a:t>রক্তে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>
                <a:solidFill>
                  <a:srgbClr val="002060"/>
                </a:solidFill>
              </a:rPr>
              <a:t>C</a:t>
            </a:r>
            <a:r>
              <a:rPr lang="en-US" sz="3600" baseline="-25000" dirty="0">
                <a:solidFill>
                  <a:srgbClr val="002060"/>
                </a:solidFill>
              </a:rPr>
              <a:t>6</a:t>
            </a:r>
            <a:r>
              <a:rPr lang="en-US" sz="3600" dirty="0">
                <a:solidFill>
                  <a:srgbClr val="002060"/>
                </a:solidFill>
              </a:rPr>
              <a:t>H</a:t>
            </a:r>
            <a:r>
              <a:rPr lang="en-US" sz="3600" baseline="-25000" dirty="0">
                <a:solidFill>
                  <a:srgbClr val="002060"/>
                </a:solidFill>
              </a:rPr>
              <a:t>12</a:t>
            </a:r>
            <a:r>
              <a:rPr lang="en-US" sz="3600" dirty="0">
                <a:solidFill>
                  <a:srgbClr val="002060"/>
                </a:solidFill>
              </a:rPr>
              <a:t>O</a:t>
            </a:r>
            <a:r>
              <a:rPr lang="en-US" sz="3600" baseline="-25000" dirty="0">
                <a:solidFill>
                  <a:srgbClr val="002060"/>
                </a:solidFill>
              </a:rPr>
              <a:t>6 </a:t>
            </a:r>
            <a:r>
              <a:rPr lang="en-US" sz="3600" dirty="0" err="1" smtClean="0">
                <a:solidFill>
                  <a:srgbClr val="002060"/>
                </a:solidFill>
              </a:rPr>
              <a:t>পরিমান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mili</a:t>
            </a:r>
            <a:r>
              <a:rPr lang="en-US" sz="3600" dirty="0" smtClean="0">
                <a:solidFill>
                  <a:srgbClr val="002060"/>
                </a:solidFill>
              </a:rPr>
              <a:t> gram dL</a:t>
            </a:r>
            <a:r>
              <a:rPr lang="en-US" sz="3600" baseline="30000" dirty="0" smtClean="0">
                <a:solidFill>
                  <a:srgbClr val="002060"/>
                </a:solidFill>
              </a:rPr>
              <a:t>-1</a:t>
            </a:r>
            <a:r>
              <a:rPr lang="en-US" sz="3600" dirty="0" smtClean="0">
                <a:solidFill>
                  <a:srgbClr val="002060"/>
                </a:solidFill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</a:rPr>
              <a:t>এককে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কত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হবে</a:t>
            </a:r>
            <a:r>
              <a:rPr lang="en-US" sz="3600" dirty="0" smtClean="0">
                <a:solidFill>
                  <a:srgbClr val="002060"/>
                </a:solidFill>
              </a:rPr>
              <a:t> ? 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0"/>
            <a:ext cx="4439479" cy="157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7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6096000" y="499892"/>
            <a:ext cx="5510463" cy="16565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156966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একজন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রোগীর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রক্তে</a:t>
            </a:r>
            <a:r>
              <a:rPr lang="en-US" sz="3200" dirty="0">
                <a:solidFill>
                  <a:srgbClr val="002060"/>
                </a:solidFill>
              </a:rPr>
              <a:t> C</a:t>
            </a:r>
            <a:r>
              <a:rPr lang="en-US" sz="3200" baseline="-25000" dirty="0">
                <a:solidFill>
                  <a:srgbClr val="002060"/>
                </a:solidFill>
              </a:rPr>
              <a:t>6</a:t>
            </a:r>
            <a:r>
              <a:rPr lang="en-US" sz="3200" dirty="0">
                <a:solidFill>
                  <a:srgbClr val="002060"/>
                </a:solidFill>
              </a:rPr>
              <a:t>H</a:t>
            </a:r>
            <a:r>
              <a:rPr lang="en-US" sz="3200" baseline="-25000" dirty="0">
                <a:solidFill>
                  <a:srgbClr val="002060"/>
                </a:solidFill>
              </a:rPr>
              <a:t>12</a:t>
            </a:r>
            <a:r>
              <a:rPr lang="en-US" sz="3200" dirty="0">
                <a:solidFill>
                  <a:srgbClr val="002060"/>
                </a:solidFill>
              </a:rPr>
              <a:t>O</a:t>
            </a:r>
            <a:r>
              <a:rPr lang="en-US" sz="3200" baseline="-25000" dirty="0">
                <a:solidFill>
                  <a:srgbClr val="002060"/>
                </a:solidFill>
              </a:rPr>
              <a:t>6 </a:t>
            </a:r>
            <a:r>
              <a:rPr lang="en-US" sz="3200" dirty="0" err="1">
                <a:solidFill>
                  <a:srgbClr val="002060"/>
                </a:solidFill>
              </a:rPr>
              <a:t>এর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পরিমান</a:t>
            </a:r>
            <a:r>
              <a:rPr lang="en-US" sz="3200" dirty="0" smtClean="0">
                <a:solidFill>
                  <a:srgbClr val="002060"/>
                </a:solidFill>
              </a:rPr>
              <a:t> 162 </a:t>
            </a:r>
            <a:r>
              <a:rPr lang="en-US" sz="3200" dirty="0" err="1">
                <a:solidFill>
                  <a:srgbClr val="002060"/>
                </a:solidFill>
              </a:rPr>
              <a:t>mili</a:t>
            </a:r>
            <a:r>
              <a:rPr lang="en-US" sz="3200" dirty="0">
                <a:solidFill>
                  <a:srgbClr val="002060"/>
                </a:solidFill>
              </a:rPr>
              <a:t> gram dL</a:t>
            </a:r>
            <a:r>
              <a:rPr lang="en-US" sz="3200" baseline="30000" dirty="0">
                <a:solidFill>
                  <a:srgbClr val="002060"/>
                </a:solidFill>
              </a:rPr>
              <a:t>-1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হলে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>
                <a:solidFill>
                  <a:srgbClr val="002060"/>
                </a:solidFill>
              </a:rPr>
              <a:t>ঐ </a:t>
            </a:r>
            <a:r>
              <a:rPr lang="en-US" sz="3200" dirty="0" err="1">
                <a:solidFill>
                  <a:srgbClr val="002060"/>
                </a:solidFill>
              </a:rPr>
              <a:t>রক্তে</a:t>
            </a:r>
            <a:r>
              <a:rPr lang="en-US" sz="3200" dirty="0">
                <a:solidFill>
                  <a:srgbClr val="002060"/>
                </a:solidFill>
              </a:rPr>
              <a:t> C</a:t>
            </a:r>
            <a:r>
              <a:rPr lang="en-US" sz="3200" baseline="-25000" dirty="0">
                <a:solidFill>
                  <a:srgbClr val="002060"/>
                </a:solidFill>
              </a:rPr>
              <a:t>6</a:t>
            </a:r>
            <a:r>
              <a:rPr lang="en-US" sz="3200" dirty="0">
                <a:solidFill>
                  <a:srgbClr val="002060"/>
                </a:solidFill>
              </a:rPr>
              <a:t>H</a:t>
            </a:r>
            <a:r>
              <a:rPr lang="en-US" sz="3200" baseline="-25000" dirty="0">
                <a:solidFill>
                  <a:srgbClr val="002060"/>
                </a:solidFill>
              </a:rPr>
              <a:t>12</a:t>
            </a:r>
            <a:r>
              <a:rPr lang="en-US" sz="3200" dirty="0">
                <a:solidFill>
                  <a:srgbClr val="002060"/>
                </a:solidFill>
              </a:rPr>
              <a:t>O</a:t>
            </a:r>
            <a:r>
              <a:rPr lang="en-US" sz="3200" baseline="-25000" dirty="0">
                <a:solidFill>
                  <a:srgbClr val="002060"/>
                </a:solidFill>
              </a:rPr>
              <a:t>6 </a:t>
            </a:r>
            <a:r>
              <a:rPr lang="en-US" sz="3200" dirty="0" err="1">
                <a:solidFill>
                  <a:srgbClr val="002060"/>
                </a:solidFill>
              </a:rPr>
              <a:t>পরিমান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mili</a:t>
            </a:r>
            <a:r>
              <a:rPr lang="en-US" sz="3200" dirty="0" smtClean="0">
                <a:solidFill>
                  <a:srgbClr val="002060"/>
                </a:solidFill>
              </a:rPr>
              <a:t> molL</a:t>
            </a:r>
            <a:r>
              <a:rPr lang="en-US" sz="3200" baseline="30000" dirty="0" smtClean="0">
                <a:solidFill>
                  <a:srgbClr val="002060"/>
                </a:solidFill>
              </a:rPr>
              <a:t>-1 </a:t>
            </a:r>
            <a:r>
              <a:rPr lang="en-US" sz="3200" dirty="0" err="1" smtClean="0">
                <a:solidFill>
                  <a:srgbClr val="002060"/>
                </a:solidFill>
              </a:rPr>
              <a:t>এককে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কত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হবে</a:t>
            </a:r>
            <a:r>
              <a:rPr lang="en-US" sz="3200" dirty="0">
                <a:solidFill>
                  <a:srgbClr val="002060"/>
                </a:solidFill>
              </a:rPr>
              <a:t> ? 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499891"/>
            <a:ext cx="3541690" cy="165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4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eld of sunflowers&#10;&#10;Description automatically generated">
            <a:extLst>
              <a:ext uri="{FF2B5EF4-FFF2-40B4-BE49-F238E27FC236}">
                <a16:creationId xmlns="" xmlns:a16="http://schemas.microsoft.com/office/drawing/2014/main" id="{20C43D0D-AE69-4854-B57F-6CA76D6DF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1943176-E7E7-48EA-A0FC-9CE2A2389CAC}"/>
              </a:ext>
            </a:extLst>
          </p:cNvPr>
          <p:cNvSpPr txBox="1"/>
          <p:nvPr/>
        </p:nvSpPr>
        <p:spPr>
          <a:xfrm>
            <a:off x="789709" y="498909"/>
            <a:ext cx="9620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1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ধন্যবাদ</a:t>
            </a:r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 </a:t>
            </a:r>
            <a:r>
              <a:rPr lang="en-US" sz="9600" b="1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সবাইকে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260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21" y="228601"/>
            <a:ext cx="2760365" cy="86177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2129" y="1494693"/>
            <a:ext cx="5384799" cy="4044462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46" y="1494693"/>
            <a:ext cx="433929" cy="404446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362" y="1494694"/>
            <a:ext cx="3516372" cy="4044462"/>
          </a:xfrm>
        </p:spPr>
      </p:pic>
    </p:spTree>
    <p:extLst>
      <p:ext uri="{BB962C8B-B14F-4D97-AF65-F5344CB8AC3E}">
        <p14:creationId xmlns:p14="http://schemas.microsoft.com/office/powerpoint/2010/main" val="125458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3">
            <a:extLst>
              <a:ext uri="{FF2B5EF4-FFF2-40B4-BE49-F238E27FC236}">
                <a16:creationId xmlns:a16="http://schemas.microsoft.com/office/drawing/2014/main" xmlns="" id="{908DA2F1-9B58-431B-A65F-A17461530469}"/>
              </a:ext>
            </a:extLst>
          </p:cNvPr>
          <p:cNvSpPr/>
          <p:nvPr/>
        </p:nvSpPr>
        <p:spPr>
          <a:xfrm>
            <a:off x="1634836" y="623455"/>
            <a:ext cx="8336158" cy="4432640"/>
          </a:xfrm>
          <a:prstGeom prst="horizontalScrol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1430D7B-C771-4DCA-B952-345AFBA6D766}"/>
              </a:ext>
            </a:extLst>
          </p:cNvPr>
          <p:cNvSpPr txBox="1"/>
          <p:nvPr/>
        </p:nvSpPr>
        <p:spPr>
          <a:xfrm>
            <a:off x="3325091" y="1663276"/>
            <a:ext cx="6192982" cy="206210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২য়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পরিমানগত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endParaRPr lang="en-US" sz="32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৪০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96145" y="152400"/>
            <a:ext cx="3796146" cy="67887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পাঠ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পরিচিতি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6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0"/>
            <a:ext cx="12230116" cy="6858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 </a:t>
            </a:r>
            <a:endParaRPr lang="en-US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2262644" y="275110"/>
            <a:ext cx="4983283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</a:rPr>
              <a:t>পূর্বের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জ্ঞান</a:t>
            </a:r>
            <a:r>
              <a:rPr lang="en-US" sz="3600" b="1" dirty="0" smtClean="0">
                <a:solidFill>
                  <a:schemeClr val="tx1"/>
                </a:solidFill>
              </a:rPr>
              <a:t>  </a:t>
            </a:r>
            <a:r>
              <a:rPr lang="en-US" sz="3600" b="1" dirty="0" err="1" smtClean="0">
                <a:solidFill>
                  <a:schemeClr val="tx1"/>
                </a:solidFill>
              </a:rPr>
              <a:t>যাচাইঃ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8544" y="1320663"/>
            <a:ext cx="11069783" cy="85450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মোলার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ঘনমাত্রার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একক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কোনটি</a:t>
            </a:r>
            <a:r>
              <a:rPr lang="en-US" sz="4000" dirty="0" smtClean="0">
                <a:solidFill>
                  <a:schemeClr val="tx1"/>
                </a:solidFill>
              </a:rPr>
              <a:t> ?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8544" y="5507181"/>
            <a:ext cx="8520547" cy="9628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উত্তরঃ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তাপমাত্রার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উপর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নিভরর্শীল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না</a:t>
            </a:r>
            <a:r>
              <a:rPr lang="en-US" sz="4000" dirty="0" smtClean="0">
                <a:solidFill>
                  <a:schemeClr val="tx1"/>
                </a:solidFill>
              </a:rPr>
              <a:t>।  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8545" y="4257828"/>
            <a:ext cx="11069783" cy="85450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মোলাল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দ্রবন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এর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ক্ষেত্রে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প্রযোজ্য</a:t>
            </a:r>
            <a:r>
              <a:rPr lang="en-US" sz="4000" dirty="0" smtClean="0">
                <a:solidFill>
                  <a:schemeClr val="tx1"/>
                </a:solidFill>
              </a:rPr>
              <a:t> ?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8545" y="2763982"/>
            <a:ext cx="4892832" cy="9628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উত্তরঃ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smtClean="0">
                <a:solidFill>
                  <a:schemeClr val="tx1"/>
                </a:solidFill>
              </a:rPr>
              <a:t>molL</a:t>
            </a:r>
            <a:r>
              <a:rPr lang="en-US" sz="4000" baseline="30000" dirty="0" smtClean="0">
                <a:solidFill>
                  <a:schemeClr val="tx1"/>
                </a:solidFill>
              </a:rPr>
              <a:t>-1</a:t>
            </a:r>
            <a:r>
              <a:rPr lang="en-US" sz="4000" dirty="0" smtClean="0">
                <a:solidFill>
                  <a:schemeClr val="tx1"/>
                </a:solidFill>
              </a:rPr>
              <a:t>  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6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63" y="1534765"/>
            <a:ext cx="5512278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ounded Rectangle 5"/>
          <p:cNvSpPr/>
          <p:nvPr/>
        </p:nvSpPr>
        <p:spPr>
          <a:xfrm>
            <a:off x="7550728" y="3283527"/>
            <a:ext cx="4308764" cy="128847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2060"/>
                </a:solidFill>
              </a:rPr>
              <a:t>NaOH</a:t>
            </a:r>
            <a:r>
              <a:rPr lang="en-US" sz="3600" dirty="0" smtClean="0">
                <a:solidFill>
                  <a:srgbClr val="002060"/>
                </a:solidFill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6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6109" y="390298"/>
            <a:ext cx="7200404" cy="132343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743200" y="2656114"/>
            <a:ext cx="6923313" cy="2612571"/>
          </a:xfrm>
          <a:prstGeom prst="wedgeEllipse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</a:rPr>
              <a:t>দ্রবনে</a:t>
            </a:r>
            <a:r>
              <a:rPr lang="en-US" sz="3200" dirty="0" smtClean="0">
                <a:solidFill>
                  <a:srgbClr val="002060"/>
                </a:solidFill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</a:rPr>
              <a:t>দ্রবের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পরিমান</a:t>
            </a:r>
            <a:r>
              <a:rPr lang="en-US" sz="3200" dirty="0" smtClean="0">
                <a:solidFill>
                  <a:srgbClr val="002060"/>
                </a:solidFill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</a:rPr>
              <a:t>নির্নয়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সম্পর্কিত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সমস্যা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সমাধান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2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88982" cy="6858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590800" y="533401"/>
            <a:ext cx="6807200" cy="1323439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7091" y="2286001"/>
            <a:ext cx="11000510" cy="33855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……</a:t>
            </a:r>
            <a:endParaRPr lang="en-US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১)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২)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মোলারিটি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মোলালিটি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৩)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37145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55964" y="415636"/>
            <a:ext cx="9019309" cy="13716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</a:rPr>
              <a:t>ঘনমাত্রা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</a:rPr>
              <a:t>?</a:t>
            </a:r>
            <a:endParaRPr lang="en-US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55964" y="3048000"/>
                <a:ext cx="9019310" cy="2382982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002060"/>
                    </a:solidFill>
                  </a:rPr>
                  <a:t>কোন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দ্রবনের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একক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আয়তনের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মোল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সংখ্যাকে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ঐ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দ্রবনের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ঘনমাত্রা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বলে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।</a:t>
                </a:r>
              </a:p>
              <a:p>
                <a:r>
                  <a:rPr lang="en-US" sz="2800" dirty="0" err="1" smtClean="0">
                    <a:solidFill>
                      <a:srgbClr val="002060"/>
                    </a:solidFill>
                  </a:rPr>
                  <a:t>ইহাকে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C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দ্বারা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প্রকাশ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করা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হয়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।</a:t>
                </a:r>
              </a:p>
              <a:p>
                <a:pPr algn="ctr"/>
                <a:r>
                  <a:rPr lang="en-US" sz="2800" dirty="0" smtClean="0">
                    <a:solidFill>
                      <a:srgbClr val="002060"/>
                    </a:solidFill>
                  </a:rPr>
                  <a:t>সুতরাং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C=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64" y="3048000"/>
                <a:ext cx="9019310" cy="238298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62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945" y="1634838"/>
            <a:ext cx="9282546" cy="321425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মোলাল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নরমাল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2945" y="166255"/>
            <a:ext cx="9171710" cy="114992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নির্নয়ের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পদ্ধতিঃ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9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1338</TotalTime>
  <Words>530</Words>
  <Application>Microsoft Office PowerPoint</Application>
  <PresentationFormat>Custom</PresentationFormat>
  <Paragraphs>105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365 Pro Plus</dc:creator>
  <cp:lastModifiedBy>HP</cp:lastModifiedBy>
  <cp:revision>236</cp:revision>
  <dcterms:created xsi:type="dcterms:W3CDTF">2021-07-04T04:33:59Z</dcterms:created>
  <dcterms:modified xsi:type="dcterms:W3CDTF">2026-09-05T01:36:06Z</dcterms:modified>
</cp:coreProperties>
</file>