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7" r:id="rId2"/>
    <p:sldId id="259" r:id="rId3"/>
    <p:sldId id="260" r:id="rId4"/>
    <p:sldId id="261" r:id="rId5"/>
    <p:sldId id="262" r:id="rId6"/>
    <p:sldId id="263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8" r:id="rId16"/>
    <p:sldId id="273" r:id="rId17"/>
    <p:sldId id="279" r:id="rId18"/>
    <p:sldId id="275" r:id="rId19"/>
    <p:sldId id="27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54" autoAdjust="0"/>
    <p:restoredTop sz="86383" autoAdjust="0"/>
  </p:normalViewPr>
  <p:slideViewPr>
    <p:cSldViewPr>
      <p:cViewPr>
        <p:scale>
          <a:sx n="66" d="100"/>
          <a:sy n="66" d="100"/>
        </p:scale>
        <p:origin x="1116" y="-2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F4778E-AEF5-45FC-86CC-5996E445DC25}" type="doc">
      <dgm:prSet loTypeId="urn:microsoft.com/office/officeart/2005/8/layout/vList2" loCatId="list" qsTypeId="urn:microsoft.com/office/officeart/2005/8/quickstyle/3d2#1" qsCatId="3D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863CD16C-B4EE-4F33-A07A-D9A1AAA9DA77}">
      <dgm:prSet phldrT="[Text]" custT="1"/>
      <dgm:spPr/>
      <dgm:t>
        <a:bodyPr/>
        <a:lstStyle/>
        <a:p>
          <a:r>
            <a: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১।যৌতুকের </a:t>
          </a:r>
          <a:r>
            <a:rPr lang="en-US" sz="3600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ধারণা</a:t>
          </a:r>
          <a:r>
            <a: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3600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ব্যাখ্যা</a:t>
          </a:r>
          <a:r>
            <a: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3600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করতে</a:t>
          </a:r>
          <a:r>
            <a: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3600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পারবে</a:t>
          </a:r>
          <a:r>
            <a: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;</a:t>
          </a:r>
        </a:p>
      </dgm:t>
    </dgm:pt>
    <dgm:pt modelId="{73661EA4-AB17-4060-A13B-B4651CD0F664}" type="parTrans" cxnId="{224EB4C1-A010-4196-AFAD-84BD611954AB}">
      <dgm:prSet/>
      <dgm:spPr/>
      <dgm:t>
        <a:bodyPr/>
        <a:lstStyle/>
        <a:p>
          <a:endParaRPr lang="en-US"/>
        </a:p>
      </dgm:t>
    </dgm:pt>
    <dgm:pt modelId="{20AB4699-89F3-431B-86D7-6E817DEEA3FB}" type="sibTrans" cxnId="{224EB4C1-A010-4196-AFAD-84BD611954AB}">
      <dgm:prSet/>
      <dgm:spPr/>
      <dgm:t>
        <a:bodyPr/>
        <a:lstStyle/>
        <a:p>
          <a:endParaRPr lang="en-US"/>
        </a:p>
      </dgm:t>
    </dgm:pt>
    <dgm:pt modelId="{E30D409A-8273-4F04-842A-BF5D028E708D}">
      <dgm:prSet phldrT="[Text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৩। </a:t>
          </a:r>
          <a:r>
            <a:rPr lang="en-US" sz="2800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বাল্যবিবাহের</a:t>
          </a:r>
          <a:r>
            <a: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ধারণা</a:t>
          </a:r>
          <a:r>
            <a: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ব্যাখ্যা</a:t>
          </a:r>
          <a:r>
            <a: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করতে</a:t>
          </a:r>
          <a:r>
            <a: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পারবে</a:t>
          </a:r>
          <a:r>
            <a: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;</a:t>
          </a:r>
          <a:r>
            <a:rPr lang="en-US" sz="5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}}</a:t>
          </a:r>
        </a:p>
      </dgm:t>
    </dgm:pt>
    <dgm:pt modelId="{78BC7716-9523-41D0-8EF2-0F0A915A1571}" type="parTrans" cxnId="{DD2DFBFA-8EAF-43A4-AB11-6EC22DA0206B}">
      <dgm:prSet/>
      <dgm:spPr/>
      <dgm:t>
        <a:bodyPr/>
        <a:lstStyle/>
        <a:p>
          <a:endParaRPr lang="en-US"/>
        </a:p>
      </dgm:t>
    </dgm:pt>
    <dgm:pt modelId="{13C51530-7ED4-46EE-8307-7E626DAB5EC4}" type="sibTrans" cxnId="{DD2DFBFA-8EAF-43A4-AB11-6EC22DA0206B}">
      <dgm:prSet/>
      <dgm:spPr/>
      <dgm:t>
        <a:bodyPr/>
        <a:lstStyle/>
        <a:p>
          <a:endParaRPr lang="en-US"/>
        </a:p>
      </dgm:t>
    </dgm:pt>
    <dgm:pt modelId="{C5C802E1-90B0-4AA5-9C0A-2F3C24C22BAD}">
      <dgm:prSet phldrT="[Text]" custT="1">
        <dgm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3200" dirty="0">
              <a:latin typeface="NikoshBAN" pitchFamily="2" charset="0"/>
              <a:cs typeface="NikoshBAN" pitchFamily="2" charset="0"/>
            </a:rPr>
            <a:t>৪। </a:t>
          </a:r>
          <a:r>
            <a:rPr lang="en-US" sz="3200" dirty="0" err="1">
              <a:latin typeface="NikoshBAN" pitchFamily="2" charset="0"/>
              <a:cs typeface="NikoshBAN" pitchFamily="2" charset="0"/>
            </a:rPr>
            <a:t>বাল্যবিবাহের</a:t>
          </a:r>
          <a:r>
            <a:rPr lang="en-US" sz="3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>
              <a:latin typeface="NikoshBAN" pitchFamily="2" charset="0"/>
              <a:cs typeface="NikoshBAN" pitchFamily="2" charset="0"/>
            </a:rPr>
            <a:t>প্র্রভাব</a:t>
          </a:r>
          <a:r>
            <a:rPr lang="en-US" sz="3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>
              <a:latin typeface="NikoshBAN" pitchFamily="2" charset="0"/>
              <a:cs typeface="NikoshBAN" pitchFamily="2" charset="0"/>
            </a:rPr>
            <a:t>বিশ্লেষণ</a:t>
          </a:r>
          <a:r>
            <a:rPr lang="en-US" sz="3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>
              <a:latin typeface="NikoshBAN" pitchFamily="2" charset="0"/>
              <a:cs typeface="NikoshBAN" pitchFamily="2" charset="0"/>
            </a:rPr>
            <a:t>করতে</a:t>
          </a:r>
          <a:r>
            <a:rPr lang="en-US" sz="3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>
              <a:latin typeface="NikoshBAN" pitchFamily="2" charset="0"/>
              <a:cs typeface="NikoshBAN" pitchFamily="2" charset="0"/>
            </a:rPr>
            <a:t>পারবে</a:t>
          </a:r>
          <a:r>
            <a:rPr lang="en-US" sz="3200" dirty="0">
              <a:latin typeface="NikoshBAN" pitchFamily="2" charset="0"/>
              <a:cs typeface="NikoshBAN" pitchFamily="2" charset="0"/>
            </a:rPr>
            <a:t>;</a:t>
          </a:r>
          <a:r>
            <a:rPr lang="en-US" sz="500" dirty="0">
              <a:latin typeface="NikoshBAN" pitchFamily="2" charset="0"/>
              <a:cs typeface="NikoshBAN" pitchFamily="2" charset="0"/>
            </a:rPr>
            <a:t>।</a:t>
          </a:r>
        </a:p>
      </dgm:t>
    </dgm:pt>
    <dgm:pt modelId="{06E5720D-3199-4C64-93F4-B8B9536029F0}" type="parTrans" cxnId="{3ACC733A-F9F0-40A0-BDF2-AFE5699DE3A0}">
      <dgm:prSet/>
      <dgm:spPr/>
      <dgm:t>
        <a:bodyPr/>
        <a:lstStyle/>
        <a:p>
          <a:endParaRPr lang="en-US"/>
        </a:p>
      </dgm:t>
    </dgm:pt>
    <dgm:pt modelId="{C531D780-8A8D-4197-B136-318EBF721A5F}" type="sibTrans" cxnId="{3ACC733A-F9F0-40A0-BDF2-AFE5699DE3A0}">
      <dgm:prSet/>
      <dgm:spPr/>
      <dgm:t>
        <a:bodyPr/>
        <a:lstStyle/>
        <a:p>
          <a:endParaRPr lang="en-US"/>
        </a:p>
      </dgm:t>
    </dgm:pt>
    <dgm:pt modelId="{000DAC09-4091-421D-8DCF-793FCE2F987A}">
      <dgm:prSet phldrT="[Text]"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২।যৌতুকের </a:t>
          </a:r>
          <a:r>
            <a:rPr lang="en-US" sz="2800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কারন</a:t>
          </a:r>
          <a:r>
            <a: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ও </a:t>
          </a:r>
          <a:r>
            <a:rPr lang="en-US" sz="2800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প্র্রভাব</a:t>
          </a:r>
          <a:r>
            <a: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বিশ্লেষণ</a:t>
          </a:r>
          <a:r>
            <a: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করতে</a:t>
          </a:r>
          <a:r>
            <a: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পারবে</a:t>
          </a:r>
          <a:r>
            <a: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;</a:t>
          </a:r>
          <a:r>
            <a:rPr lang="en-US" sz="5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।</a:t>
          </a:r>
        </a:p>
      </dgm:t>
    </dgm:pt>
    <dgm:pt modelId="{31FCF34C-1C9F-49BA-ADFC-A7BC0CD83A7A}" type="sibTrans" cxnId="{65FBB660-2B11-4BFE-8D65-7A9DD7E53F8D}">
      <dgm:prSet/>
      <dgm:spPr/>
      <dgm:t>
        <a:bodyPr/>
        <a:lstStyle/>
        <a:p>
          <a:endParaRPr lang="en-US"/>
        </a:p>
      </dgm:t>
    </dgm:pt>
    <dgm:pt modelId="{1EC43E59-4AD4-4EAB-B6FC-C626E8895981}" type="parTrans" cxnId="{65FBB660-2B11-4BFE-8D65-7A9DD7E53F8D}">
      <dgm:prSet/>
      <dgm:spPr/>
      <dgm:t>
        <a:bodyPr/>
        <a:lstStyle/>
        <a:p>
          <a:endParaRPr lang="en-US"/>
        </a:p>
      </dgm:t>
    </dgm:pt>
    <dgm:pt modelId="{FEA14D8F-7033-4943-9A12-5D107D0A23BF}" type="pres">
      <dgm:prSet presAssocID="{43F4778E-AEF5-45FC-86CC-5996E445DC25}" presName="linear" presStyleCnt="0">
        <dgm:presLayoutVars>
          <dgm:animLvl val="lvl"/>
          <dgm:resizeHandles val="exact"/>
        </dgm:presLayoutVars>
      </dgm:prSet>
      <dgm:spPr/>
    </dgm:pt>
    <dgm:pt modelId="{E92EFF7A-0B6C-408F-A719-F2F205803B57}" type="pres">
      <dgm:prSet presAssocID="{863CD16C-B4EE-4F33-A07A-D9A1AAA9DA77}" presName="parentText" presStyleLbl="node1" presStyleIdx="0" presStyleCnt="4" custLinFactNeighborY="-10319">
        <dgm:presLayoutVars>
          <dgm:chMax val="0"/>
          <dgm:bulletEnabled val="1"/>
        </dgm:presLayoutVars>
      </dgm:prSet>
      <dgm:spPr/>
    </dgm:pt>
    <dgm:pt modelId="{C22C789B-469E-4B93-982D-E2F6155F9245}" type="pres">
      <dgm:prSet presAssocID="{20AB4699-89F3-431B-86D7-6E817DEEA3FB}" presName="spacer" presStyleCnt="0"/>
      <dgm:spPr/>
    </dgm:pt>
    <dgm:pt modelId="{1C5DB7FF-1E6F-445A-8D08-0AB41E58F6DD}" type="pres">
      <dgm:prSet presAssocID="{000DAC09-4091-421D-8DCF-793FCE2F987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328A082D-A532-459E-ADE3-B34DBAC69A32}" type="pres">
      <dgm:prSet presAssocID="{31FCF34C-1C9F-49BA-ADFC-A7BC0CD83A7A}" presName="spacer" presStyleCnt="0"/>
      <dgm:spPr/>
    </dgm:pt>
    <dgm:pt modelId="{E95CB411-0542-4085-B7BF-948DAA4D5FD6}" type="pres">
      <dgm:prSet presAssocID="{E30D409A-8273-4F04-842A-BF5D028E708D}" presName="parentText" presStyleLbl="node1" presStyleIdx="2" presStyleCnt="4" custLinFactNeighborX="-926">
        <dgm:presLayoutVars>
          <dgm:chMax val="0"/>
          <dgm:bulletEnabled val="1"/>
        </dgm:presLayoutVars>
      </dgm:prSet>
      <dgm:spPr/>
    </dgm:pt>
    <dgm:pt modelId="{B07725C3-E7E0-456F-A758-899572044ED1}" type="pres">
      <dgm:prSet presAssocID="{13C51530-7ED4-46EE-8307-7E626DAB5EC4}" presName="spacer" presStyleCnt="0"/>
      <dgm:spPr/>
    </dgm:pt>
    <dgm:pt modelId="{9B9E4D2B-B847-4D13-8CA8-040FDE6AD886}" type="pres">
      <dgm:prSet presAssocID="{C5C802E1-90B0-4AA5-9C0A-2F3C24C22BAD}" presName="parentText" presStyleLbl="node1" presStyleIdx="3" presStyleCnt="4" custLinFactNeighborY="32054">
        <dgm:presLayoutVars>
          <dgm:chMax val="0"/>
          <dgm:bulletEnabled val="1"/>
        </dgm:presLayoutVars>
      </dgm:prSet>
      <dgm:spPr/>
    </dgm:pt>
  </dgm:ptLst>
  <dgm:cxnLst>
    <dgm:cxn modelId="{714B5401-E5E6-49C1-AAB3-8A975E12C389}" type="presOf" srcId="{863CD16C-B4EE-4F33-A07A-D9A1AAA9DA77}" destId="{E92EFF7A-0B6C-408F-A719-F2F205803B57}" srcOrd="0" destOrd="0" presId="urn:microsoft.com/office/officeart/2005/8/layout/vList2"/>
    <dgm:cxn modelId="{A7D4FF20-DBA2-499B-9947-6A334CB352BB}" type="presOf" srcId="{C5C802E1-90B0-4AA5-9C0A-2F3C24C22BAD}" destId="{9B9E4D2B-B847-4D13-8CA8-040FDE6AD886}" srcOrd="0" destOrd="0" presId="urn:microsoft.com/office/officeart/2005/8/layout/vList2"/>
    <dgm:cxn modelId="{3ACC733A-F9F0-40A0-BDF2-AFE5699DE3A0}" srcId="{43F4778E-AEF5-45FC-86CC-5996E445DC25}" destId="{C5C802E1-90B0-4AA5-9C0A-2F3C24C22BAD}" srcOrd="3" destOrd="0" parTransId="{06E5720D-3199-4C64-93F4-B8B9536029F0}" sibTransId="{C531D780-8A8D-4197-B136-318EBF721A5F}"/>
    <dgm:cxn modelId="{65FBB660-2B11-4BFE-8D65-7A9DD7E53F8D}" srcId="{43F4778E-AEF5-45FC-86CC-5996E445DC25}" destId="{000DAC09-4091-421D-8DCF-793FCE2F987A}" srcOrd="1" destOrd="0" parTransId="{1EC43E59-4AD4-4EAB-B6FC-C626E8895981}" sibTransId="{31FCF34C-1C9F-49BA-ADFC-A7BC0CD83A7A}"/>
    <dgm:cxn modelId="{9C401F61-A355-4EE0-970A-60B342487F6C}" type="presOf" srcId="{E30D409A-8273-4F04-842A-BF5D028E708D}" destId="{E95CB411-0542-4085-B7BF-948DAA4D5FD6}" srcOrd="0" destOrd="0" presId="urn:microsoft.com/office/officeart/2005/8/layout/vList2"/>
    <dgm:cxn modelId="{2F7DD258-5A8F-4C25-84EC-74ED54FF1050}" type="presOf" srcId="{000DAC09-4091-421D-8DCF-793FCE2F987A}" destId="{1C5DB7FF-1E6F-445A-8D08-0AB41E58F6DD}" srcOrd="0" destOrd="0" presId="urn:microsoft.com/office/officeart/2005/8/layout/vList2"/>
    <dgm:cxn modelId="{790FE77F-0378-4588-B1A7-A08A2AE9CCC6}" type="presOf" srcId="{43F4778E-AEF5-45FC-86CC-5996E445DC25}" destId="{FEA14D8F-7033-4943-9A12-5D107D0A23BF}" srcOrd="0" destOrd="0" presId="urn:microsoft.com/office/officeart/2005/8/layout/vList2"/>
    <dgm:cxn modelId="{224EB4C1-A010-4196-AFAD-84BD611954AB}" srcId="{43F4778E-AEF5-45FC-86CC-5996E445DC25}" destId="{863CD16C-B4EE-4F33-A07A-D9A1AAA9DA77}" srcOrd="0" destOrd="0" parTransId="{73661EA4-AB17-4060-A13B-B4651CD0F664}" sibTransId="{20AB4699-89F3-431B-86D7-6E817DEEA3FB}"/>
    <dgm:cxn modelId="{DD2DFBFA-8EAF-43A4-AB11-6EC22DA0206B}" srcId="{43F4778E-AEF5-45FC-86CC-5996E445DC25}" destId="{E30D409A-8273-4F04-842A-BF5D028E708D}" srcOrd="2" destOrd="0" parTransId="{78BC7716-9523-41D0-8EF2-0F0A915A1571}" sibTransId="{13C51530-7ED4-46EE-8307-7E626DAB5EC4}"/>
    <dgm:cxn modelId="{445115CF-A74B-4CC5-9426-71BA6C9E3385}" type="presParOf" srcId="{FEA14D8F-7033-4943-9A12-5D107D0A23BF}" destId="{E92EFF7A-0B6C-408F-A719-F2F205803B57}" srcOrd="0" destOrd="0" presId="urn:microsoft.com/office/officeart/2005/8/layout/vList2"/>
    <dgm:cxn modelId="{DC2F9FD3-D01F-4F1A-8233-B508BF0C124C}" type="presParOf" srcId="{FEA14D8F-7033-4943-9A12-5D107D0A23BF}" destId="{C22C789B-469E-4B93-982D-E2F6155F9245}" srcOrd="1" destOrd="0" presId="urn:microsoft.com/office/officeart/2005/8/layout/vList2"/>
    <dgm:cxn modelId="{E23C560A-796F-4BD4-9261-B6F237ECF4C3}" type="presParOf" srcId="{FEA14D8F-7033-4943-9A12-5D107D0A23BF}" destId="{1C5DB7FF-1E6F-445A-8D08-0AB41E58F6DD}" srcOrd="2" destOrd="0" presId="urn:microsoft.com/office/officeart/2005/8/layout/vList2"/>
    <dgm:cxn modelId="{D19733A7-395F-47B7-BE59-1FDCBE1E5DDC}" type="presParOf" srcId="{FEA14D8F-7033-4943-9A12-5D107D0A23BF}" destId="{328A082D-A532-459E-ADE3-B34DBAC69A32}" srcOrd="3" destOrd="0" presId="urn:microsoft.com/office/officeart/2005/8/layout/vList2"/>
    <dgm:cxn modelId="{5BF1015F-F0F4-4D52-A91E-34C75D6229CA}" type="presParOf" srcId="{FEA14D8F-7033-4943-9A12-5D107D0A23BF}" destId="{E95CB411-0542-4085-B7BF-948DAA4D5FD6}" srcOrd="4" destOrd="0" presId="urn:microsoft.com/office/officeart/2005/8/layout/vList2"/>
    <dgm:cxn modelId="{83CDF434-848B-46EE-A903-37A4913084E5}" type="presParOf" srcId="{FEA14D8F-7033-4943-9A12-5D107D0A23BF}" destId="{B07725C3-E7E0-456F-A758-899572044ED1}" srcOrd="5" destOrd="0" presId="urn:microsoft.com/office/officeart/2005/8/layout/vList2"/>
    <dgm:cxn modelId="{8077D934-3460-4431-B4EC-7353A7A38937}" type="presParOf" srcId="{FEA14D8F-7033-4943-9A12-5D107D0A23BF}" destId="{9B9E4D2B-B847-4D13-8CA8-040FDE6AD886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2EFF7A-0B6C-408F-A719-F2F205803B57}">
      <dsp:nvSpPr>
        <dsp:cNvPr id="0" name=""/>
        <dsp:cNvSpPr/>
      </dsp:nvSpPr>
      <dsp:spPr>
        <a:xfrm>
          <a:off x="0" y="0"/>
          <a:ext cx="8229600" cy="101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১।যৌতুকের </a:t>
          </a:r>
          <a:r>
            <a:rPr lang="en-US" sz="3600" kern="1200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ধারণা</a:t>
          </a:r>
          <a:r>
            <a:rPr lang="en-US" sz="3600" kern="1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3600" kern="1200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ব্যাখ্যা</a:t>
          </a:r>
          <a:r>
            <a:rPr lang="en-US" sz="3600" kern="1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3600" kern="1200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করতে</a:t>
          </a:r>
          <a:r>
            <a:rPr lang="en-US" sz="3600" kern="1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3600" kern="1200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পারবে</a:t>
          </a:r>
          <a:r>
            <a:rPr lang="en-US" sz="3600" kern="1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;</a:t>
          </a:r>
        </a:p>
      </dsp:txBody>
      <dsp:txXfrm>
        <a:off x="49347" y="49347"/>
        <a:ext cx="8130906" cy="912186"/>
      </dsp:txXfrm>
    </dsp:sp>
    <dsp:sp modelId="{1C5DB7FF-1E6F-445A-8D08-0AB41E58F6DD}">
      <dsp:nvSpPr>
        <dsp:cNvPr id="0" name=""/>
        <dsp:cNvSpPr/>
      </dsp:nvSpPr>
      <dsp:spPr>
        <a:xfrm>
          <a:off x="0" y="1174341"/>
          <a:ext cx="8229600" cy="1010880"/>
        </a:xfrm>
        <a:prstGeom prst="roundRect">
          <a:avLst/>
        </a:prstGeom>
        <a:solidFill>
          <a:schemeClr val="accent6">
            <a:tint val="95000"/>
          </a:schemeClr>
        </a:solidFill>
        <a:ln w="9525" cap="flat" cmpd="sng" algn="ctr">
          <a:solidFill>
            <a:schemeClr val="accent6"/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contourW="9525" prstMaterial="matte">
          <a:bevelT w="0" h="0"/>
          <a:contourClr>
            <a:schemeClr val="accent6">
              <a:shade val="70000"/>
              <a:satMod val="105000"/>
            </a:schemeClr>
          </a:contourClr>
        </a:sp3d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২।যৌতুকের </a:t>
          </a:r>
          <a:r>
            <a:rPr lang="en-US" sz="2800" kern="1200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কারন</a:t>
          </a:r>
          <a:r>
            <a:rPr lang="en-US" sz="2800" kern="1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ও </a:t>
          </a:r>
          <a:r>
            <a:rPr lang="en-US" sz="2800" kern="1200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প্র্রভাব</a:t>
          </a:r>
          <a:r>
            <a:rPr lang="en-US" sz="2800" kern="1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বিশ্লেষণ</a:t>
          </a:r>
          <a:r>
            <a:rPr lang="en-US" sz="2800" kern="1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করতে</a:t>
          </a:r>
          <a:r>
            <a:rPr lang="en-US" sz="2800" kern="1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পারবে</a:t>
          </a:r>
          <a:r>
            <a:rPr lang="en-US" sz="2800" kern="1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;</a:t>
          </a:r>
          <a:r>
            <a:rPr lang="en-US" sz="500" kern="1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।</a:t>
          </a:r>
        </a:p>
      </dsp:txBody>
      <dsp:txXfrm>
        <a:off x="49347" y="1223688"/>
        <a:ext cx="8130906" cy="912186"/>
      </dsp:txXfrm>
    </dsp:sp>
    <dsp:sp modelId="{E95CB411-0542-4085-B7BF-948DAA4D5FD6}">
      <dsp:nvSpPr>
        <dsp:cNvPr id="0" name=""/>
        <dsp:cNvSpPr/>
      </dsp:nvSpPr>
      <dsp:spPr>
        <a:xfrm>
          <a:off x="0" y="2340741"/>
          <a:ext cx="8229600" cy="1010880"/>
        </a:xfrm>
        <a:prstGeom prst="roundRect">
          <a:avLst/>
        </a:prstGeom>
        <a:solidFill>
          <a:schemeClr val="accent2">
            <a:tint val="95000"/>
          </a:schemeClr>
        </a:solidFill>
        <a:ln w="9525" cap="flat" cmpd="sng" algn="ctr">
          <a:solidFill>
            <a:schemeClr val="accent2"/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contourW="9525" prstMaterial="matte">
          <a:bevelT w="0" h="0"/>
          <a:contourClr>
            <a:schemeClr val="accent2">
              <a:shade val="70000"/>
              <a:satMod val="105000"/>
            </a:schemeClr>
          </a:contourClr>
        </a:sp3d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৩। </a:t>
          </a:r>
          <a:r>
            <a:rPr lang="en-US" sz="2800" kern="1200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বাল্যবিবাহের</a:t>
          </a:r>
          <a:r>
            <a:rPr lang="en-US" sz="2800" kern="1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ধারণা</a:t>
          </a:r>
          <a:r>
            <a:rPr lang="en-US" sz="2800" kern="1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ব্যাখ্যা</a:t>
          </a:r>
          <a:r>
            <a:rPr lang="en-US" sz="2800" kern="1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করতে</a:t>
          </a:r>
          <a:r>
            <a:rPr lang="en-US" sz="2800" kern="1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পারবে</a:t>
          </a:r>
          <a:r>
            <a:rPr lang="en-US" sz="2800" kern="1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;</a:t>
          </a:r>
          <a:r>
            <a:rPr lang="en-US" sz="500" kern="1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}}</a:t>
          </a:r>
        </a:p>
      </dsp:txBody>
      <dsp:txXfrm>
        <a:off x="49347" y="2390088"/>
        <a:ext cx="8130906" cy="912186"/>
      </dsp:txXfrm>
    </dsp:sp>
    <dsp:sp modelId="{9B9E4D2B-B847-4D13-8CA8-040FDE6AD886}">
      <dsp:nvSpPr>
        <dsp:cNvPr id="0" name=""/>
        <dsp:cNvSpPr/>
      </dsp:nvSpPr>
      <dsp:spPr>
        <a:xfrm>
          <a:off x="0" y="3515083"/>
          <a:ext cx="8229600" cy="1010880"/>
        </a:xfrm>
        <a:prstGeom prst="roundRect">
          <a:avLst/>
        </a:prstGeom>
        <a:solidFill>
          <a:schemeClr val="dk1"/>
        </a:solidFill>
        <a:ln w="20000" cap="flat" cmpd="sng" algn="ctr">
          <a:solidFill>
            <a:schemeClr val="lt1"/>
          </a:solidFill>
          <a:prstDash val="solid"/>
        </a:ln>
        <a:effectLst>
          <a:outerShdw blurRad="508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3">
          <a:schemeClr val="lt1"/>
        </a:lnRef>
        <a:fillRef idx="1">
          <a:schemeClr val="dk1"/>
        </a:fillRef>
        <a:effectRef idx="1">
          <a:schemeClr val="dk1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NikoshBAN" pitchFamily="2" charset="0"/>
              <a:cs typeface="NikoshBAN" pitchFamily="2" charset="0"/>
            </a:rPr>
            <a:t>৪। </a:t>
          </a:r>
          <a:r>
            <a:rPr lang="en-US" sz="3200" kern="1200" dirty="0" err="1">
              <a:latin typeface="NikoshBAN" pitchFamily="2" charset="0"/>
              <a:cs typeface="NikoshBAN" pitchFamily="2" charset="0"/>
            </a:rPr>
            <a:t>বাল্যবিবাহের</a:t>
          </a:r>
          <a:r>
            <a:rPr lang="en-US" sz="3200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>
              <a:latin typeface="NikoshBAN" pitchFamily="2" charset="0"/>
              <a:cs typeface="NikoshBAN" pitchFamily="2" charset="0"/>
            </a:rPr>
            <a:t>প্র্রভাব</a:t>
          </a:r>
          <a:r>
            <a:rPr lang="en-US" sz="3200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>
              <a:latin typeface="NikoshBAN" pitchFamily="2" charset="0"/>
              <a:cs typeface="NikoshBAN" pitchFamily="2" charset="0"/>
            </a:rPr>
            <a:t>বিশ্লেষণ</a:t>
          </a:r>
          <a:r>
            <a:rPr lang="en-US" sz="3200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>
              <a:latin typeface="NikoshBAN" pitchFamily="2" charset="0"/>
              <a:cs typeface="NikoshBAN" pitchFamily="2" charset="0"/>
            </a:rPr>
            <a:t>করতে</a:t>
          </a:r>
          <a:r>
            <a:rPr lang="en-US" sz="3200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>
              <a:latin typeface="NikoshBAN" pitchFamily="2" charset="0"/>
              <a:cs typeface="NikoshBAN" pitchFamily="2" charset="0"/>
            </a:rPr>
            <a:t>পারবে</a:t>
          </a:r>
          <a:r>
            <a:rPr lang="en-US" sz="3200" kern="1200" dirty="0">
              <a:latin typeface="NikoshBAN" pitchFamily="2" charset="0"/>
              <a:cs typeface="NikoshBAN" pitchFamily="2" charset="0"/>
            </a:rPr>
            <a:t>;</a:t>
          </a:r>
          <a:r>
            <a:rPr lang="en-US" sz="500" kern="1200" dirty="0">
              <a:latin typeface="NikoshBAN" pitchFamily="2" charset="0"/>
              <a:cs typeface="NikoshBAN" pitchFamily="2" charset="0"/>
            </a:rPr>
            <a:t>।</a:t>
          </a:r>
        </a:p>
      </dsp:txBody>
      <dsp:txXfrm>
        <a:off x="49347" y="3564430"/>
        <a:ext cx="8130906" cy="9121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E412EC-ABD4-4230-96A9-200ED9ECBC87}" type="datetimeFigureOut">
              <a:rPr lang="en-US" smtClean="0"/>
              <a:pPr/>
              <a:t>05-Sep-26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F54310-2B4A-4C50-94DB-1CF77212BFB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F54310-2B4A-4C50-94DB-1CF77212BFB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042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F54310-2B4A-4C50-94DB-1CF77212BFBA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7BD3FC-B5F9-4F30-ABA1-621F7650C2B5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3AD61-2A5F-4775-8CDC-FA9734D182C9}" type="datetimeFigureOut">
              <a:rPr lang="en-US" smtClean="0"/>
              <a:pPr/>
              <a:t>05-Sep-26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7697341-DDF8-4BE4-8A8F-C48A95A15C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3AD61-2A5F-4775-8CDC-FA9734D182C9}" type="datetimeFigureOut">
              <a:rPr lang="en-US" smtClean="0"/>
              <a:pPr/>
              <a:t>05-Sep-26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97341-DDF8-4BE4-8A8F-C48A95A15C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37697341-DDF8-4BE4-8A8F-C48A95A15C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3AD61-2A5F-4775-8CDC-FA9734D182C9}" type="datetimeFigureOut">
              <a:rPr lang="en-US" smtClean="0"/>
              <a:pPr/>
              <a:t>05-Sep-26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3AD61-2A5F-4775-8CDC-FA9734D182C9}" type="datetimeFigureOut">
              <a:rPr lang="en-US" smtClean="0"/>
              <a:pPr/>
              <a:t>05-Sep-26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37697341-DDF8-4BE4-8A8F-C48A95A15C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3AD61-2A5F-4775-8CDC-FA9734D182C9}" type="datetimeFigureOut">
              <a:rPr lang="en-US" smtClean="0"/>
              <a:pPr/>
              <a:t>05-Sep-26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7697341-DDF8-4BE4-8A8F-C48A95A15C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7CC3AD61-2A5F-4775-8CDC-FA9734D182C9}" type="datetimeFigureOut">
              <a:rPr lang="en-US" smtClean="0"/>
              <a:pPr/>
              <a:t>05-Sep-26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97341-DDF8-4BE4-8A8F-C48A95A15C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3AD61-2A5F-4775-8CDC-FA9734D182C9}" type="datetimeFigureOut">
              <a:rPr lang="en-US" smtClean="0"/>
              <a:pPr/>
              <a:t>05-Sep-26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37697341-DDF8-4BE4-8A8F-C48A95A15C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3AD61-2A5F-4775-8CDC-FA9734D182C9}" type="datetimeFigureOut">
              <a:rPr lang="en-US" smtClean="0"/>
              <a:pPr/>
              <a:t>05-Sep-26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37697341-DDF8-4BE4-8A8F-C48A95A15C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3AD61-2A5F-4775-8CDC-FA9734D182C9}" type="datetimeFigureOut">
              <a:rPr lang="en-US" smtClean="0"/>
              <a:pPr/>
              <a:t>05-Sep-26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7697341-DDF8-4BE4-8A8F-C48A95A15C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7697341-DDF8-4BE4-8A8F-C48A95A15C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3AD61-2A5F-4775-8CDC-FA9734D182C9}" type="datetimeFigureOut">
              <a:rPr lang="en-US" smtClean="0"/>
              <a:pPr/>
              <a:t>05-Sep-26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37697341-DDF8-4BE4-8A8F-C48A95A15C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7CC3AD61-2A5F-4775-8CDC-FA9734D182C9}" type="datetimeFigureOut">
              <a:rPr lang="en-US" smtClean="0"/>
              <a:pPr/>
              <a:t>05-Sep-26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7CC3AD61-2A5F-4775-8CDC-FA9734D182C9}" type="datetimeFigureOut">
              <a:rPr lang="en-US" smtClean="0"/>
              <a:pPr/>
              <a:t>05-Sep-26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7697341-DDF8-4BE4-8A8F-C48A95A15C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wipe/>
  </p:transition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40160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60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6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en-US" sz="6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6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B635FB7-3CFD-61C8-217D-42485B766A19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385077"/>
            <a:ext cx="7200800" cy="4752528"/>
          </a:xfr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8DB65DF7-99F2-2214-1DCC-E58BA2931005}"/>
              </a:ext>
            </a:extLst>
          </p:cNvPr>
          <p:cNvSpPr/>
          <p:nvPr/>
        </p:nvSpPr>
        <p:spPr>
          <a:xfrm>
            <a:off x="1043608" y="5472923"/>
            <a:ext cx="6408712" cy="104415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8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bn-IN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যৌ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তুক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</a:t>
            </a:r>
            <a:r>
              <a:rPr lang="as-IN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আইন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as-IN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b="1" u="sng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ৌতুক</a:t>
            </a:r>
            <a:r>
              <a:rPr lang="en-US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</a:t>
            </a:r>
            <a:r>
              <a:rPr lang="as-IN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en-US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 </a:t>
            </a:r>
            <a:r>
              <a:rPr lang="en-US" b="1" u="sng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আইন</a:t>
            </a:r>
            <a:r>
              <a:rPr lang="en-US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১৯৮০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সালে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য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ৌ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ক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োধ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আইন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প্রণয়ণ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ইন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অনুযায়ী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য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ৌ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ক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গ্রহন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প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বো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১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ছ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ণ্ড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া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ঁ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া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ে।</a:t>
            </a:r>
          </a:p>
          <a:p>
            <a:pPr marL="0" indent="0" algn="just">
              <a:buNone/>
            </a:pP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১৯৮৬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সালে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আইন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স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ং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শোধ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য় ।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ং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োধিত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ইন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অনুযায়ী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য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ৌ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তুক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গ্রহন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অপরাধী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স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্ব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১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ছ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থ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বো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৫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ছ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ণ্ডে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ণ্ডিত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8B2D22-0FFA-4CF0-90CE-0D93D0C477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4513562"/>
            <a:ext cx="4248471" cy="18952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D9062FD-27D2-494F-9F50-ED2E359B37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502101"/>
            <a:ext cx="4248472" cy="1901589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bn-IN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যৌতু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বির</a:t>
            </a:r>
            <a:r>
              <a:rPr lang="as-IN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</a:t>
            </a:r>
            <a:r>
              <a:rPr lang="as-IN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আন্দে</a:t>
            </a:r>
            <a:r>
              <a:rPr lang="as-IN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as-IN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as-IN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আন্দ</a:t>
            </a:r>
            <a:r>
              <a:rPr lang="as-IN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en-US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as-IN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ৌতুক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বির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ধ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আন্দে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ড়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তোলার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জ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শ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ক্ষিত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মানুষ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আইনজীবী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উনিয়ন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ষ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ার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ও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দস্য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স্থানীয়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জনগণের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সহয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গীতার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প্রতিরোধ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 গড়ে তুলতে হবে।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34128BA-6AC9-4326-8CFF-29EFB2A980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36" y="3284984"/>
            <a:ext cx="4141032" cy="367240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270F028-23EC-4DD6-B57B-C73F07583F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418" y="3284984"/>
            <a:ext cx="4575070" cy="3443168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bn-IN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বাল্যবিবাহ</a:t>
            </a:r>
            <a:endParaRPr lang="en-US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bn-IN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বাল্যবিবাহ </a:t>
            </a:r>
            <a:r>
              <a:rPr lang="en-US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বাল্যবিবাহ বলতে বোঝায় যে বিয়েতে বর ও কনে উভয়ই শিশু বা বর কনের মধ্যে যে কোন এক জন শিশু।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 আইন অনুযায়ী 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১৮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 বছরে কম বয়সী মেয়ে এবং 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২১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 বছরের কম বয়সী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 ছেলে ব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 করালে তাকে বাল্যবিবাহ বল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88E914-DEF1-4F97-B4E5-80BC20C263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242" y="3668458"/>
            <a:ext cx="4353245" cy="271287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758363C-C08C-A1C5-1012-1DC5EDD328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53" y="3668458"/>
            <a:ext cx="4353245" cy="2712870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bn-IN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বাল্যবিবাহের প্রভাব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bn-IN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বাল্যবিবাহের প্রভাব </a:t>
            </a:r>
            <a:r>
              <a:rPr lang="en-US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বাল্যবিবাহের প্রভাবে মেয়েদের শারীরিক সমস্যা দেখা দেয়, জনসংখ্যা বৃদ্ধি পায়, নারী নির্যাতন বৃদ্ধি পায়,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পারিবারিক অশান্তি সৃষ্টি হয়,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বিবাহ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বিচ্ছেদ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পর্যন্তও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 ঘটে।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55DECE-2260-49EB-A76D-CC08823BBB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18" y="3813048"/>
            <a:ext cx="4082143" cy="2286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A4B5129-F377-4B57-901A-E592AE5C9A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791" y="3813049"/>
            <a:ext cx="4082143" cy="2285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32041B8-E83C-4CB7-B269-A2C918B2C7D8}"/>
              </a:ext>
            </a:extLst>
          </p:cNvPr>
          <p:cNvSpPr txBox="1"/>
          <p:nvPr/>
        </p:nvSpPr>
        <p:spPr>
          <a:xfrm>
            <a:off x="2286000" y="324433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১নং ছবি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FC9F4B-AF52-CCC6-586C-EAF3C6FD8C2D}"/>
              </a:ext>
            </a:extLst>
          </p:cNvPr>
          <p:cNvSpPr txBox="1"/>
          <p:nvPr/>
        </p:nvSpPr>
        <p:spPr>
          <a:xfrm>
            <a:off x="2286000" y="324433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১নং </a:t>
            </a:r>
            <a:r>
              <a:rPr lang="en-US" sz="1800" b="1" dirty="0" err="1">
                <a:solidFill>
                  <a:srgbClr val="FF0000"/>
                </a:solidFill>
              </a:rPr>
              <a:t>ছবি</a:t>
            </a:r>
            <a:endParaRPr lang="en-US" sz="1800" b="1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213EC1-31F0-07D1-33F7-2A4E887BE504}"/>
              </a:ext>
            </a:extLst>
          </p:cNvPr>
          <p:cNvSpPr txBox="1"/>
          <p:nvPr/>
        </p:nvSpPr>
        <p:spPr>
          <a:xfrm>
            <a:off x="5724128" y="324089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২ </a:t>
            </a:r>
            <a:r>
              <a:rPr lang="en-US" sz="1800" b="1" dirty="0" err="1">
                <a:solidFill>
                  <a:srgbClr val="FF0000"/>
                </a:solidFill>
              </a:rPr>
              <a:t>নং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ছবি</a:t>
            </a:r>
            <a:endParaRPr lang="en-US" sz="1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txBody>
          <a:bodyPr/>
          <a:lstStyle/>
          <a:p>
            <a:r>
              <a:rPr lang="bn-IN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বাল্যবিবাহ নিরোধ আইন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33114" y="1556792"/>
            <a:ext cx="8503920" cy="4572000"/>
          </a:xfrm>
        </p:spPr>
        <p:txBody>
          <a:bodyPr/>
          <a:lstStyle/>
          <a:p>
            <a:pPr marL="0" indent="0" algn="just">
              <a:buNone/>
            </a:pPr>
            <a:r>
              <a:rPr lang="bn-IN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বাল্যবিবাহ নিরোধ আইন </a:t>
            </a:r>
            <a:r>
              <a:rPr lang="en-US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বাল্যবিবাহ নিরোধ আইন 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২০১৭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 অনুযায়ী কোন প্রাপ্ত বয়স্ক ব্যক্তি এ অপরাধ করলে 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 বছর কারাদ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ণ্ড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 এবং 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১ 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লক্ষ টাকা অর্থ দ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ণ্ড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 বা উভয় দ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ণ্ডে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 দ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ণ্ডি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ত হবে।</a:t>
            </a:r>
          </a:p>
          <a:p>
            <a:pPr marL="0" indent="0" algn="just">
              <a:buNone/>
            </a:pP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কোন অপ্রাপ্ত বয়স্ক নারী-পুরুষ বাল্যবিবাহ করলে এ আইন অনুযায়ী 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১ 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মাস কার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দণ্ড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 পঞ্চাশ হাজার টাকা জরিমানা বা উভয় দ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ণ্ডে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 দ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ণ্ডিত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 হবে।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3024C6-2A66-483E-ACA7-C3FB578851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581128"/>
            <a:ext cx="4392488" cy="21366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0CAF73D-C608-460D-8AE2-82879A4B9C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590189"/>
            <a:ext cx="4176464" cy="2136648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AA8B105-C78A-B92B-3AEE-9C4AC3867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  <a:solidFill>
            <a:schemeClr val="bg2">
              <a:lumMod val="10000"/>
            </a:schemeClr>
          </a:solidFill>
        </p:spPr>
        <p:txBody>
          <a:bodyPr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মূল্যায়নঃ১</a:t>
            </a:r>
          </a:p>
        </p:txBody>
      </p:sp>
      <p:sp>
        <p:nvSpPr>
          <p:cNvPr id="5" name="Cloud Callout 12">
            <a:extLst>
              <a:ext uri="{FF2B5EF4-FFF2-40B4-BE49-F238E27FC236}">
                <a16:creationId xmlns:a16="http://schemas.microsoft.com/office/drawing/2014/main" id="{91CE3164-45BD-0D1C-1C36-AA7A8007765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83568" y="2243538"/>
            <a:ext cx="4104456" cy="2881300"/>
          </a:xfrm>
          <a:prstGeom prst="cloudCallou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যৌতুক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বুঝ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DE8B436F-522A-DF70-5AD0-FB07FA30D9C8}"/>
              </a:ext>
            </a:extLst>
          </p:cNvPr>
          <p:cNvSpPr/>
          <p:nvPr/>
        </p:nvSpPr>
        <p:spPr>
          <a:xfrm>
            <a:off x="5076056" y="2224336"/>
            <a:ext cx="3759969" cy="304380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বাল্যবিবাহ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বুঝ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08639315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57261"/>
            <a:ext cx="8147248" cy="868362"/>
          </a:xfrm>
          <a:solidFill>
            <a:schemeClr val="bg2">
              <a:lumMod val="1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66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মূল্যায়নঃ২</a:t>
            </a:r>
          </a:p>
        </p:txBody>
      </p:sp>
      <p:sp>
        <p:nvSpPr>
          <p:cNvPr id="15" name="Sun 14"/>
          <p:cNvSpPr/>
          <p:nvPr/>
        </p:nvSpPr>
        <p:spPr>
          <a:xfrm>
            <a:off x="179512" y="1377516"/>
            <a:ext cx="4773488" cy="4102968"/>
          </a:xfrm>
          <a:prstGeom prst="sun">
            <a:avLst>
              <a:gd name="adj" fmla="val 1975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যৌতুকের</a:t>
            </a:r>
            <a:r>
              <a:rPr lang="en-US" sz="2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কুফল</a:t>
            </a:r>
            <a:r>
              <a:rPr lang="en-US" sz="2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গুলো</a:t>
            </a:r>
            <a:r>
              <a:rPr lang="en-US" sz="2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16" name="Smiley Face 15"/>
          <p:cNvSpPr/>
          <p:nvPr/>
        </p:nvSpPr>
        <p:spPr>
          <a:xfrm>
            <a:off x="4953000" y="1377516"/>
            <a:ext cx="3939480" cy="4102968"/>
          </a:xfrm>
          <a:prstGeom prst="smileyFace">
            <a:avLst>
              <a:gd name="adj" fmla="val -4653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সমস্যা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বুঝ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4CAEAC6-3562-3936-D700-5D6F30EEA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16632"/>
            <a:ext cx="8503920" cy="870793"/>
          </a:xfrm>
          <a:solidFill>
            <a:schemeClr val="bg2">
              <a:lumMod val="1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66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মূল্যায়নঃ৩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2DB599-BCD4-E608-7D9A-F49EB4D660A6}"/>
              </a:ext>
            </a:extLst>
          </p:cNvPr>
          <p:cNvSpPr/>
          <p:nvPr/>
        </p:nvSpPr>
        <p:spPr>
          <a:xfrm>
            <a:off x="4788024" y="1340768"/>
            <a:ext cx="4270248" cy="532859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002060"/>
                </a:solidFill>
              </a:rPr>
              <a:t>৪। </a:t>
            </a:r>
            <a:r>
              <a:rPr lang="en-US" sz="2000" dirty="0" err="1">
                <a:solidFill>
                  <a:srgbClr val="002060"/>
                </a:solidFill>
              </a:rPr>
              <a:t>বাংলাদেশে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বাল্যবিবাহ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কী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ধরনের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অপরাধ</a:t>
            </a:r>
            <a:r>
              <a:rPr lang="en-US" sz="2000" dirty="0">
                <a:solidFill>
                  <a:srgbClr val="002060"/>
                </a:solidFill>
              </a:rPr>
              <a:t> ?</a:t>
            </a:r>
          </a:p>
          <a:p>
            <a:endParaRPr lang="en-US" sz="2000" dirty="0">
              <a:solidFill>
                <a:srgbClr val="002060"/>
              </a:solidFill>
            </a:endParaRPr>
          </a:p>
          <a:p>
            <a:r>
              <a:rPr lang="en-US" sz="2000" dirty="0">
                <a:solidFill>
                  <a:srgbClr val="002060"/>
                </a:solidFill>
              </a:rPr>
              <a:t>  ক) </a:t>
            </a:r>
            <a:r>
              <a:rPr lang="en-US" sz="2000" dirty="0" err="1">
                <a:solidFill>
                  <a:srgbClr val="002060"/>
                </a:solidFill>
              </a:rPr>
              <a:t>সম্মাজনক</a:t>
            </a:r>
            <a:r>
              <a:rPr lang="en-US" sz="2000" dirty="0">
                <a:solidFill>
                  <a:srgbClr val="002060"/>
                </a:solidFill>
              </a:rPr>
              <a:t>         খ) </a:t>
            </a:r>
            <a:r>
              <a:rPr lang="en-US" sz="2000" dirty="0" err="1">
                <a:solidFill>
                  <a:srgbClr val="002060"/>
                </a:solidFill>
              </a:rPr>
              <a:t>নিকৃষ্ট</a:t>
            </a:r>
            <a:endParaRPr lang="en-US" sz="2000" dirty="0">
              <a:solidFill>
                <a:srgbClr val="002060"/>
              </a:solidFill>
            </a:endParaRPr>
          </a:p>
          <a:p>
            <a:r>
              <a:rPr lang="en-US" sz="2000" dirty="0">
                <a:solidFill>
                  <a:srgbClr val="002060"/>
                </a:solidFill>
              </a:rPr>
              <a:t>  গ) </a:t>
            </a:r>
            <a:r>
              <a:rPr lang="en-US" sz="2000" dirty="0" err="1">
                <a:solidFill>
                  <a:srgbClr val="002060"/>
                </a:solidFill>
              </a:rPr>
              <a:t>শাস্তিযোগ্য</a:t>
            </a:r>
            <a:r>
              <a:rPr lang="en-US" sz="2000" dirty="0">
                <a:solidFill>
                  <a:srgbClr val="002060"/>
                </a:solidFill>
              </a:rPr>
              <a:t>          ঘ) </a:t>
            </a:r>
            <a:r>
              <a:rPr lang="en-US" sz="2000" dirty="0" err="1">
                <a:solidFill>
                  <a:srgbClr val="002060"/>
                </a:solidFill>
              </a:rPr>
              <a:t>ক্ষমারযোগ্য</a:t>
            </a:r>
            <a:endParaRPr lang="en-US" sz="2000" dirty="0">
              <a:solidFill>
                <a:srgbClr val="002060"/>
              </a:solidFill>
            </a:endParaRPr>
          </a:p>
          <a:p>
            <a:endParaRPr lang="en-US" sz="2000" dirty="0">
              <a:solidFill>
                <a:srgbClr val="002060"/>
              </a:solidFill>
            </a:endParaRPr>
          </a:p>
          <a:p>
            <a:r>
              <a:rPr lang="en-US" sz="2000" dirty="0">
                <a:solidFill>
                  <a:srgbClr val="002060"/>
                </a:solidFill>
              </a:rPr>
              <a:t>৫। </a:t>
            </a:r>
            <a:r>
              <a:rPr lang="en-US" sz="2000" dirty="0" err="1">
                <a:solidFill>
                  <a:srgbClr val="002060"/>
                </a:solidFill>
              </a:rPr>
              <a:t>বাল্যবিবাহের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প্রধান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কারণ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কোনটি</a:t>
            </a:r>
            <a:r>
              <a:rPr lang="en-US" sz="2000" dirty="0">
                <a:solidFill>
                  <a:srgbClr val="002060"/>
                </a:solidFill>
              </a:rPr>
              <a:t> ?  </a:t>
            </a:r>
          </a:p>
          <a:p>
            <a:endParaRPr lang="en-US" sz="2000" dirty="0">
              <a:solidFill>
                <a:srgbClr val="002060"/>
              </a:solidFill>
            </a:endParaRPr>
          </a:p>
          <a:p>
            <a:r>
              <a:rPr lang="en-US" sz="2000" dirty="0">
                <a:solidFill>
                  <a:srgbClr val="002060"/>
                </a:solidFill>
              </a:rPr>
              <a:t>  ক) </a:t>
            </a:r>
            <a:r>
              <a:rPr lang="en-US" sz="2000" dirty="0" err="1">
                <a:solidFill>
                  <a:srgbClr val="002060"/>
                </a:solidFill>
              </a:rPr>
              <a:t>সচ্ছলতা</a:t>
            </a:r>
            <a:r>
              <a:rPr lang="en-US" sz="2000" dirty="0">
                <a:solidFill>
                  <a:srgbClr val="002060"/>
                </a:solidFill>
              </a:rPr>
              <a:t>                খ) </a:t>
            </a:r>
            <a:r>
              <a:rPr lang="en-US" sz="2000" dirty="0" err="1">
                <a:solidFill>
                  <a:srgbClr val="002060"/>
                </a:solidFill>
              </a:rPr>
              <a:t>ব্যর্থতা</a:t>
            </a:r>
            <a:endParaRPr lang="en-US" sz="2000" dirty="0">
              <a:solidFill>
                <a:srgbClr val="002060"/>
              </a:solidFill>
            </a:endParaRPr>
          </a:p>
          <a:p>
            <a:r>
              <a:rPr lang="en-US" sz="2000" dirty="0">
                <a:solidFill>
                  <a:srgbClr val="002060"/>
                </a:solidFill>
              </a:rPr>
              <a:t>  গ) </a:t>
            </a:r>
            <a:r>
              <a:rPr lang="en-US" sz="2000" dirty="0" err="1">
                <a:solidFill>
                  <a:srgbClr val="002060"/>
                </a:solidFill>
              </a:rPr>
              <a:t>বিত্তভৈরব</a:t>
            </a:r>
            <a:r>
              <a:rPr lang="en-US" sz="2000" dirty="0">
                <a:solidFill>
                  <a:srgbClr val="002060"/>
                </a:solidFill>
              </a:rPr>
              <a:t>               ঘ) </a:t>
            </a:r>
            <a:r>
              <a:rPr lang="en-US" sz="2000" dirty="0" err="1">
                <a:solidFill>
                  <a:srgbClr val="002060"/>
                </a:solidFill>
              </a:rPr>
              <a:t>দারিদ্র্যতা</a:t>
            </a:r>
            <a:endParaRPr lang="en-US" sz="2000" dirty="0">
              <a:solidFill>
                <a:srgbClr val="002060"/>
              </a:solidFill>
            </a:endParaRPr>
          </a:p>
          <a:p>
            <a:endParaRPr lang="en-US" sz="2000" dirty="0">
              <a:solidFill>
                <a:srgbClr val="002060"/>
              </a:solidFill>
            </a:endParaRPr>
          </a:p>
          <a:p>
            <a:endParaRPr lang="en-US" sz="2000" dirty="0">
              <a:solidFill>
                <a:srgbClr val="002060"/>
              </a:solidFill>
            </a:endParaRPr>
          </a:p>
          <a:p>
            <a:r>
              <a:rPr lang="en-US" sz="2000" dirty="0">
                <a:solidFill>
                  <a:srgbClr val="002060"/>
                </a:solidFill>
              </a:rPr>
              <a:t>৬। </a:t>
            </a:r>
            <a:r>
              <a:rPr lang="en-US" sz="2000" dirty="0" err="1">
                <a:solidFill>
                  <a:srgbClr val="002060"/>
                </a:solidFill>
              </a:rPr>
              <a:t>আমাদের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দেশে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ছেলেদের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বিয়ের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নূ্ন্যতম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বয়স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কত</a:t>
            </a:r>
            <a:r>
              <a:rPr lang="en-US" sz="2000" dirty="0">
                <a:solidFill>
                  <a:srgbClr val="002060"/>
                </a:solidFill>
              </a:rPr>
              <a:t> ?</a:t>
            </a:r>
          </a:p>
          <a:p>
            <a:endParaRPr lang="en-US" sz="2000" dirty="0">
              <a:solidFill>
                <a:srgbClr val="002060"/>
              </a:solidFill>
            </a:endParaRPr>
          </a:p>
          <a:p>
            <a:r>
              <a:rPr lang="en-US" sz="2000" dirty="0">
                <a:solidFill>
                  <a:srgbClr val="002060"/>
                </a:solidFill>
              </a:rPr>
              <a:t>   ক) ১৬ </a:t>
            </a:r>
            <a:r>
              <a:rPr lang="en-US" sz="2000" dirty="0" err="1">
                <a:solidFill>
                  <a:srgbClr val="002060"/>
                </a:solidFill>
              </a:rPr>
              <a:t>বছর</a:t>
            </a:r>
            <a:r>
              <a:rPr lang="en-US" sz="2000" dirty="0">
                <a:solidFill>
                  <a:srgbClr val="002060"/>
                </a:solidFill>
              </a:rPr>
              <a:t>           খ) ২০ </a:t>
            </a:r>
            <a:r>
              <a:rPr lang="en-US" sz="2000" dirty="0" err="1">
                <a:solidFill>
                  <a:srgbClr val="002060"/>
                </a:solidFill>
              </a:rPr>
              <a:t>বছর</a:t>
            </a:r>
            <a:endParaRPr lang="en-US" sz="2000" dirty="0">
              <a:solidFill>
                <a:srgbClr val="002060"/>
              </a:solidFill>
            </a:endParaRPr>
          </a:p>
          <a:p>
            <a:r>
              <a:rPr lang="en-US" sz="2000" dirty="0">
                <a:solidFill>
                  <a:srgbClr val="002060"/>
                </a:solidFill>
              </a:rPr>
              <a:t>   গ) ১৮ </a:t>
            </a:r>
            <a:r>
              <a:rPr lang="en-US" sz="2000" dirty="0" err="1">
                <a:solidFill>
                  <a:srgbClr val="002060"/>
                </a:solidFill>
              </a:rPr>
              <a:t>বছর</a:t>
            </a:r>
            <a:r>
              <a:rPr lang="en-US" sz="2000" dirty="0">
                <a:solidFill>
                  <a:srgbClr val="002060"/>
                </a:solidFill>
              </a:rPr>
              <a:t>             ঘ) ২১ </a:t>
            </a:r>
            <a:r>
              <a:rPr lang="en-US" sz="2000" dirty="0" err="1">
                <a:solidFill>
                  <a:srgbClr val="002060"/>
                </a:solidFill>
              </a:rPr>
              <a:t>বছর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FBDE9E-C064-3077-DC9A-3E6782F45783}"/>
              </a:ext>
            </a:extLst>
          </p:cNvPr>
          <p:cNvSpPr/>
          <p:nvPr/>
        </p:nvSpPr>
        <p:spPr>
          <a:xfrm>
            <a:off x="179512" y="1412776"/>
            <a:ext cx="4608512" cy="52565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>
              <a:buNone/>
            </a:pPr>
            <a:r>
              <a:rPr lang="en-US" dirty="0">
                <a:solidFill>
                  <a:srgbClr val="002060"/>
                </a:solidFill>
              </a:rPr>
              <a:t>১। </a:t>
            </a:r>
            <a:r>
              <a:rPr lang="en-US" dirty="0" err="1">
                <a:solidFill>
                  <a:srgbClr val="002060"/>
                </a:solidFill>
              </a:rPr>
              <a:t>যৌতুক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কোন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ধরনের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প্রথা</a:t>
            </a:r>
            <a:r>
              <a:rPr lang="en-US" dirty="0">
                <a:solidFill>
                  <a:srgbClr val="002060"/>
                </a:solidFill>
              </a:rPr>
              <a:t> ?</a:t>
            </a:r>
          </a:p>
          <a:p>
            <a:pPr indent="0">
              <a:buNone/>
            </a:pPr>
            <a:r>
              <a:rPr lang="en-US" dirty="0">
                <a:solidFill>
                  <a:srgbClr val="002060"/>
                </a:solidFill>
              </a:rPr>
              <a:t>    ক) </a:t>
            </a:r>
            <a:r>
              <a:rPr lang="en-US" dirty="0" err="1">
                <a:solidFill>
                  <a:srgbClr val="002060"/>
                </a:solidFill>
              </a:rPr>
              <a:t>আধুনিক</a:t>
            </a:r>
            <a:r>
              <a:rPr lang="en-US" dirty="0">
                <a:solidFill>
                  <a:srgbClr val="002060"/>
                </a:solidFill>
              </a:rPr>
              <a:t>                  খ) </a:t>
            </a:r>
            <a:r>
              <a:rPr lang="en-US" dirty="0" err="1">
                <a:solidFill>
                  <a:srgbClr val="002060"/>
                </a:solidFill>
              </a:rPr>
              <a:t>সমসাময়িক</a:t>
            </a:r>
            <a:r>
              <a:rPr lang="en-US" dirty="0">
                <a:solidFill>
                  <a:srgbClr val="002060"/>
                </a:solidFill>
              </a:rPr>
              <a:t> </a:t>
            </a:r>
          </a:p>
          <a:p>
            <a:pPr indent="0">
              <a:buNone/>
            </a:pPr>
            <a:r>
              <a:rPr lang="en-US" dirty="0">
                <a:solidFill>
                  <a:srgbClr val="002060"/>
                </a:solidFill>
              </a:rPr>
              <a:t>    গ) </a:t>
            </a:r>
            <a:r>
              <a:rPr lang="en-US" dirty="0" err="1">
                <a:solidFill>
                  <a:srgbClr val="002060"/>
                </a:solidFill>
              </a:rPr>
              <a:t>প্রাচীন</a:t>
            </a:r>
            <a:r>
              <a:rPr lang="en-US" dirty="0">
                <a:solidFill>
                  <a:srgbClr val="002060"/>
                </a:solidFill>
              </a:rPr>
              <a:t>                      ঘ) </a:t>
            </a:r>
            <a:r>
              <a:rPr lang="en-US" dirty="0" err="1">
                <a:solidFill>
                  <a:srgbClr val="002060"/>
                </a:solidFill>
              </a:rPr>
              <a:t>মধ্যযুগীয়</a:t>
            </a:r>
            <a:endParaRPr lang="en-US" dirty="0">
              <a:solidFill>
                <a:srgbClr val="002060"/>
              </a:solidFill>
            </a:endParaRPr>
          </a:p>
          <a:p>
            <a:endParaRPr lang="en-US" dirty="0">
              <a:solidFill>
                <a:srgbClr val="002060"/>
              </a:solidFill>
            </a:endParaRPr>
          </a:p>
          <a:p>
            <a:pPr indent="0">
              <a:buNone/>
            </a:pPr>
            <a:r>
              <a:rPr lang="en-US" dirty="0">
                <a:solidFill>
                  <a:srgbClr val="002060"/>
                </a:solidFill>
              </a:rPr>
              <a:t> ২। </a:t>
            </a:r>
            <a:r>
              <a:rPr lang="en-US" dirty="0" err="1">
                <a:solidFill>
                  <a:srgbClr val="002060"/>
                </a:solidFill>
              </a:rPr>
              <a:t>বাংলাদেশে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যৌতুক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কী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হিসবে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দেখা</a:t>
            </a:r>
            <a:r>
              <a:rPr lang="en-US" dirty="0">
                <a:solidFill>
                  <a:srgbClr val="002060"/>
                </a:solidFill>
              </a:rPr>
              <a:t>    </a:t>
            </a:r>
          </a:p>
          <a:p>
            <a:pPr indent="0">
              <a:buNone/>
            </a:pPr>
            <a:r>
              <a:rPr lang="en-US" dirty="0">
                <a:solidFill>
                  <a:srgbClr val="002060"/>
                </a:solidFill>
              </a:rPr>
              <a:t>        </a:t>
            </a:r>
            <a:r>
              <a:rPr lang="en-US" dirty="0" err="1">
                <a:solidFill>
                  <a:srgbClr val="002060"/>
                </a:solidFill>
              </a:rPr>
              <a:t>দিয়েছে</a:t>
            </a:r>
            <a:r>
              <a:rPr lang="en-US" dirty="0">
                <a:solidFill>
                  <a:srgbClr val="002060"/>
                </a:solidFill>
              </a:rPr>
              <a:t> ?</a:t>
            </a:r>
          </a:p>
          <a:p>
            <a:pPr indent="0">
              <a:buNone/>
            </a:pPr>
            <a:r>
              <a:rPr lang="en-US" dirty="0">
                <a:solidFill>
                  <a:srgbClr val="002060"/>
                </a:solidFill>
              </a:rPr>
              <a:t>     ক) </a:t>
            </a:r>
            <a:r>
              <a:rPr lang="en-US" dirty="0" err="1">
                <a:solidFill>
                  <a:srgbClr val="002060"/>
                </a:solidFill>
              </a:rPr>
              <a:t>সামাজিক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রীতি</a:t>
            </a:r>
            <a:r>
              <a:rPr lang="en-US" dirty="0">
                <a:solidFill>
                  <a:srgbClr val="002060"/>
                </a:solidFill>
              </a:rPr>
              <a:t>       খ) </a:t>
            </a:r>
            <a:r>
              <a:rPr lang="en-US" dirty="0" err="1">
                <a:solidFill>
                  <a:srgbClr val="002060"/>
                </a:solidFill>
              </a:rPr>
              <a:t>সামাজিক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ব্যাধি</a:t>
            </a:r>
            <a:endParaRPr lang="en-US" dirty="0">
              <a:solidFill>
                <a:srgbClr val="002060"/>
              </a:solidFill>
            </a:endParaRPr>
          </a:p>
          <a:p>
            <a:pPr indent="0">
              <a:buNone/>
            </a:pPr>
            <a:r>
              <a:rPr lang="en-US" dirty="0">
                <a:solidFill>
                  <a:srgbClr val="002060"/>
                </a:solidFill>
              </a:rPr>
              <a:t>     গ) </a:t>
            </a:r>
            <a:r>
              <a:rPr lang="en-US" dirty="0" err="1">
                <a:solidFill>
                  <a:srgbClr val="002060"/>
                </a:solidFill>
              </a:rPr>
              <a:t>সামাজিক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আইন</a:t>
            </a:r>
            <a:r>
              <a:rPr lang="en-US" dirty="0">
                <a:solidFill>
                  <a:srgbClr val="002060"/>
                </a:solidFill>
              </a:rPr>
              <a:t>     ঘ) </a:t>
            </a:r>
            <a:r>
              <a:rPr lang="en-US" dirty="0" err="1">
                <a:solidFill>
                  <a:srgbClr val="002060"/>
                </a:solidFill>
              </a:rPr>
              <a:t>প্রতিষ্ঠা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লাভের</a:t>
            </a:r>
            <a:r>
              <a:rPr lang="en-US" dirty="0">
                <a:solidFill>
                  <a:srgbClr val="002060"/>
                </a:solidFill>
              </a:rPr>
              <a:t>        </a:t>
            </a:r>
          </a:p>
          <a:p>
            <a:pPr indent="0">
              <a:buNone/>
            </a:pPr>
            <a:r>
              <a:rPr lang="en-US" dirty="0">
                <a:solidFill>
                  <a:srgbClr val="002060"/>
                </a:solidFill>
              </a:rPr>
              <a:t>          </a:t>
            </a:r>
            <a:r>
              <a:rPr lang="en-US" dirty="0" err="1">
                <a:solidFill>
                  <a:srgbClr val="002060"/>
                </a:solidFill>
              </a:rPr>
              <a:t>উপায়</a:t>
            </a:r>
            <a:endParaRPr lang="en-US" dirty="0">
              <a:solidFill>
                <a:srgbClr val="002060"/>
              </a:solidFill>
            </a:endParaRPr>
          </a:p>
          <a:p>
            <a:endParaRPr lang="en-US" dirty="0">
              <a:solidFill>
                <a:srgbClr val="002060"/>
              </a:solidFill>
            </a:endParaRPr>
          </a:p>
          <a:p>
            <a:pPr indent="0">
              <a:buNone/>
            </a:pPr>
            <a:r>
              <a:rPr lang="en-US" dirty="0">
                <a:solidFill>
                  <a:srgbClr val="002060"/>
                </a:solidFill>
              </a:rPr>
              <a:t>  ৩। </a:t>
            </a:r>
            <a:r>
              <a:rPr lang="en-US" dirty="0" err="1">
                <a:solidFill>
                  <a:srgbClr val="002060"/>
                </a:solidFill>
              </a:rPr>
              <a:t>বাংলাদেশ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সরকার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কত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সালে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যৌতুক</a:t>
            </a:r>
            <a:r>
              <a:rPr lang="en-US" dirty="0">
                <a:solidFill>
                  <a:srgbClr val="002060"/>
                </a:solidFill>
              </a:rPr>
              <a:t>     </a:t>
            </a:r>
          </a:p>
          <a:p>
            <a:pPr indent="0">
              <a:buNone/>
            </a:pPr>
            <a:r>
              <a:rPr lang="en-US" dirty="0">
                <a:solidFill>
                  <a:srgbClr val="002060"/>
                </a:solidFill>
              </a:rPr>
              <a:t>          </a:t>
            </a:r>
            <a:r>
              <a:rPr lang="en-US" dirty="0" err="1">
                <a:solidFill>
                  <a:srgbClr val="002060"/>
                </a:solidFill>
              </a:rPr>
              <a:t>নিরোধ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আইন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প্রণয়ন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করা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হয়েছে</a:t>
            </a:r>
            <a:r>
              <a:rPr lang="en-US" dirty="0">
                <a:solidFill>
                  <a:srgbClr val="002060"/>
                </a:solidFill>
              </a:rPr>
              <a:t> ?</a:t>
            </a:r>
          </a:p>
          <a:p>
            <a:pPr indent="0">
              <a:buNone/>
            </a:pPr>
            <a:r>
              <a:rPr lang="en-US" dirty="0">
                <a:solidFill>
                  <a:srgbClr val="002060"/>
                </a:solidFill>
              </a:rPr>
              <a:t>      ক) ১৯৮০ </a:t>
            </a:r>
            <a:r>
              <a:rPr lang="en-US" dirty="0" err="1">
                <a:solidFill>
                  <a:srgbClr val="002060"/>
                </a:solidFill>
              </a:rPr>
              <a:t>সালে</a:t>
            </a:r>
            <a:r>
              <a:rPr lang="en-US" dirty="0">
                <a:solidFill>
                  <a:srgbClr val="002060"/>
                </a:solidFill>
              </a:rPr>
              <a:t>              খ) ১৯৮৪ </a:t>
            </a:r>
            <a:r>
              <a:rPr lang="en-US" dirty="0" err="1">
                <a:solidFill>
                  <a:srgbClr val="002060"/>
                </a:solidFill>
              </a:rPr>
              <a:t>সলে</a:t>
            </a:r>
            <a:endParaRPr lang="en-US" dirty="0">
              <a:solidFill>
                <a:srgbClr val="002060"/>
              </a:solidFill>
            </a:endParaRPr>
          </a:p>
          <a:p>
            <a:pPr indent="0">
              <a:buNone/>
            </a:pPr>
            <a:r>
              <a:rPr lang="en-US" dirty="0">
                <a:solidFill>
                  <a:srgbClr val="002060"/>
                </a:solidFill>
              </a:rPr>
              <a:t>      গ) ১৯৮১ </a:t>
            </a:r>
            <a:r>
              <a:rPr lang="en-US" dirty="0" err="1">
                <a:solidFill>
                  <a:srgbClr val="002060"/>
                </a:solidFill>
              </a:rPr>
              <a:t>সালে</a:t>
            </a:r>
            <a:r>
              <a:rPr lang="en-US" dirty="0">
                <a:solidFill>
                  <a:srgbClr val="002060"/>
                </a:solidFill>
              </a:rPr>
              <a:t>               ঘ) ১৯৮৮ </a:t>
            </a:r>
            <a:r>
              <a:rPr lang="en-US" dirty="0" err="1">
                <a:solidFill>
                  <a:srgbClr val="002060"/>
                </a:solidFill>
              </a:rPr>
              <a:t>সালে</a:t>
            </a:r>
            <a:endParaRPr lang="en-US" dirty="0">
              <a:solidFill>
                <a:srgbClr val="002060"/>
              </a:solidFill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558556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evel 4"/>
          <p:cNvSpPr/>
          <p:nvPr/>
        </p:nvSpPr>
        <p:spPr>
          <a:xfrm>
            <a:off x="473894" y="2050948"/>
            <a:ext cx="8229600" cy="4495800"/>
          </a:xfrm>
          <a:prstGeom prst="bevel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7" name="Isosceles Triangle 6"/>
          <p:cNvSpPr/>
          <p:nvPr/>
        </p:nvSpPr>
        <p:spPr>
          <a:xfrm>
            <a:off x="457200" y="0"/>
            <a:ext cx="8229600" cy="2057400"/>
          </a:xfrm>
          <a:prstGeom prst="triangle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6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কাজ</a:t>
            </a:r>
          </a:p>
        </p:txBody>
      </p:sp>
      <p:sp>
        <p:nvSpPr>
          <p:cNvPr id="9" name="Frame 8"/>
          <p:cNvSpPr/>
          <p:nvPr/>
        </p:nvSpPr>
        <p:spPr>
          <a:xfrm>
            <a:off x="1475656" y="3933056"/>
            <a:ext cx="1066800" cy="9144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Frame 9"/>
          <p:cNvSpPr/>
          <p:nvPr/>
        </p:nvSpPr>
        <p:spPr>
          <a:xfrm>
            <a:off x="6623029" y="3933056"/>
            <a:ext cx="1066800" cy="914399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BC80F64-26BF-2D14-12B1-D41F9222630A}"/>
              </a:ext>
            </a:extLst>
          </p:cNvPr>
          <p:cNvSpPr/>
          <p:nvPr/>
        </p:nvSpPr>
        <p:spPr>
          <a:xfrm>
            <a:off x="4034705" y="4298848"/>
            <a:ext cx="1066800" cy="172041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7362074-4F61-705A-CE5C-630E7D63CF7B}"/>
              </a:ext>
            </a:extLst>
          </p:cNvPr>
          <p:cNvSpPr/>
          <p:nvPr/>
        </p:nvSpPr>
        <p:spPr>
          <a:xfrm>
            <a:off x="1187624" y="2780928"/>
            <a:ext cx="6840760" cy="115212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বাল্যবিবাহের</a:t>
            </a:r>
            <a:r>
              <a:rPr lang="en-US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কারনে</a:t>
            </a:r>
            <a:r>
              <a:rPr lang="en-US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সমস্যা</a:t>
            </a:r>
            <a:r>
              <a:rPr lang="en-US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হতে</a:t>
            </a:r>
            <a:r>
              <a:rPr lang="en-US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পারে</a:t>
            </a:r>
            <a:r>
              <a:rPr lang="en-US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লিখে</a:t>
            </a:r>
            <a:r>
              <a:rPr lang="en-US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আসবে</a:t>
            </a:r>
            <a:r>
              <a:rPr lang="en-US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0" grpId="0" animBg="1"/>
      <p:bldP spid="2" grpId="0" animBg="1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que 3"/>
          <p:cNvSpPr/>
          <p:nvPr/>
        </p:nvSpPr>
        <p:spPr>
          <a:xfrm>
            <a:off x="179512" y="157264"/>
            <a:ext cx="8856984" cy="1214336"/>
          </a:xfrm>
          <a:prstGeom prst="plaque">
            <a:avLst/>
          </a:prstGeom>
          <a:solidFill>
            <a:srgbClr val="FFFF00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7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3232">
            <a:off x="685718" y="3748320"/>
            <a:ext cx="2041809" cy="2955547"/>
          </a:xfrm>
          <a:prstGeom prst="rect">
            <a:avLst/>
          </a:prstGeom>
        </p:spPr>
      </p:pic>
      <p:pic>
        <p:nvPicPr>
          <p:cNvPr id="3" name="Content Placeholder 13">
            <a:extLst>
              <a:ext uri="{FF2B5EF4-FFF2-40B4-BE49-F238E27FC236}">
                <a16:creationId xmlns:a16="http://schemas.microsoft.com/office/drawing/2014/main" id="{46569D06-A8CC-B987-A8BB-4AD1D76742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8859">
            <a:off x="6976997" y="352287"/>
            <a:ext cx="798760" cy="1156216"/>
          </a:xfrm>
          <a:prstGeom prst="rect">
            <a:avLst/>
          </a:prstGeom>
        </p:spPr>
      </p:pic>
      <p:pic>
        <p:nvPicPr>
          <p:cNvPr id="5" name="Content Placeholder 13">
            <a:extLst>
              <a:ext uri="{FF2B5EF4-FFF2-40B4-BE49-F238E27FC236}">
                <a16:creationId xmlns:a16="http://schemas.microsoft.com/office/drawing/2014/main" id="{18955661-F4B6-73F4-F7CD-A8907C6AD5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8859">
            <a:off x="1504389" y="352289"/>
            <a:ext cx="798760" cy="1156216"/>
          </a:xfrm>
          <a:prstGeom prst="rect">
            <a:avLst/>
          </a:prstGeom>
        </p:spPr>
      </p:pic>
      <p:pic>
        <p:nvPicPr>
          <p:cNvPr id="6" name="Content Placeholder 13">
            <a:extLst>
              <a:ext uri="{FF2B5EF4-FFF2-40B4-BE49-F238E27FC236}">
                <a16:creationId xmlns:a16="http://schemas.microsoft.com/office/drawing/2014/main" id="{1636F089-E4C9-6C46-DE3B-AF21DFEAC0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3232">
            <a:off x="6589711" y="3712652"/>
            <a:ext cx="2041809" cy="2955547"/>
          </a:xfrm>
          <a:prstGeom prst="rect">
            <a:avLst/>
          </a:prstGeom>
        </p:spPr>
      </p:pic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D5DAA49C-89F4-F56E-4C6E-E41C317AC2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135473"/>
            <a:ext cx="5673452" cy="3630165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4624"/>
            <a:ext cx="8534400" cy="1038940"/>
          </a:xfr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0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6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0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95936" y="1083564"/>
            <a:ext cx="5148064" cy="5257800"/>
          </a:xfrm>
        </p:spPr>
        <p:txBody>
          <a:bodyPr>
            <a:normAutofit/>
          </a:bodyPr>
          <a:lstStyle/>
          <a:p>
            <a:endParaRPr lang="en-IN" sz="3600" b="1" dirty="0"/>
          </a:p>
          <a:p>
            <a:r>
              <a:rPr lang="en-IN" sz="3600" b="1" dirty="0" err="1"/>
              <a:t>মো</a:t>
            </a:r>
            <a:r>
              <a:rPr lang="en-IN" sz="3600" b="1" dirty="0"/>
              <a:t>: </a:t>
            </a:r>
            <a:r>
              <a:rPr lang="en-IN" sz="3600" b="1" dirty="0" err="1"/>
              <a:t>আরেফিন</a:t>
            </a:r>
            <a:r>
              <a:rPr lang="en-IN" sz="3600" b="1" dirty="0"/>
              <a:t> </a:t>
            </a:r>
            <a:r>
              <a:rPr lang="en-IN" sz="3600" b="1" dirty="0" err="1"/>
              <a:t>মৃধা</a:t>
            </a:r>
            <a:r>
              <a:rPr lang="en-IN" sz="3600" b="1" dirty="0"/>
              <a:t> </a:t>
            </a:r>
          </a:p>
          <a:p>
            <a:r>
              <a:rPr lang="en-IN" sz="2400" b="1" dirty="0" err="1"/>
              <a:t>সহকারি</a:t>
            </a:r>
            <a:r>
              <a:rPr lang="en-IN" sz="2400" b="1" dirty="0"/>
              <a:t> </a:t>
            </a:r>
            <a:r>
              <a:rPr lang="en-IN" sz="2400" b="1" dirty="0" err="1"/>
              <a:t>শিক্ষক</a:t>
            </a:r>
            <a:r>
              <a:rPr lang="en-IN" sz="2000" b="1" dirty="0"/>
              <a:t>(</a:t>
            </a:r>
            <a:r>
              <a:rPr lang="en-IN" sz="2000" b="1" dirty="0" err="1"/>
              <a:t>সামাজিক</a:t>
            </a:r>
            <a:r>
              <a:rPr lang="en-IN" sz="2000" b="1" dirty="0"/>
              <a:t> </a:t>
            </a:r>
            <a:r>
              <a:rPr lang="en-IN" sz="2000" b="1" dirty="0" err="1"/>
              <a:t>বিজ্ঞান</a:t>
            </a:r>
            <a:r>
              <a:rPr lang="en-IN" sz="2000" b="1" dirty="0"/>
              <a:t>) </a:t>
            </a:r>
          </a:p>
          <a:p>
            <a:r>
              <a:rPr lang="en-IN" sz="2000" b="1" dirty="0" err="1"/>
              <a:t>কাচিহারা</a:t>
            </a:r>
            <a:r>
              <a:rPr lang="en-IN" sz="2000" b="1" dirty="0"/>
              <a:t> </a:t>
            </a:r>
            <a:r>
              <a:rPr lang="en-IN" sz="2000" b="1" dirty="0" err="1"/>
              <a:t>দ্বি-মুখী</a:t>
            </a:r>
            <a:r>
              <a:rPr lang="en-IN" sz="2000" b="1" dirty="0"/>
              <a:t> </a:t>
            </a:r>
            <a:r>
              <a:rPr lang="en-IN" sz="2000" b="1" dirty="0" err="1"/>
              <a:t>উচ্চ</a:t>
            </a:r>
            <a:r>
              <a:rPr lang="en-IN" sz="2000" b="1" dirty="0"/>
              <a:t> </a:t>
            </a:r>
            <a:r>
              <a:rPr lang="en-IN" sz="2000" b="1" dirty="0" err="1"/>
              <a:t>বিদ্যালয়</a:t>
            </a:r>
            <a:endParaRPr lang="en-IN" sz="2000" b="1" dirty="0"/>
          </a:p>
          <a:p>
            <a:r>
              <a:rPr lang="en-IN" sz="2800" b="1" dirty="0" err="1"/>
              <a:t>কাজিপুর</a:t>
            </a:r>
            <a:r>
              <a:rPr lang="en-IN" sz="2800" b="1" dirty="0"/>
              <a:t>, </a:t>
            </a:r>
            <a:r>
              <a:rPr lang="en-IN" sz="2800" b="1" dirty="0" err="1"/>
              <a:t>সিরাজগঞ্জ</a:t>
            </a:r>
            <a:r>
              <a:rPr lang="en-IN" sz="2800" b="1" dirty="0"/>
              <a:t>।</a:t>
            </a:r>
          </a:p>
          <a:p>
            <a:endParaRPr lang="en-IN" sz="2800" b="1" dirty="0">
              <a:solidFill>
                <a:srgbClr val="C00000"/>
              </a:solidFill>
            </a:endParaRPr>
          </a:p>
          <a:p>
            <a:r>
              <a:rPr lang="en-IN" sz="2800" b="1" dirty="0" err="1">
                <a:solidFill>
                  <a:srgbClr val="C00000"/>
                </a:solidFill>
              </a:rPr>
              <a:t>মোবাঃ</a:t>
            </a:r>
            <a:r>
              <a:rPr lang="en-IN" sz="3600" b="1" dirty="0">
                <a:solidFill>
                  <a:srgbClr val="C00000"/>
                </a:solidFill>
              </a:rPr>
              <a:t> </a:t>
            </a:r>
            <a:r>
              <a:rPr lang="en-IN" sz="3600" b="1" dirty="0">
                <a:solidFill>
                  <a:srgbClr val="C00000"/>
                </a:solidFill>
                <a:highlight>
                  <a:srgbClr val="FFFF00"/>
                </a:highlight>
                <a:latin typeface="Arial Black" panose="020B0A04020102020204" pitchFamily="34" charset="0"/>
              </a:rPr>
              <a:t>01745076099</a:t>
            </a:r>
            <a:endParaRPr lang="en-US" sz="3200" b="1" dirty="0">
              <a:solidFill>
                <a:srgbClr val="C00000"/>
              </a:solidFill>
              <a:highlight>
                <a:srgbClr val="FFFF00"/>
              </a:highlight>
              <a:latin typeface="Arial Black" panose="020B0A04020102020204" pitchFamily="34" charset="0"/>
              <a:cs typeface="NikoshBAN" pitchFamily="2" charset="0"/>
            </a:endParaRPr>
          </a:p>
          <a:p>
            <a:pPr>
              <a:buNone/>
            </a:pPr>
            <a:endParaRPr lang="en-US" dirty="0">
              <a:latin typeface="NikoshBAN"/>
              <a:cs typeface="NikoshBAN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508C67-351E-24DD-159E-48206CCD21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74980"/>
            <a:ext cx="3816424" cy="4966384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0"/>
            <a:ext cx="8534400" cy="987552"/>
          </a:xfrm>
          <a:solidFill>
            <a:schemeClr val="accent3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en-US" sz="54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5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504" y="1371600"/>
            <a:ext cx="5544616" cy="5009728"/>
          </a:xfrm>
          <a:solidFill>
            <a:srgbClr val="00B0F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সপ্তম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    </a:t>
            </a:r>
          </a:p>
          <a:p>
            <a:pPr marL="0" indent="0">
              <a:buNone/>
            </a:pP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বাংলাদেশ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বিশ্বপরিচয়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অষ্টম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-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বাংলাদেশের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সমস্যা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en-US" sz="3600" b="1" dirty="0" err="1">
                <a:solidFill>
                  <a:srgbClr val="FF0000"/>
                </a:solidFill>
                <a:highlight>
                  <a:srgbClr val="FFFF00"/>
                </a:highlight>
                <a:latin typeface="NikoshBAN" pitchFamily="2" charset="0"/>
                <a:cs typeface="NikoshBAN" pitchFamily="2" charset="0"/>
              </a:rPr>
              <a:t>পাঠঃ</a:t>
            </a:r>
            <a:r>
              <a:rPr 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b="1" dirty="0">
                <a:solidFill>
                  <a:srgbClr val="FF0000"/>
                </a:solidFill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যৌতুক </a:t>
            </a:r>
            <a:r>
              <a:rPr 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en-US" sz="3600" b="1" dirty="0" err="1">
                <a:solidFill>
                  <a:srgbClr val="FF0000"/>
                </a:solidFill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বাল্যবিবাহ</a:t>
            </a:r>
            <a:r>
              <a:rPr 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marL="0" indent="0">
              <a:buNone/>
            </a:pPr>
            <a:endParaRPr lang="en-US" sz="3600" b="1" dirty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৫০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মিনিট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তারিখঃ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>
                <a:highlight>
                  <a:srgbClr val="FFFF00"/>
                </a:highlight>
                <a:latin typeface="NikoshBAN" pitchFamily="2" charset="0"/>
                <a:cs typeface="NikoshBAN" pitchFamily="2" charset="0"/>
              </a:rPr>
              <a:t>১৮/০৮/২০২৬ </a:t>
            </a:r>
            <a:r>
              <a:rPr lang="en-US" sz="3200" b="1" dirty="0" err="1">
                <a:highlight>
                  <a:srgbClr val="FFFF00"/>
                </a:highlight>
                <a:latin typeface="NikoshBAN" pitchFamily="2" charset="0"/>
                <a:cs typeface="NikoshBAN" pitchFamily="2" charset="0"/>
              </a:rPr>
              <a:t>খ্রিঃ</a:t>
            </a:r>
            <a:endParaRPr lang="en-US" sz="3200" b="1" dirty="0">
              <a:highlight>
                <a:srgbClr val="FFFF00"/>
              </a:highlight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CDB3E36-E3E1-19D5-52B6-A45CEDB6F41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535600"/>
            <a:ext cx="3328048" cy="4681727"/>
          </a:xfrm>
          <a:prstGeom prst="rect">
            <a:avLst/>
          </a:prstGeom>
          <a:solidFill>
            <a:srgbClr val="FFFF00"/>
          </a:solidFill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16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364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32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328" tmFilter="0, 0; 0.125,0.2665; 0.25,0.4; 0.375,0.465; 0.5,0.5;  0.625,0.535; 0.75,0.6; 0.875,0.7335; 1,1">
                                          <p:stCondLst>
                                            <p:cond delay="13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264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28" tmFilter="0, 0; 0.125,0.2665; 0.25,0.4; 0.375,0.465; 0.5,0.5;  0.625,0.535; 0.75,0.6; 0.875,0.7335; 1,1">
                                          <p:stCondLst>
                                            <p:cond delay="3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52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332" decel="50000">
                                          <p:stCondLst>
                                            <p:cond delay="135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52">
                                          <p:stCondLst>
                                            <p:cond delay="26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332" decel="50000">
                                          <p:stCondLst>
                                            <p:cond delay="2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52">
                                          <p:stCondLst>
                                            <p:cond delay="328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332" decel="50000">
                                          <p:stCondLst>
                                            <p:cond delay="333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52">
                                          <p:stCondLst>
                                            <p:cond delay="361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332" decel="50000">
                                          <p:stCondLst>
                                            <p:cond delay="3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980706A-2666-43BB-A640-2CADC0BE2BD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204864"/>
            <a:ext cx="8208752" cy="4073623"/>
          </a:xfr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E41A412-22F6-EFF0-C805-583662743F47}"/>
              </a:ext>
            </a:extLst>
          </p:cNvPr>
          <p:cNvSpPr/>
          <p:nvPr/>
        </p:nvSpPr>
        <p:spPr>
          <a:xfrm>
            <a:off x="1259632" y="260648"/>
            <a:ext cx="7128792" cy="172819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নিচের</a:t>
            </a:r>
            <a:r>
              <a:rPr lang="en-US" sz="3200" dirty="0"/>
              <a:t> </a:t>
            </a:r>
            <a:r>
              <a:rPr lang="en-US" sz="3200" dirty="0" err="1"/>
              <a:t>চিত্রগুলো</a:t>
            </a:r>
            <a:r>
              <a:rPr lang="en-US" sz="3200" dirty="0"/>
              <a:t> </a:t>
            </a:r>
            <a:r>
              <a:rPr lang="en-US" sz="3200" dirty="0" err="1"/>
              <a:t>লক্ষ্য</a:t>
            </a:r>
            <a:r>
              <a:rPr lang="en-US" sz="3200" dirty="0"/>
              <a:t> </a:t>
            </a:r>
            <a:r>
              <a:rPr lang="en-US" sz="3200" dirty="0" err="1"/>
              <a:t>করি</a:t>
            </a:r>
            <a:r>
              <a:rPr lang="en-US" sz="3200" dirty="0"/>
              <a:t>-</a:t>
            </a:r>
          </a:p>
          <a:p>
            <a:pPr algn="ctr"/>
            <a:endParaRPr lang="en-US" sz="3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391A87-7324-09B0-CC79-6D1461635C51}"/>
              </a:ext>
            </a:extLst>
          </p:cNvPr>
          <p:cNvSpPr txBox="1"/>
          <p:nvPr/>
        </p:nvSpPr>
        <p:spPr>
          <a:xfrm>
            <a:off x="3779912" y="1372206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</a:rPr>
              <a:t>পূর্বজ্ঞান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যাচাই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E2F5D9-7DEB-147C-EC23-743121079EE5}"/>
              </a:ext>
            </a:extLst>
          </p:cNvPr>
          <p:cNvSpPr txBox="1"/>
          <p:nvPr/>
        </p:nvSpPr>
        <p:spPr>
          <a:xfrm>
            <a:off x="4283968" y="2545319"/>
            <a:ext cx="15520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১নং </a:t>
            </a:r>
            <a:r>
              <a:rPr lang="en-US" sz="2800" b="1" dirty="0" err="1">
                <a:solidFill>
                  <a:srgbClr val="FF0000"/>
                </a:solidFill>
              </a:rPr>
              <a:t>ছবি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6F05557-A306-4B4A-A52A-C9CAC81AA60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862" y="1484784"/>
            <a:ext cx="4270376" cy="4824536"/>
          </a:xfr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DEA4A22-0EE7-ADFC-35D2-7AFD2316221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84784"/>
            <a:ext cx="4203627" cy="48245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992E89B-95CD-C5EF-BD14-B67FED758870}"/>
              </a:ext>
            </a:extLst>
          </p:cNvPr>
          <p:cNvSpPr txBox="1"/>
          <p:nvPr/>
        </p:nvSpPr>
        <p:spPr>
          <a:xfrm>
            <a:off x="1403648" y="479047"/>
            <a:ext cx="19078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২ </a:t>
            </a:r>
            <a:r>
              <a:rPr lang="en-US" sz="3200" b="1" dirty="0" err="1">
                <a:solidFill>
                  <a:srgbClr val="FF0000"/>
                </a:solidFill>
              </a:rPr>
              <a:t>নং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ছবি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BFCA48-FAB7-7D63-F356-4B37F7252A0E}"/>
              </a:ext>
            </a:extLst>
          </p:cNvPr>
          <p:cNvSpPr txBox="1"/>
          <p:nvPr/>
        </p:nvSpPr>
        <p:spPr>
          <a:xfrm>
            <a:off x="5916454" y="479048"/>
            <a:ext cx="19591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৩ </a:t>
            </a:r>
            <a:r>
              <a:rPr lang="en-US" sz="3200" b="1" dirty="0" err="1">
                <a:solidFill>
                  <a:srgbClr val="FF0000"/>
                </a:solidFill>
              </a:rPr>
              <a:t>নং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ছবি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211C10E-0ADA-944F-5E17-FE28BC8B805E}"/>
              </a:ext>
            </a:extLst>
          </p:cNvPr>
          <p:cNvSpPr/>
          <p:nvPr/>
        </p:nvSpPr>
        <p:spPr>
          <a:xfrm>
            <a:off x="4572000" y="188640"/>
            <a:ext cx="45719" cy="619268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D737640-B437-4D2B-904C-50D82CEA12D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789" y="2138603"/>
            <a:ext cx="4139407" cy="3505200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E4EF49F-4EB0-481F-A5E9-1043C6B6D05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47" y="2138603"/>
            <a:ext cx="4243466" cy="3505200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CA39C8B-C11A-12F7-7160-471E85E5F78C}"/>
              </a:ext>
            </a:extLst>
          </p:cNvPr>
          <p:cNvSpPr txBox="1"/>
          <p:nvPr/>
        </p:nvSpPr>
        <p:spPr>
          <a:xfrm>
            <a:off x="1523080" y="404664"/>
            <a:ext cx="17508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৪ </a:t>
            </a:r>
            <a:r>
              <a:rPr lang="en-US" sz="3200" dirty="0" err="1">
                <a:solidFill>
                  <a:srgbClr val="FF0000"/>
                </a:solidFill>
              </a:rPr>
              <a:t>নং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ছবি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A93158-0EB4-BC44-2A84-8A6017CBB721}"/>
              </a:ext>
            </a:extLst>
          </p:cNvPr>
          <p:cNvSpPr txBox="1"/>
          <p:nvPr/>
        </p:nvSpPr>
        <p:spPr>
          <a:xfrm>
            <a:off x="6012160" y="403502"/>
            <a:ext cx="17940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৫ </a:t>
            </a:r>
            <a:r>
              <a:rPr lang="en-US" sz="3200" dirty="0" err="1">
                <a:solidFill>
                  <a:srgbClr val="FF0000"/>
                </a:solidFill>
              </a:rPr>
              <a:t>নং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ছবি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2A376E-F86F-B0EB-7C29-1E8795990686}"/>
              </a:ext>
            </a:extLst>
          </p:cNvPr>
          <p:cNvSpPr/>
          <p:nvPr/>
        </p:nvSpPr>
        <p:spPr>
          <a:xfrm>
            <a:off x="4572000" y="188640"/>
            <a:ext cx="45719" cy="619268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512" y="193728"/>
            <a:ext cx="8534400" cy="859008"/>
          </a:xfr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r>
              <a:rPr lang="en-US" sz="5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শিরোনাম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5" name="Cloud Callout 4"/>
          <p:cNvSpPr/>
          <p:nvPr/>
        </p:nvSpPr>
        <p:spPr>
          <a:xfrm>
            <a:off x="129208" y="1844824"/>
            <a:ext cx="9014792" cy="3585192"/>
          </a:xfrm>
          <a:prstGeom prst="cloudCallou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যৌতুক </a:t>
            </a:r>
            <a:r>
              <a:rPr lang="en-US" sz="6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en-US" sz="6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বাল্যবিবাহ</a:t>
            </a:r>
            <a:endParaRPr lang="en-US" sz="6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534400" cy="758952"/>
          </a:xfrm>
          <a:solidFill>
            <a:schemeClr val="accent2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শিখন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ফল</a:t>
            </a:r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156541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4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188640"/>
            <a:ext cx="8534400" cy="758952"/>
          </a:xfrm>
          <a:solidFill>
            <a:srgbClr val="FFFF00"/>
          </a:solidFill>
        </p:spPr>
        <p:txBody>
          <a:bodyPr/>
          <a:lstStyle/>
          <a:p>
            <a:r>
              <a:rPr lang="bn-IN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যৌতুক কি</a:t>
            </a:r>
            <a:endPara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8542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u="sng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যৌতুকের</a:t>
            </a:r>
            <a:r>
              <a:rPr lang="en-US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ধারণা</a:t>
            </a:r>
            <a:r>
              <a:rPr lang="en-US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বিয়ের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কনে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বিপরীত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পক্ষের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কাছ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অ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্থ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্তি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উপহার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সামগ্রী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দাবি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ও গ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ণ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েই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য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ৌ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ক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  <a:p>
            <a:pPr marL="0" indent="0" algn="just">
              <a:buNone/>
            </a:pPr>
            <a:endParaRPr lang="en-US" sz="2800" b="1" dirty="0">
              <a:solidFill>
                <a:schemeClr val="accent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just">
              <a:buNone/>
            </a:pPr>
            <a:r>
              <a:rPr lang="bn-IN" sz="2800" b="1" dirty="0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যৌ</a:t>
            </a:r>
            <a:r>
              <a:rPr lang="as-IN" sz="2800" b="1" u="sng" dirty="0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2800" b="1" u="sng" dirty="0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as-IN" sz="2800" b="1" u="sng" dirty="0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2800" b="1" u="sng" dirty="0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sz="2800" b="1" u="sng" dirty="0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2800" b="1" u="sng" dirty="0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800" b="1" u="sng" dirty="0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2800" b="1" u="sng" dirty="0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2800" b="1" u="sng" dirty="0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2800" b="1" u="sng" dirty="0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 :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্র্যে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লোভের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নেই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ৃ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ষ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্টি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হ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দারিদ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র্যের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লোভের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কারনে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পক্ষ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কনে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পক্ষের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কা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ছ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ে 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থ-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ম্পদ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উপহার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সামগ্রী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দাবি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কনের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পিতার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অ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্থ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ই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তিষ্ঠা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চায়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marL="0" indent="0" algn="just">
              <a:buNone/>
            </a:pPr>
            <a:endParaRPr lang="en-US" b="1" u="sng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just">
              <a:buNone/>
            </a:pPr>
            <a:r>
              <a:rPr lang="en-US" b="1" u="sng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as-IN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ৗ</a:t>
            </a:r>
            <a:r>
              <a:rPr lang="en-US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as-IN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en-US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as-IN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as-IN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r>
              <a:rPr lang="as-IN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 :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ৌতুকের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বিয়ের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দাম্পত্য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কলহ,নারী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নি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্য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, 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স্ত্রী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হত্যার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মত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ঘ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া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ঘটে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marL="0" indent="0">
              <a:buNone/>
            </a:pP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430</TotalTime>
  <Words>902</Words>
  <Application>Microsoft Office PowerPoint</Application>
  <PresentationFormat>On-screen Show (4:3)</PresentationFormat>
  <Paragraphs>96</Paragraphs>
  <Slides>19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 Black</vt:lpstr>
      <vt:lpstr>Calibri</vt:lpstr>
      <vt:lpstr>Georgia</vt:lpstr>
      <vt:lpstr>NikoshBAN</vt:lpstr>
      <vt:lpstr>Wingdings</vt:lpstr>
      <vt:lpstr>Wingdings 2</vt:lpstr>
      <vt:lpstr>Civic</vt:lpstr>
      <vt:lpstr>আজকের ক্লাসে সবাইকে-</vt:lpstr>
      <vt:lpstr>শিক্ষক পরিচিতি</vt:lpstr>
      <vt:lpstr>পাঠ পরিচিতি</vt:lpstr>
      <vt:lpstr>PowerPoint Presentation</vt:lpstr>
      <vt:lpstr>PowerPoint Presentation</vt:lpstr>
      <vt:lpstr>PowerPoint Presentation</vt:lpstr>
      <vt:lpstr>আজকের পাঠ শিরোনাম</vt:lpstr>
      <vt:lpstr>শিখন ফল</vt:lpstr>
      <vt:lpstr>যৌতুক কি</vt:lpstr>
      <vt:lpstr>যৌতুক নিরোধ আইন</vt:lpstr>
      <vt:lpstr>যৌতুক বিরোধী সামাজিক আন্দোলন</vt:lpstr>
      <vt:lpstr>বাল্যবিবাহ</vt:lpstr>
      <vt:lpstr>বাল্যবিবাহের প্রভাব</vt:lpstr>
      <vt:lpstr>বাল্যবিবাহ নিরোধ আইন</vt:lpstr>
      <vt:lpstr>মূল্যায়নঃ১</vt:lpstr>
      <vt:lpstr>মূল্যায়নঃ২</vt:lpstr>
      <vt:lpstr>মূল্যায়নঃ৩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আজকের ক্লাসে সবাইকে স্বাগতম</dc:title>
  <dc:creator>nice</dc:creator>
  <cp:lastModifiedBy>TAMIM ABDULLAH</cp:lastModifiedBy>
  <cp:revision>116</cp:revision>
  <dcterms:created xsi:type="dcterms:W3CDTF">2002-01-07T08:57:27Z</dcterms:created>
  <dcterms:modified xsi:type="dcterms:W3CDTF">2026-09-05T14:19:31Z</dcterms:modified>
</cp:coreProperties>
</file>