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7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F4778E-AEF5-45FC-86CC-5996E445DC25}" type="doc">
      <dgm:prSet loTypeId="urn:microsoft.com/office/officeart/2005/8/layout/vList2" loCatId="list" qsTypeId="urn:microsoft.com/office/officeart/2005/8/quickstyle/3d2#1" qsCatId="3D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863CD16C-B4EE-4F33-A07A-D9A1AAA9DA77}">
      <dgm:prSet phldrT="[Text]" custT="1"/>
      <dgm:spPr/>
      <dgm:t>
        <a:bodyPr/>
        <a:lstStyle/>
        <a:p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১।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প্রবীণ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অধিকারের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ধারণা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অধিকারসমূহ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ব্যাখ্যা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;</a:t>
          </a:r>
        </a:p>
      </dgm:t>
    </dgm:pt>
    <dgm:pt modelId="{73661EA4-AB17-4060-A13B-B4651CD0F664}" type="parTrans" cxnId="{224EB4C1-A010-4196-AFAD-84BD611954AB}">
      <dgm:prSet/>
      <dgm:spPr/>
      <dgm:t>
        <a:bodyPr/>
        <a:lstStyle/>
        <a:p>
          <a:endParaRPr lang="en-US"/>
        </a:p>
      </dgm:t>
    </dgm:pt>
    <dgm:pt modelId="{20AB4699-89F3-431B-86D7-6E817DEEA3FB}" type="sibTrans" cxnId="{224EB4C1-A010-4196-AFAD-84BD611954AB}">
      <dgm:prSet/>
      <dgm:spPr/>
      <dgm:t>
        <a:bodyPr/>
        <a:lstStyle/>
        <a:p>
          <a:endParaRPr lang="en-US"/>
        </a:p>
      </dgm:t>
    </dgm:pt>
    <dgm:pt modelId="{000DAC09-4091-421D-8DCF-793FCE2F987A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২।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প্রবীণদের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সমস্যাসমূহ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বিশ্লেষণ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;</a:t>
          </a:r>
          <a:r>
            <a:rPr lang="en-US" sz="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</a:p>
      </dgm:t>
    </dgm:pt>
    <dgm:pt modelId="{31FCF34C-1C9F-49BA-ADFC-A7BC0CD83A7A}" type="sibTrans" cxnId="{65FBB660-2B11-4BFE-8D65-7A9DD7E53F8D}">
      <dgm:prSet/>
      <dgm:spPr/>
      <dgm:t>
        <a:bodyPr/>
        <a:lstStyle/>
        <a:p>
          <a:endParaRPr lang="en-US"/>
        </a:p>
      </dgm:t>
    </dgm:pt>
    <dgm:pt modelId="{1EC43E59-4AD4-4EAB-B6FC-C626E8895981}" type="parTrans" cxnId="{65FBB660-2B11-4BFE-8D65-7A9DD7E53F8D}">
      <dgm:prSet/>
      <dgm:spPr/>
      <dgm:t>
        <a:bodyPr/>
        <a:lstStyle/>
        <a:p>
          <a:endParaRPr lang="en-US"/>
        </a:p>
      </dgm:t>
    </dgm:pt>
    <dgm:pt modelId="{E30D409A-8273-4F04-842A-BF5D028E708D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৩।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প্রবীণদের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কল্যাণমূলক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কর্মসূচি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ব্যাখ্যা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;</a:t>
          </a:r>
          <a:r>
            <a:rPr lang="en-US" sz="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</a:p>
      </dgm:t>
    </dgm:pt>
    <dgm:pt modelId="{13C51530-7ED4-46EE-8307-7E626DAB5EC4}" type="sibTrans" cxnId="{DD2DFBFA-8EAF-43A4-AB11-6EC22DA0206B}">
      <dgm:prSet/>
      <dgm:spPr/>
      <dgm:t>
        <a:bodyPr/>
        <a:lstStyle/>
        <a:p>
          <a:endParaRPr lang="en-US"/>
        </a:p>
      </dgm:t>
    </dgm:pt>
    <dgm:pt modelId="{78BC7716-9523-41D0-8EF2-0F0A915A1571}" type="parTrans" cxnId="{DD2DFBFA-8EAF-43A4-AB11-6EC22DA0206B}">
      <dgm:prSet/>
      <dgm:spPr/>
      <dgm:t>
        <a:bodyPr/>
        <a:lstStyle/>
        <a:p>
          <a:endParaRPr lang="en-US"/>
        </a:p>
      </dgm:t>
    </dgm:pt>
    <dgm:pt modelId="{FEA14D8F-7033-4943-9A12-5D107D0A23BF}" type="pres">
      <dgm:prSet presAssocID="{43F4778E-AEF5-45FC-86CC-5996E445DC25}" presName="linear" presStyleCnt="0">
        <dgm:presLayoutVars>
          <dgm:animLvl val="lvl"/>
          <dgm:resizeHandles val="exact"/>
        </dgm:presLayoutVars>
      </dgm:prSet>
      <dgm:spPr/>
    </dgm:pt>
    <dgm:pt modelId="{E92EFF7A-0B6C-408F-A719-F2F205803B57}" type="pres">
      <dgm:prSet presAssocID="{863CD16C-B4EE-4F33-A07A-D9A1AAA9DA77}" presName="parentText" presStyleLbl="node1" presStyleIdx="0" presStyleCnt="3" custLinFactNeighborX="198" custLinFactNeighborY="-10319">
        <dgm:presLayoutVars>
          <dgm:chMax val="0"/>
          <dgm:bulletEnabled val="1"/>
        </dgm:presLayoutVars>
      </dgm:prSet>
      <dgm:spPr/>
    </dgm:pt>
    <dgm:pt modelId="{C22C789B-469E-4B93-982D-E2F6155F9245}" type="pres">
      <dgm:prSet presAssocID="{20AB4699-89F3-431B-86D7-6E817DEEA3FB}" presName="spacer" presStyleCnt="0"/>
      <dgm:spPr/>
    </dgm:pt>
    <dgm:pt modelId="{1C5DB7FF-1E6F-445A-8D08-0AB41E58F6DD}" type="pres">
      <dgm:prSet presAssocID="{000DAC09-4091-421D-8DCF-793FCE2F987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28A082D-A532-459E-ADE3-B34DBAC69A32}" type="pres">
      <dgm:prSet presAssocID="{31FCF34C-1C9F-49BA-ADFC-A7BC0CD83A7A}" presName="spacer" presStyleCnt="0"/>
      <dgm:spPr/>
    </dgm:pt>
    <dgm:pt modelId="{E95CB411-0542-4085-B7BF-948DAA4D5FD6}" type="pres">
      <dgm:prSet presAssocID="{E30D409A-8273-4F04-842A-BF5D028E708D}" presName="parentText" presStyleLbl="node1" presStyleIdx="2" presStyleCnt="3" custLinFactNeighborX="-926">
        <dgm:presLayoutVars>
          <dgm:chMax val="0"/>
          <dgm:bulletEnabled val="1"/>
        </dgm:presLayoutVars>
      </dgm:prSet>
      <dgm:spPr/>
    </dgm:pt>
  </dgm:ptLst>
  <dgm:cxnLst>
    <dgm:cxn modelId="{714B5401-E5E6-49C1-AAB3-8A975E12C389}" type="presOf" srcId="{863CD16C-B4EE-4F33-A07A-D9A1AAA9DA77}" destId="{E92EFF7A-0B6C-408F-A719-F2F205803B57}" srcOrd="0" destOrd="0" presId="urn:microsoft.com/office/officeart/2005/8/layout/vList2"/>
    <dgm:cxn modelId="{65FBB660-2B11-4BFE-8D65-7A9DD7E53F8D}" srcId="{43F4778E-AEF5-45FC-86CC-5996E445DC25}" destId="{000DAC09-4091-421D-8DCF-793FCE2F987A}" srcOrd="1" destOrd="0" parTransId="{1EC43E59-4AD4-4EAB-B6FC-C626E8895981}" sibTransId="{31FCF34C-1C9F-49BA-ADFC-A7BC0CD83A7A}"/>
    <dgm:cxn modelId="{9C401F61-A355-4EE0-970A-60B342487F6C}" type="presOf" srcId="{E30D409A-8273-4F04-842A-BF5D028E708D}" destId="{E95CB411-0542-4085-B7BF-948DAA4D5FD6}" srcOrd="0" destOrd="0" presId="urn:microsoft.com/office/officeart/2005/8/layout/vList2"/>
    <dgm:cxn modelId="{2F7DD258-5A8F-4C25-84EC-74ED54FF1050}" type="presOf" srcId="{000DAC09-4091-421D-8DCF-793FCE2F987A}" destId="{1C5DB7FF-1E6F-445A-8D08-0AB41E58F6DD}" srcOrd="0" destOrd="0" presId="urn:microsoft.com/office/officeart/2005/8/layout/vList2"/>
    <dgm:cxn modelId="{790FE77F-0378-4588-B1A7-A08A2AE9CCC6}" type="presOf" srcId="{43F4778E-AEF5-45FC-86CC-5996E445DC25}" destId="{FEA14D8F-7033-4943-9A12-5D107D0A23BF}" srcOrd="0" destOrd="0" presId="urn:microsoft.com/office/officeart/2005/8/layout/vList2"/>
    <dgm:cxn modelId="{224EB4C1-A010-4196-AFAD-84BD611954AB}" srcId="{43F4778E-AEF5-45FC-86CC-5996E445DC25}" destId="{863CD16C-B4EE-4F33-A07A-D9A1AAA9DA77}" srcOrd="0" destOrd="0" parTransId="{73661EA4-AB17-4060-A13B-B4651CD0F664}" sibTransId="{20AB4699-89F3-431B-86D7-6E817DEEA3FB}"/>
    <dgm:cxn modelId="{DD2DFBFA-8EAF-43A4-AB11-6EC22DA0206B}" srcId="{43F4778E-AEF5-45FC-86CC-5996E445DC25}" destId="{E30D409A-8273-4F04-842A-BF5D028E708D}" srcOrd="2" destOrd="0" parTransId="{78BC7716-9523-41D0-8EF2-0F0A915A1571}" sibTransId="{13C51530-7ED4-46EE-8307-7E626DAB5EC4}"/>
    <dgm:cxn modelId="{445115CF-A74B-4CC5-9426-71BA6C9E3385}" type="presParOf" srcId="{FEA14D8F-7033-4943-9A12-5D107D0A23BF}" destId="{E92EFF7A-0B6C-408F-A719-F2F205803B57}" srcOrd="0" destOrd="0" presId="urn:microsoft.com/office/officeart/2005/8/layout/vList2"/>
    <dgm:cxn modelId="{DC2F9FD3-D01F-4F1A-8233-B508BF0C124C}" type="presParOf" srcId="{FEA14D8F-7033-4943-9A12-5D107D0A23BF}" destId="{C22C789B-469E-4B93-982D-E2F6155F9245}" srcOrd="1" destOrd="0" presId="urn:microsoft.com/office/officeart/2005/8/layout/vList2"/>
    <dgm:cxn modelId="{E23C560A-796F-4BD4-9261-B6F237ECF4C3}" type="presParOf" srcId="{FEA14D8F-7033-4943-9A12-5D107D0A23BF}" destId="{1C5DB7FF-1E6F-445A-8D08-0AB41E58F6DD}" srcOrd="2" destOrd="0" presId="urn:microsoft.com/office/officeart/2005/8/layout/vList2"/>
    <dgm:cxn modelId="{D19733A7-395F-47B7-BE59-1FDCBE1E5DDC}" type="presParOf" srcId="{FEA14D8F-7033-4943-9A12-5D107D0A23BF}" destId="{328A082D-A532-459E-ADE3-B34DBAC69A32}" srcOrd="3" destOrd="0" presId="urn:microsoft.com/office/officeart/2005/8/layout/vList2"/>
    <dgm:cxn modelId="{5BF1015F-F0F4-4D52-A91E-34C75D6229CA}" type="presParOf" srcId="{FEA14D8F-7033-4943-9A12-5D107D0A23BF}" destId="{E95CB411-0542-4085-B7BF-948DAA4D5FD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2EFF7A-0B6C-408F-A719-F2F205803B57}">
      <dsp:nvSpPr>
        <dsp:cNvPr id="0" name=""/>
        <dsp:cNvSpPr/>
      </dsp:nvSpPr>
      <dsp:spPr>
        <a:xfrm>
          <a:off x="0" y="6396"/>
          <a:ext cx="11188557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১।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প্রবীণ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অধিকারের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ধারণা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অধিকারসমূহ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ব্যাখ্যা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;</a:t>
          </a:r>
        </a:p>
      </dsp:txBody>
      <dsp:txXfrm>
        <a:off x="53916" y="60312"/>
        <a:ext cx="11080725" cy="996648"/>
      </dsp:txXfrm>
    </dsp:sp>
    <dsp:sp modelId="{1C5DB7FF-1E6F-445A-8D08-0AB41E58F6DD}">
      <dsp:nvSpPr>
        <dsp:cNvPr id="0" name=""/>
        <dsp:cNvSpPr/>
      </dsp:nvSpPr>
      <dsp:spPr>
        <a:xfrm>
          <a:off x="0" y="1298331"/>
          <a:ext cx="11188557" cy="1104480"/>
        </a:xfrm>
        <a:prstGeom prst="roundRect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২।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প্রবীণদের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সমস্যাসমূহ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বিশ্লেষণ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;</a:t>
          </a:r>
          <a:r>
            <a:rPr lang="en-US" sz="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</a:p>
      </dsp:txBody>
      <dsp:txXfrm>
        <a:off x="53916" y="1352247"/>
        <a:ext cx="11080725" cy="996648"/>
      </dsp:txXfrm>
    </dsp:sp>
    <dsp:sp modelId="{E95CB411-0542-4085-B7BF-948DAA4D5FD6}">
      <dsp:nvSpPr>
        <dsp:cNvPr id="0" name=""/>
        <dsp:cNvSpPr/>
      </dsp:nvSpPr>
      <dsp:spPr>
        <a:xfrm>
          <a:off x="0" y="2572731"/>
          <a:ext cx="11188557" cy="1104480"/>
        </a:xfrm>
        <a:prstGeom prst="round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৩।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প্রবীণদের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কল্যাণমূলক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কর্মসূচি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ব্যাখ্যা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40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;</a:t>
          </a:r>
          <a:r>
            <a:rPr lang="en-US" sz="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</a:p>
      </dsp:txBody>
      <dsp:txXfrm>
        <a:off x="53916" y="2626647"/>
        <a:ext cx="11080725" cy="996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7687D-B30A-44E6-83C7-E66198F5EC0F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535F6-A707-4EB5-96FC-AC973DF5F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6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F54310-2B4A-4C50-94DB-1CF77212BFB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4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FF13-BF32-6C87-6572-6647684EC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76D78-3AAE-2480-2440-A07C6A372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F220D-4A5C-3105-B924-D7A487E2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D4180-1F54-5246-4612-950D08080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C9EF-DB12-9B93-66C5-E125AD7C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9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6783-4D99-87CE-56F4-85D1F5E95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D99F5-D8B1-22EE-A336-A10C3720D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2F6C-71B7-0170-9DB2-9AFABD4D5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D1E48-868D-4617-75C0-D82EEA03E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26842-288B-B297-2E8C-0BA62774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3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21F9-DE71-61AF-1A3C-1611606F4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85DD7-58FC-EEE1-93D7-BD964F923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35F68-8ADF-7266-DEF3-6B52455B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4D2B3-3793-678E-413A-16F8B151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1BA4-6021-43FF-0800-7145EE7D5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23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D13A0-45D2-401A-67ED-311BE3D7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4C69E-1674-33C5-99DF-1A6DC20B1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E726E-480A-F655-BDB7-014D13DEC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93223-17C4-E5FF-155C-A04208776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D6E86-CC3A-EB90-162E-A7B128F7A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62B1C-F9D0-27A0-5D1B-33532347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EE1F8-54A1-AE4E-1E66-7C66D1573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1CBE8-F354-A5EB-C548-65B26B5CA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B66A5-1E6C-A5FA-133A-2A400E9E8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4BF57E-1212-6CC5-2A08-00B455026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0250F-D396-F826-FBCD-B107263A1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F2B35F-A296-54B2-4113-99E94BF5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2CCC2B-EDCD-7321-3770-475A358FE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9117C-0382-A6A8-1634-5698FD5D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2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4AF26-46A7-824C-9D44-F3C91FA8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3E458B-7176-D0BF-1595-41FA9D92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80EB8-2B28-9C58-8405-18943E5C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C11EFE-466E-8175-FEAC-9694A49A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9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04B0C2-044B-449A-4CC5-03D17560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33D67-2EA1-6A22-01A8-3DC4BABB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57B08-2050-231E-DC1F-7E2E3888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7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3197-07BE-8315-90FC-D6638EE6C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DE7F9-85AE-67AC-0083-42540A99C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0D321-C8B7-7205-5E98-991842323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563E1-5364-45A1-3CC7-632D1888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48684-7A96-19C7-41F0-ABB8B50A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4DB72-A350-0CA1-18DF-9E7670EF5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32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4A2C-B202-DB67-CEAB-16B13706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022D0-EEA2-773F-0271-7ECE8ABF8F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CDD6F-F163-3F69-7A9A-E228FF7A8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A82E1-5FF2-F3F8-F428-3D5BDA249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6F9AC-54AD-5AEB-3FF7-25FC44EF6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9463E-63DB-BDEB-5755-CDEC2C4D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6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2B19-ABF1-6A1E-ABDB-1ED79B72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EF7E7-3805-C93F-7351-28FE7A480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00BC1-2D3B-F26A-E6B7-00DE6BE77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22AE1-A9B9-5230-5D06-94BCAEEB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39E46-A933-AB3E-5164-D158B37E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2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8D2044-CB8B-EB2C-369D-BEA7CC650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A2166-CC53-7A5F-C75E-B2879A252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1E25F-1C19-4C62-84E8-8E08AA87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2B57-10C3-E121-4ACE-D2D3594D9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9357E-B924-9027-7DC7-6399159AB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03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3D7F2F-6FDC-C552-373B-D1416A36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768E5-A2EC-0341-6BCE-58B3754CC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07FCC-0122-4BDB-D97C-83DAF0ADF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E6EBD-43F3-43FE-A4C7-0F649AD8892E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DEAE4-8AD3-339C-BE31-E9BB36F40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478BB-01A7-19E6-7C8E-306FF586E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D4787-4778-4C61-B101-A0EE88D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1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C0B16D-E760-BF77-E899-FB0AFAC9D2E8}"/>
              </a:ext>
            </a:extLst>
          </p:cNvPr>
          <p:cNvSpPr/>
          <p:nvPr/>
        </p:nvSpPr>
        <p:spPr>
          <a:xfrm>
            <a:off x="0" y="62753"/>
            <a:ext cx="12683778" cy="6732494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5231C6-3DF4-0D0C-EC3B-2D536FD73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4" y="125506"/>
            <a:ext cx="6457150" cy="67324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E4F7759-C3CD-8265-524F-7F267AE5E843}"/>
              </a:ext>
            </a:extLst>
          </p:cNvPr>
          <p:cNvSpPr txBox="1"/>
          <p:nvPr/>
        </p:nvSpPr>
        <p:spPr>
          <a:xfrm rot="10800000" flipV="1">
            <a:off x="6636914" y="188503"/>
            <a:ext cx="60468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8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C704EB-6656-3C21-826C-15E0D04C9BC1}"/>
              </a:ext>
            </a:extLst>
          </p:cNvPr>
          <p:cNvSpPr/>
          <p:nvPr/>
        </p:nvSpPr>
        <p:spPr>
          <a:xfrm>
            <a:off x="7380514" y="5159980"/>
            <a:ext cx="4547924" cy="14238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3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3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38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14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3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E17FCF6-3B6C-B37F-3262-B30C2B58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227" y="114092"/>
            <a:ext cx="8540458" cy="1170177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7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7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8A9E52F-38E9-42F0-DC9D-9B53E0FE23AF}"/>
              </a:ext>
            </a:extLst>
          </p:cNvPr>
          <p:cNvSpPr txBox="1">
            <a:spLocks/>
          </p:cNvSpPr>
          <p:nvPr/>
        </p:nvSpPr>
        <p:spPr>
          <a:xfrm>
            <a:off x="3988109" y="1828800"/>
            <a:ext cx="8203892" cy="407125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4000" b="1" dirty="0"/>
          </a:p>
          <a:p>
            <a:pPr marL="0" indent="0">
              <a:buNone/>
            </a:pPr>
            <a:r>
              <a:rPr lang="en-IN" sz="4000" b="1" dirty="0" err="1"/>
              <a:t>মো</a:t>
            </a:r>
            <a:r>
              <a:rPr lang="en-IN" sz="4000" b="1" dirty="0"/>
              <a:t>: </a:t>
            </a:r>
            <a:r>
              <a:rPr lang="en-IN" sz="4000" b="1" dirty="0" err="1"/>
              <a:t>আরেফিন</a:t>
            </a:r>
            <a:r>
              <a:rPr lang="en-IN" sz="4000" b="1" dirty="0"/>
              <a:t> </a:t>
            </a:r>
            <a:r>
              <a:rPr lang="en-IN" sz="4000" b="1" dirty="0" err="1"/>
              <a:t>মৃধা</a:t>
            </a:r>
            <a:r>
              <a:rPr lang="en-IN" sz="4000" b="1" dirty="0"/>
              <a:t> </a:t>
            </a:r>
          </a:p>
          <a:p>
            <a:pPr marL="0" indent="0">
              <a:buNone/>
            </a:pPr>
            <a:r>
              <a:rPr lang="en-IN" sz="3000" b="1" dirty="0" err="1">
                <a:solidFill>
                  <a:srgbClr val="C00000"/>
                </a:solidFill>
                <a:latin typeface="NikoshBAN" panose="02000000000000000000"/>
              </a:rPr>
              <a:t>বি.এস.এস</a:t>
            </a:r>
            <a:r>
              <a:rPr lang="en-IN" sz="3000" b="1" dirty="0">
                <a:solidFill>
                  <a:srgbClr val="C00000"/>
                </a:solidFill>
                <a:latin typeface="NikoshBAN" panose="02000000000000000000"/>
              </a:rPr>
              <a:t>(</a:t>
            </a:r>
            <a:r>
              <a:rPr lang="en-IN" sz="3000" b="1" dirty="0" err="1">
                <a:solidFill>
                  <a:srgbClr val="C00000"/>
                </a:solidFill>
                <a:latin typeface="NikoshBAN" panose="02000000000000000000"/>
              </a:rPr>
              <a:t>সম্মান</a:t>
            </a:r>
            <a:r>
              <a:rPr lang="en-IN" sz="3000" b="1" dirty="0">
                <a:solidFill>
                  <a:srgbClr val="C00000"/>
                </a:solidFill>
                <a:latin typeface="NikoshBAN" panose="02000000000000000000"/>
              </a:rPr>
              <a:t>), </a:t>
            </a:r>
            <a:r>
              <a:rPr lang="en-IN" sz="3000" b="1" dirty="0" err="1">
                <a:solidFill>
                  <a:srgbClr val="C00000"/>
                </a:solidFill>
                <a:latin typeface="NikoshBAN" panose="02000000000000000000"/>
              </a:rPr>
              <a:t>এম.এস.এস</a:t>
            </a:r>
            <a:r>
              <a:rPr lang="en-IN" sz="3000" b="1" dirty="0">
                <a:solidFill>
                  <a:srgbClr val="C00000"/>
                </a:solidFill>
                <a:latin typeface="NikoshBAN" panose="02000000000000000000"/>
              </a:rPr>
              <a:t>(</a:t>
            </a:r>
            <a:r>
              <a:rPr lang="en-IN" sz="3000" b="1" dirty="0" err="1">
                <a:solidFill>
                  <a:srgbClr val="C00000"/>
                </a:solidFill>
                <a:latin typeface="NikoshBAN" panose="02000000000000000000"/>
              </a:rPr>
              <a:t>অর্থনীতি</a:t>
            </a:r>
            <a:r>
              <a:rPr lang="en-IN" sz="3000" b="1" dirty="0">
                <a:solidFill>
                  <a:srgbClr val="C00000"/>
                </a:solidFill>
                <a:latin typeface="NikoshBAN" panose="02000000000000000000"/>
              </a:rPr>
              <a:t>), </a:t>
            </a:r>
            <a:r>
              <a:rPr lang="en-IN" sz="3000" b="1" dirty="0" err="1">
                <a:solidFill>
                  <a:srgbClr val="C00000"/>
                </a:solidFill>
                <a:latin typeface="NikoshBAN" panose="02000000000000000000"/>
              </a:rPr>
              <a:t>বি.এড</a:t>
            </a:r>
            <a:r>
              <a:rPr lang="en-IN" sz="3000" b="1" dirty="0">
                <a:solidFill>
                  <a:srgbClr val="C00000"/>
                </a:solidFill>
                <a:latin typeface="NikoshBAN" panose="02000000000000000000"/>
              </a:rPr>
              <a:t>  </a:t>
            </a:r>
          </a:p>
          <a:p>
            <a:pPr marL="0" indent="0">
              <a:buNone/>
            </a:pPr>
            <a:r>
              <a:rPr lang="en-IN" sz="3200" b="1" dirty="0" err="1"/>
              <a:t>সহকারি</a:t>
            </a:r>
            <a:r>
              <a:rPr lang="en-IN" sz="3200" b="1" dirty="0"/>
              <a:t> </a:t>
            </a:r>
            <a:r>
              <a:rPr lang="en-IN" sz="3200" b="1" dirty="0" err="1"/>
              <a:t>শিক্ষক</a:t>
            </a:r>
            <a:r>
              <a:rPr lang="en-IN" b="1" dirty="0"/>
              <a:t>(</a:t>
            </a:r>
            <a:r>
              <a:rPr lang="en-IN" b="1" dirty="0" err="1"/>
              <a:t>সামাজিক</a:t>
            </a:r>
            <a:r>
              <a:rPr lang="en-IN" b="1" dirty="0"/>
              <a:t> </a:t>
            </a:r>
            <a:r>
              <a:rPr lang="en-IN" b="1" dirty="0" err="1"/>
              <a:t>বিজ্ঞান</a:t>
            </a:r>
            <a:r>
              <a:rPr lang="en-IN" b="1" dirty="0"/>
              <a:t>) </a:t>
            </a:r>
          </a:p>
          <a:p>
            <a:pPr marL="0" indent="0">
              <a:buNone/>
            </a:pPr>
            <a:r>
              <a:rPr lang="en-IN" b="1" dirty="0" err="1"/>
              <a:t>কাচিহারা</a:t>
            </a:r>
            <a:r>
              <a:rPr lang="en-IN" b="1" dirty="0"/>
              <a:t> </a:t>
            </a:r>
            <a:r>
              <a:rPr lang="en-IN" b="1" dirty="0" err="1"/>
              <a:t>দ্বি-মুখী</a:t>
            </a:r>
            <a:r>
              <a:rPr lang="en-IN" b="1" dirty="0"/>
              <a:t> </a:t>
            </a:r>
            <a:r>
              <a:rPr lang="en-IN" b="1" dirty="0" err="1"/>
              <a:t>উচ্চ</a:t>
            </a:r>
            <a:r>
              <a:rPr lang="en-IN" b="1" dirty="0"/>
              <a:t> </a:t>
            </a:r>
            <a:r>
              <a:rPr lang="en-IN" b="1" dirty="0" err="1"/>
              <a:t>বিদ্যালয়</a:t>
            </a:r>
            <a:endParaRPr lang="en-IN" b="1" dirty="0"/>
          </a:p>
          <a:p>
            <a:pPr marL="0" indent="0">
              <a:buNone/>
            </a:pPr>
            <a:r>
              <a:rPr lang="en-IN" b="1" dirty="0" err="1"/>
              <a:t>কাজিপুর</a:t>
            </a:r>
            <a:r>
              <a:rPr lang="en-IN" b="1" dirty="0"/>
              <a:t>, </a:t>
            </a:r>
            <a:r>
              <a:rPr lang="en-IN" b="1" dirty="0" err="1"/>
              <a:t>সিরাজগঞ্জ</a:t>
            </a:r>
            <a:r>
              <a:rPr lang="en-IN" b="1" dirty="0"/>
              <a:t>।</a:t>
            </a:r>
          </a:p>
          <a:p>
            <a:pPr marL="0" indent="0">
              <a:buNone/>
            </a:pPr>
            <a:endParaRPr lang="en-IN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IN" sz="4000" b="1" dirty="0" err="1">
                <a:solidFill>
                  <a:srgbClr val="C00000"/>
                </a:solidFill>
              </a:rPr>
              <a:t>মোবাঃ</a:t>
            </a:r>
            <a:r>
              <a:rPr lang="en-IN" sz="4000" b="1" dirty="0">
                <a:solidFill>
                  <a:srgbClr val="C00000"/>
                </a:solidFill>
              </a:rPr>
              <a:t> </a:t>
            </a:r>
            <a:r>
              <a:rPr lang="en-IN" sz="4000" b="1" dirty="0">
                <a:solidFill>
                  <a:srgbClr val="C00000"/>
                </a:solidFill>
                <a:highlight>
                  <a:srgbClr val="FFFF00"/>
                </a:highlight>
              </a:rPr>
              <a:t>01745076099</a:t>
            </a: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US" dirty="0">
              <a:latin typeface="NikoshBAN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F3C4B1-03FB-9BF7-944A-89CCAA8D5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4" y="1090031"/>
            <a:ext cx="3803175" cy="55487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762582-501C-6A05-FDBD-3F96C2661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57" y="1745262"/>
            <a:ext cx="3190128" cy="4022707"/>
          </a:xfrm>
          <a:prstGeom prst="roundRect">
            <a:avLst>
              <a:gd name="adj" fmla="val 279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877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0657" y="223611"/>
            <a:ext cx="6389914" cy="1325563"/>
          </a:xfrm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72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743" y="1606269"/>
            <a:ext cx="8500275" cy="5167313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সপ্তম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0" indent="0">
              <a:buNone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প্রবীণ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নারী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প্রবীণ</a:t>
            </a:r>
            <a:r>
              <a:rPr lang="en-US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০১/০৯/২০২৬ </a:t>
            </a:r>
            <a:r>
              <a:rPr lang="en-US" sz="36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36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DB3E36-E3E1-19D5-52B6-A45CEDB6F4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018" y="1690686"/>
            <a:ext cx="3571982" cy="516731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2F22C86-B8E6-F8F6-C2B5-A9A1C244C236}"/>
              </a:ext>
            </a:extLst>
          </p:cNvPr>
          <p:cNvSpPr/>
          <p:nvPr/>
        </p:nvSpPr>
        <p:spPr>
          <a:xfrm>
            <a:off x="2471057" y="359229"/>
            <a:ext cx="7010400" cy="1219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/>
              <a:t>পূর্বজ্ঞান</a:t>
            </a:r>
            <a:r>
              <a:rPr lang="en-US" sz="4800" b="1" dirty="0"/>
              <a:t> </a:t>
            </a:r>
            <a:r>
              <a:rPr lang="en-US" sz="4800" b="1" dirty="0" err="1"/>
              <a:t>যাচাই</a:t>
            </a:r>
            <a:endParaRPr lang="en-US" sz="4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2008E7-0BDF-2A6D-7231-8E4F476FD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984" y="1763486"/>
            <a:ext cx="3568473" cy="5094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9D9BCC-8137-39C8-3FD9-17E4773F7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558" y="1807029"/>
            <a:ext cx="3777342" cy="50945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6B3000-FBE1-395A-EF95-7142D497C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63487"/>
            <a:ext cx="3777342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2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AF580-DC5B-1888-B4D9-E2082E9C2AB5}"/>
              </a:ext>
            </a:extLst>
          </p:cNvPr>
          <p:cNvSpPr/>
          <p:nvPr/>
        </p:nvSpPr>
        <p:spPr>
          <a:xfrm>
            <a:off x="124225" y="156328"/>
            <a:ext cx="12683778" cy="6732494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4CE1C4-542C-7930-A057-C5F4C3634813}"/>
              </a:ext>
            </a:extLst>
          </p:cNvPr>
          <p:cNvSpPr txBox="1">
            <a:spLocks/>
          </p:cNvSpPr>
          <p:nvPr/>
        </p:nvSpPr>
        <p:spPr>
          <a:xfrm>
            <a:off x="2958591" y="236780"/>
            <a:ext cx="6477000" cy="12118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6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atin typeface="NikoshBAN" pitchFamily="2" charset="0"/>
                <a:cs typeface="NikoshBAN" pitchFamily="2" charset="0"/>
              </a:rPr>
              <a:t>শিরোনাম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9E643B-EF17-9868-17BE-AF86CA63A5FC}"/>
              </a:ext>
            </a:extLst>
          </p:cNvPr>
          <p:cNvSpPr/>
          <p:nvPr/>
        </p:nvSpPr>
        <p:spPr>
          <a:xfrm>
            <a:off x="2095499" y="3706265"/>
            <a:ext cx="8741229" cy="30262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প্রবীণ</a:t>
            </a:r>
            <a:r>
              <a:rPr lang="en-US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ব্যক্তি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5536" y="105780"/>
            <a:ext cx="4626429" cy="942184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030629"/>
              </p:ext>
            </p:extLst>
          </p:nvPr>
        </p:nvGraphicFramePr>
        <p:xfrm>
          <a:off x="791110" y="1600202"/>
          <a:ext cx="11188557" cy="3701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FAE62C9-47BF-0865-D3ED-2D0E2D45C40D}"/>
              </a:ext>
            </a:extLst>
          </p:cNvPr>
          <p:cNvSpPr/>
          <p:nvPr/>
        </p:nvSpPr>
        <p:spPr>
          <a:xfrm>
            <a:off x="1987334" y="107422"/>
            <a:ext cx="8059710" cy="1447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 NikoshBan"/>
              </a:rPr>
              <a:t>প্রবীণ</a:t>
            </a:r>
            <a:r>
              <a:rPr lang="en-US" sz="36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 NikoshBan"/>
              </a:rPr>
              <a:t>অধিকারের</a:t>
            </a:r>
            <a:r>
              <a:rPr lang="en-US" sz="36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 NikoshBan"/>
              </a:rPr>
              <a:t>ধারণা</a:t>
            </a:r>
            <a:endParaRPr lang="en-US" sz="36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4E71D-28FF-56F9-EF96-F9F25427D5B3}"/>
              </a:ext>
            </a:extLst>
          </p:cNvPr>
          <p:cNvSpPr txBox="1"/>
          <p:nvPr/>
        </p:nvSpPr>
        <p:spPr>
          <a:xfrm>
            <a:off x="215758" y="2296886"/>
            <a:ext cx="116028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latin typeface=" NikoshBan"/>
              </a:rPr>
              <a:t>আমাদের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দেশে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সাধারণত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ষাট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উদ্ধ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বয়সের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মানুষকে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প্রবীণ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বলে</a:t>
            </a:r>
            <a:r>
              <a:rPr lang="en-US" sz="3600" b="1" dirty="0">
                <a:latin typeface=" NikoshBan"/>
              </a:rPr>
              <a:t>। </a:t>
            </a:r>
            <a:r>
              <a:rPr lang="en-US" sz="3600" b="1" dirty="0" err="1">
                <a:latin typeface=" NikoshBan"/>
              </a:rPr>
              <a:t>কারন</a:t>
            </a:r>
            <a:r>
              <a:rPr lang="en-US" sz="3600" b="1" dirty="0">
                <a:latin typeface=" NikoshBan"/>
              </a:rPr>
              <a:t> ঐ </a:t>
            </a:r>
            <a:r>
              <a:rPr lang="en-US" sz="3600" b="1" dirty="0" err="1">
                <a:latin typeface=" NikoshBan"/>
              </a:rPr>
              <a:t>বয়সের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মানুষ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দৈনন্দিন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জীবিকা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উপার্জনের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কাজ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থেকে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অবসর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নেন</a:t>
            </a:r>
            <a:r>
              <a:rPr lang="en-US" sz="3600" b="1" dirty="0">
                <a:latin typeface=" NikoshBan"/>
              </a:rPr>
              <a:t>। </a:t>
            </a:r>
            <a:r>
              <a:rPr lang="en-US" sz="3600" b="1" dirty="0" err="1">
                <a:latin typeface=" NikoshBan"/>
              </a:rPr>
              <a:t>সমাজে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তাদেরকে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বিশেষ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সম্মান</a:t>
            </a:r>
            <a:r>
              <a:rPr lang="en-US" sz="3600" b="1" dirty="0">
                <a:latin typeface=" NikoshBan"/>
              </a:rPr>
              <a:t> ও </a:t>
            </a:r>
            <a:r>
              <a:rPr lang="en-US" sz="3600" b="1" dirty="0" err="1">
                <a:latin typeface=" NikoshBan"/>
              </a:rPr>
              <a:t>সুযোগ-সুবিধা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দেওয়া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হয়</a:t>
            </a:r>
            <a:r>
              <a:rPr lang="en-US" sz="3600" b="1" dirty="0">
                <a:latin typeface=" NikoshBan"/>
              </a:rPr>
              <a:t>। </a:t>
            </a:r>
            <a:r>
              <a:rPr lang="en-US" sz="3600" b="1" dirty="0" err="1">
                <a:latin typeface=" NikoshBan"/>
              </a:rPr>
              <a:t>এছাড়াও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জাতিসংঘ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প্রবীণদের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অধিকার</a:t>
            </a:r>
            <a:r>
              <a:rPr lang="en-US" sz="3600" b="1" dirty="0">
                <a:latin typeface=" NikoshBan"/>
              </a:rPr>
              <a:t> ও </a:t>
            </a:r>
            <a:r>
              <a:rPr lang="en-US" sz="3600" b="1" dirty="0" err="1">
                <a:latin typeface=" NikoshBan"/>
              </a:rPr>
              <a:t>তাঁদের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প্রতি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কর্তব্য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সম্পর্কে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সচেতনতা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সৃষ্টি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করতে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একটি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বিশেষ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দিনকে</a:t>
            </a:r>
            <a:r>
              <a:rPr lang="en-US" sz="3600" b="1" dirty="0">
                <a:latin typeface=" NikoshBan"/>
              </a:rPr>
              <a:t> ‘</a:t>
            </a:r>
            <a:r>
              <a:rPr lang="en-US" sz="3600" b="1" dirty="0" err="1">
                <a:latin typeface=" NikoshBan"/>
              </a:rPr>
              <a:t>প্রবীণ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দিবস</a:t>
            </a:r>
            <a:r>
              <a:rPr lang="en-US" sz="3600" b="1" dirty="0">
                <a:latin typeface=" NikoshBan"/>
              </a:rPr>
              <a:t>’ </a:t>
            </a:r>
            <a:r>
              <a:rPr lang="en-US" sz="3600" b="1" dirty="0" err="1">
                <a:latin typeface=" NikoshBan"/>
              </a:rPr>
              <a:t>হিসেবে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ঘোষণা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করেছে</a:t>
            </a:r>
            <a:r>
              <a:rPr lang="en-US" sz="3600" b="1" dirty="0">
                <a:latin typeface=" NikoshBan"/>
              </a:rPr>
              <a:t>। </a:t>
            </a:r>
            <a:endParaRPr lang="en-US" sz="4400" b="1" dirty="0"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376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8B26803-74ED-437E-E47A-2F3C71334920}"/>
              </a:ext>
            </a:extLst>
          </p:cNvPr>
          <p:cNvSpPr/>
          <p:nvPr/>
        </p:nvSpPr>
        <p:spPr>
          <a:xfrm>
            <a:off x="1387011" y="102742"/>
            <a:ext cx="9195371" cy="174891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 NikoshBan"/>
              </a:rPr>
              <a:t>প্রবীণদের</a:t>
            </a:r>
            <a:r>
              <a:rPr lang="en-US" sz="4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 NikoshBan"/>
              </a:rPr>
              <a:t>অধিকারসমূহ</a:t>
            </a:r>
            <a:endParaRPr lang="en-US" sz="4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54E834-BF84-110D-AA57-BC301A4F0531}"/>
              </a:ext>
            </a:extLst>
          </p:cNvPr>
          <p:cNvSpPr/>
          <p:nvPr/>
        </p:nvSpPr>
        <p:spPr>
          <a:xfrm>
            <a:off x="1040130" y="2697480"/>
            <a:ext cx="9989820" cy="38633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 NikoshBan"/>
              </a:rPr>
              <a:t>প্রবীণদের</a:t>
            </a:r>
            <a:r>
              <a:rPr lang="en-US" sz="3600" dirty="0">
                <a:latin typeface=" NikoshBan"/>
              </a:rPr>
              <a:t>-</a:t>
            </a:r>
          </a:p>
          <a:p>
            <a:r>
              <a:rPr lang="en-US" sz="4000" dirty="0">
                <a:latin typeface=" NikoshBan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 NikoshBan"/>
              </a:rPr>
              <a:t>১। </a:t>
            </a:r>
            <a:r>
              <a:rPr lang="en-US" sz="4000" dirty="0" err="1">
                <a:solidFill>
                  <a:schemeClr val="accent2">
                    <a:lumMod val="50000"/>
                  </a:schemeClr>
                </a:solidFill>
                <a:latin typeface=" NikoshBan"/>
              </a:rPr>
              <a:t>স্বাধীনতা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chemeClr val="accent2">
                    <a:lumMod val="50000"/>
                  </a:schemeClr>
                </a:solidFill>
                <a:latin typeface=" NikoshBan"/>
              </a:rPr>
              <a:t>সংশ্লিষ্ট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chemeClr val="accent2">
                    <a:lumMod val="50000"/>
                  </a:schemeClr>
                </a:solidFill>
                <a:latin typeface=" NikoshBan"/>
              </a:rPr>
              <a:t>অধিকার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 NikoshBan"/>
            </a:endParaRPr>
          </a:p>
          <a:p>
            <a:r>
              <a:rPr lang="en-US" sz="4000" dirty="0">
                <a:solidFill>
                  <a:srgbClr val="C00000"/>
                </a:solidFill>
                <a:latin typeface=" NikoshBan"/>
              </a:rPr>
              <a:t>২।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পরিচর্যা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সংশ্লিষ্ট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অধিকার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 </a:t>
            </a:r>
          </a:p>
          <a:p>
            <a:r>
              <a:rPr lang="en-US" sz="4000" dirty="0">
                <a:solidFill>
                  <a:srgbClr val="7030A0"/>
                </a:solidFill>
                <a:latin typeface=" NikoshBan"/>
              </a:rPr>
              <a:t>৩। </a:t>
            </a:r>
            <a:r>
              <a:rPr lang="en-US" sz="4000" dirty="0" err="1">
                <a:solidFill>
                  <a:srgbClr val="7030A0"/>
                </a:solidFill>
                <a:latin typeface=" NikoshBan"/>
              </a:rPr>
              <a:t>অংশগ্রহণ</a:t>
            </a:r>
            <a:r>
              <a:rPr lang="en-US" sz="4000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 NikoshBan"/>
              </a:rPr>
              <a:t>সংশ্লিষ্ট</a:t>
            </a:r>
            <a:r>
              <a:rPr lang="en-US" sz="4000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 NikoshBan"/>
              </a:rPr>
              <a:t>অধিকার</a:t>
            </a:r>
            <a:endParaRPr lang="en-US" sz="4000" dirty="0">
              <a:solidFill>
                <a:srgbClr val="7030A0"/>
              </a:solidFill>
              <a:latin typeface=" NikoshBan"/>
            </a:endParaRPr>
          </a:p>
          <a:p>
            <a:r>
              <a:rPr lang="en-US" sz="4000" dirty="0">
                <a:solidFill>
                  <a:srgbClr val="002060"/>
                </a:solidFill>
                <a:latin typeface=" NikoshBan"/>
              </a:rPr>
              <a:t>৪। </a:t>
            </a:r>
            <a:r>
              <a:rPr lang="en-US" sz="4000" dirty="0" err="1">
                <a:solidFill>
                  <a:srgbClr val="002060"/>
                </a:solidFill>
                <a:latin typeface=" NikoshBan"/>
              </a:rPr>
              <a:t>নিজেদের</a:t>
            </a:r>
            <a:r>
              <a:rPr lang="en-US" sz="4000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 NikoshBan"/>
              </a:rPr>
              <a:t>উন্নয়ন</a:t>
            </a:r>
            <a:r>
              <a:rPr lang="en-US" sz="4000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 NikoshBan"/>
              </a:rPr>
              <a:t>মর্যাদা</a:t>
            </a:r>
            <a:r>
              <a:rPr lang="en-US" sz="4000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 NikoshBan"/>
              </a:rPr>
              <a:t>সংশ্লিষ্ট</a:t>
            </a:r>
            <a:r>
              <a:rPr lang="en-US" sz="4000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 NikoshBan"/>
              </a:rPr>
              <a:t>অধিকার</a:t>
            </a:r>
            <a:endParaRPr lang="en-US" sz="4000" dirty="0">
              <a:solidFill>
                <a:srgbClr val="002060"/>
              </a:solidFill>
              <a:latin typeface=" NikoshBan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8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ar: 5 Points 5">
            <a:extLst>
              <a:ext uri="{FF2B5EF4-FFF2-40B4-BE49-F238E27FC236}">
                <a16:creationId xmlns:a16="http://schemas.microsoft.com/office/drawing/2014/main" id="{BDB37D2B-9449-C1AD-2183-3DA0D9CAE455}"/>
              </a:ext>
            </a:extLst>
          </p:cNvPr>
          <p:cNvSpPr/>
          <p:nvPr/>
        </p:nvSpPr>
        <p:spPr>
          <a:xfrm>
            <a:off x="3483429" y="1447797"/>
            <a:ext cx="5279571" cy="449579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0000"/>
                </a:solidFill>
                <a:highlight>
                  <a:srgbClr val="FFFF00"/>
                </a:highlight>
                <a:latin typeface=" NikoshBan"/>
              </a:rPr>
              <a:t>প্রবীণদের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 NikoshBan"/>
              </a:rPr>
              <a:t> </a:t>
            </a:r>
            <a:r>
              <a:rPr lang="en-US" sz="3600" dirty="0" err="1">
                <a:solidFill>
                  <a:srgbClr val="FF0000"/>
                </a:solidFill>
                <a:highlight>
                  <a:srgbClr val="FFFF00"/>
                </a:highlight>
                <a:latin typeface=" NikoshBan"/>
              </a:rPr>
              <a:t>সমস্যা</a:t>
            </a:r>
            <a:endParaRPr lang="en-US" sz="3600" dirty="0">
              <a:solidFill>
                <a:srgbClr val="FF0000"/>
              </a:solidFill>
              <a:highlight>
                <a:srgbClr val="FFFF00"/>
              </a:highlight>
              <a:latin typeface=" NikoshBan"/>
            </a:endParaRPr>
          </a:p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F87460-827A-F15E-4A46-B9DC44436B56}"/>
              </a:ext>
            </a:extLst>
          </p:cNvPr>
          <p:cNvSpPr/>
          <p:nvPr/>
        </p:nvSpPr>
        <p:spPr>
          <a:xfrm>
            <a:off x="4795157" y="674912"/>
            <a:ext cx="2536371" cy="77288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১। </a:t>
            </a:r>
            <a:r>
              <a:rPr lang="en-US" sz="2800" dirty="0" err="1">
                <a:solidFill>
                  <a:schemeClr val="tx1"/>
                </a:solidFill>
              </a:rPr>
              <a:t>পারিবারিক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509234-12DE-329A-7E32-BE01CE4F345E}"/>
              </a:ext>
            </a:extLst>
          </p:cNvPr>
          <p:cNvSpPr/>
          <p:nvPr/>
        </p:nvSpPr>
        <p:spPr>
          <a:xfrm>
            <a:off x="7331528" y="5943597"/>
            <a:ext cx="2536371" cy="77288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৫। </a:t>
            </a:r>
            <a:r>
              <a:rPr lang="en-US" sz="2800" dirty="0" err="1">
                <a:solidFill>
                  <a:schemeClr val="tx1"/>
                </a:solidFill>
              </a:rPr>
              <a:t>মনস্তাত্ত্বিক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A878B4-7E16-13F7-F664-D0521C550D38}"/>
              </a:ext>
            </a:extLst>
          </p:cNvPr>
          <p:cNvSpPr/>
          <p:nvPr/>
        </p:nvSpPr>
        <p:spPr>
          <a:xfrm>
            <a:off x="2471058" y="5943596"/>
            <a:ext cx="2536371" cy="77288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৪। </a:t>
            </a:r>
            <a:r>
              <a:rPr lang="en-US" sz="2800" dirty="0" err="1">
                <a:solidFill>
                  <a:schemeClr val="tx1"/>
                </a:solidFill>
              </a:rPr>
              <a:t>সামাজিক-সংস্কৃতিক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7333A1-A15B-8B01-3525-F6261B3216DC}"/>
              </a:ext>
            </a:extLst>
          </p:cNvPr>
          <p:cNvSpPr/>
          <p:nvPr/>
        </p:nvSpPr>
        <p:spPr>
          <a:xfrm>
            <a:off x="947058" y="2911922"/>
            <a:ext cx="2536371" cy="77288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২। </a:t>
            </a:r>
            <a:r>
              <a:rPr lang="en-US" sz="2800" dirty="0" err="1">
                <a:solidFill>
                  <a:schemeClr val="tx1"/>
                </a:solidFill>
              </a:rPr>
              <a:t>অর্থনৈতিক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2958DAE-21F5-3F56-60B2-210AA93EE668}"/>
              </a:ext>
            </a:extLst>
          </p:cNvPr>
          <p:cNvSpPr/>
          <p:nvPr/>
        </p:nvSpPr>
        <p:spPr>
          <a:xfrm>
            <a:off x="8763000" y="2911923"/>
            <a:ext cx="2536371" cy="77288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৩। </a:t>
            </a:r>
            <a:r>
              <a:rPr lang="en-US" sz="2800" dirty="0" err="1">
                <a:solidFill>
                  <a:schemeClr val="tx1"/>
                </a:solidFill>
              </a:rPr>
              <a:t>শারীরিক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9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D9B88FC-776A-9C07-1919-964E2AE22596}"/>
              </a:ext>
            </a:extLst>
          </p:cNvPr>
          <p:cNvSpPr/>
          <p:nvPr/>
        </p:nvSpPr>
        <p:spPr>
          <a:xfrm>
            <a:off x="87085" y="0"/>
            <a:ext cx="12104915" cy="22424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 NikoshBan"/>
              </a:rPr>
              <a:t>বাংলাদেশে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প্রবীণদের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কল্যাণমূলক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কার্যক্রম</a:t>
            </a:r>
            <a:r>
              <a:rPr lang="en-US" sz="3600" dirty="0">
                <a:latin typeface=" NikoshBan"/>
              </a:rPr>
              <a:t>-</a:t>
            </a:r>
          </a:p>
        </p:txBody>
      </p:sp>
      <p:sp>
        <p:nvSpPr>
          <p:cNvPr id="5" name="Arrow: Left-Right-Up 4">
            <a:extLst>
              <a:ext uri="{FF2B5EF4-FFF2-40B4-BE49-F238E27FC236}">
                <a16:creationId xmlns:a16="http://schemas.microsoft.com/office/drawing/2014/main" id="{2A7B92B7-FD92-3D63-6C57-6CDE69112E66}"/>
              </a:ext>
            </a:extLst>
          </p:cNvPr>
          <p:cNvSpPr/>
          <p:nvPr/>
        </p:nvSpPr>
        <p:spPr>
          <a:xfrm>
            <a:off x="4288968" y="2160814"/>
            <a:ext cx="4474029" cy="1099457"/>
          </a:xfrm>
          <a:prstGeom prst="leftRightUp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790015-C1C1-14D4-FDAF-5A4558693420}"/>
              </a:ext>
            </a:extLst>
          </p:cNvPr>
          <p:cNvSpPr/>
          <p:nvPr/>
        </p:nvSpPr>
        <p:spPr>
          <a:xfrm>
            <a:off x="87086" y="2139043"/>
            <a:ext cx="4201882" cy="12736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১। </a:t>
            </a:r>
            <a:r>
              <a:rPr lang="en-US" sz="3600" dirty="0" err="1"/>
              <a:t>বেসরকারি</a:t>
            </a:r>
            <a:endParaRPr lang="en-US" sz="36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98FA025-AC1D-962C-41E8-82AFBC458661}"/>
              </a:ext>
            </a:extLst>
          </p:cNvPr>
          <p:cNvSpPr/>
          <p:nvPr/>
        </p:nvSpPr>
        <p:spPr>
          <a:xfrm>
            <a:off x="8762999" y="2242457"/>
            <a:ext cx="3341915" cy="10994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3600" dirty="0"/>
              <a:t>২। </a:t>
            </a:r>
            <a:r>
              <a:rPr lang="en-US" sz="3600" dirty="0" err="1"/>
              <a:t>সরকারি</a:t>
            </a:r>
            <a:r>
              <a:rPr lang="en-US" sz="3600" dirty="0"/>
              <a:t> </a:t>
            </a:r>
            <a:endParaRPr lang="en-US" dirty="0"/>
          </a:p>
        </p:txBody>
      </p:sp>
      <p:sp>
        <p:nvSpPr>
          <p:cNvPr id="12" name="Arrow: Left-Right-Up 11">
            <a:extLst>
              <a:ext uri="{FF2B5EF4-FFF2-40B4-BE49-F238E27FC236}">
                <a16:creationId xmlns:a16="http://schemas.microsoft.com/office/drawing/2014/main" id="{A0600EE7-E2F7-9FBA-1C2E-BE7FE3EB994B}"/>
              </a:ext>
            </a:extLst>
          </p:cNvPr>
          <p:cNvSpPr/>
          <p:nvPr/>
        </p:nvSpPr>
        <p:spPr>
          <a:xfrm>
            <a:off x="3777344" y="4005942"/>
            <a:ext cx="4474028" cy="2383972"/>
          </a:xfrm>
          <a:prstGeom prst="leftRightUp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২। </a:t>
            </a:r>
            <a:r>
              <a:rPr lang="en-US" sz="2800" dirty="0" err="1">
                <a:solidFill>
                  <a:srgbClr val="FF0000"/>
                </a:solidFill>
              </a:rPr>
              <a:t>সরকারি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কার্যক্রম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D15BF3A-5660-94A5-ED04-72A20C380C69}"/>
              </a:ext>
            </a:extLst>
          </p:cNvPr>
          <p:cNvSpPr/>
          <p:nvPr/>
        </p:nvSpPr>
        <p:spPr>
          <a:xfrm>
            <a:off x="4778829" y="3249385"/>
            <a:ext cx="2471057" cy="74022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১। </a:t>
            </a:r>
            <a:r>
              <a:rPr lang="en-US" sz="2000" dirty="0" err="1">
                <a:solidFill>
                  <a:srgbClr val="FF0000"/>
                </a:solidFill>
              </a:rPr>
              <a:t>অবসর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ভাতা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6E1EFF6-03ED-3976-1135-A7A68A78EB4E}"/>
              </a:ext>
            </a:extLst>
          </p:cNvPr>
          <p:cNvSpPr/>
          <p:nvPr/>
        </p:nvSpPr>
        <p:spPr>
          <a:xfrm>
            <a:off x="1306286" y="5377542"/>
            <a:ext cx="2471057" cy="810983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২। </a:t>
            </a:r>
            <a:r>
              <a:rPr lang="en-US" sz="2400" dirty="0" err="1">
                <a:solidFill>
                  <a:srgbClr val="FF0000"/>
                </a:solidFill>
              </a:rPr>
              <a:t>বয়স্ক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ভাতা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F7AB720-C5BE-2FCD-C664-5D3152B1ADFB}"/>
              </a:ext>
            </a:extLst>
          </p:cNvPr>
          <p:cNvSpPr/>
          <p:nvPr/>
        </p:nvSpPr>
        <p:spPr>
          <a:xfrm>
            <a:off x="8251372" y="5377542"/>
            <a:ext cx="2471057" cy="80554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৩। </a:t>
            </a:r>
            <a:r>
              <a:rPr lang="en-US" sz="2400" dirty="0" err="1">
                <a:solidFill>
                  <a:srgbClr val="FF0000"/>
                </a:solidFill>
              </a:rPr>
              <a:t>বিধবা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ভাতা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001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48AD5A2-1F15-2F61-D658-B1D6B48D87E9}"/>
              </a:ext>
            </a:extLst>
          </p:cNvPr>
          <p:cNvSpPr/>
          <p:nvPr/>
        </p:nvSpPr>
        <p:spPr>
          <a:xfrm>
            <a:off x="3222171" y="97971"/>
            <a:ext cx="5486400" cy="14586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0000"/>
                </a:solidFill>
                <a:highlight>
                  <a:srgbClr val="FFFF00"/>
                </a:highlight>
              </a:rPr>
              <a:t>মূল্যায়ন</a:t>
            </a:r>
            <a:r>
              <a:rPr lang="en-US" sz="54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F80BA1-CD47-2BF9-72B3-844C9907C02B}"/>
              </a:ext>
            </a:extLst>
          </p:cNvPr>
          <p:cNvSpPr txBox="1"/>
          <p:nvPr/>
        </p:nvSpPr>
        <p:spPr>
          <a:xfrm>
            <a:off x="990600" y="1752600"/>
            <a:ext cx="103849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১। </a:t>
            </a:r>
            <a:r>
              <a:rPr lang="en-US" sz="2800" dirty="0" err="1"/>
              <a:t>প্রবীণ</a:t>
            </a:r>
            <a:r>
              <a:rPr lang="en-US" sz="2800" dirty="0"/>
              <a:t> </a:t>
            </a:r>
            <a:r>
              <a:rPr lang="en-US" sz="2800" dirty="0" err="1"/>
              <a:t>কারা</a:t>
            </a:r>
            <a:r>
              <a:rPr lang="en-US" sz="2800" dirty="0"/>
              <a:t>? </a:t>
            </a:r>
          </a:p>
          <a:p>
            <a:r>
              <a:rPr lang="en-US" sz="2800" dirty="0"/>
              <a:t>  (ক) ৬০ </a:t>
            </a:r>
            <a:r>
              <a:rPr lang="en-US" sz="2800" dirty="0" err="1"/>
              <a:t>উদ্ধ</a:t>
            </a:r>
            <a:r>
              <a:rPr lang="en-US" sz="2800" dirty="0"/>
              <a:t> (খ) ৫৫ </a:t>
            </a:r>
            <a:r>
              <a:rPr lang="en-US" sz="2800" dirty="0" err="1"/>
              <a:t>উদ্ধ</a:t>
            </a:r>
            <a:r>
              <a:rPr lang="en-US" sz="2800" dirty="0"/>
              <a:t> (গ) ৪০ </a:t>
            </a:r>
            <a:r>
              <a:rPr lang="en-US" sz="2800" dirty="0" err="1"/>
              <a:t>উদ্ধ</a:t>
            </a:r>
            <a:r>
              <a:rPr lang="en-US" sz="2800" dirty="0"/>
              <a:t> (ঘ) ৫০ </a:t>
            </a:r>
            <a:r>
              <a:rPr lang="en-US" sz="2800" dirty="0" err="1"/>
              <a:t>উদ্ধ</a:t>
            </a:r>
            <a:endParaRPr lang="en-US" sz="2800" dirty="0"/>
          </a:p>
          <a:p>
            <a:r>
              <a:rPr lang="en-US" sz="2800" dirty="0"/>
              <a:t>২। </a:t>
            </a:r>
            <a:r>
              <a:rPr lang="en-US" sz="2800" dirty="0" err="1"/>
              <a:t>প্রবীণদের</a:t>
            </a:r>
            <a:r>
              <a:rPr lang="en-US" sz="2800" dirty="0"/>
              <a:t> </a:t>
            </a:r>
            <a:r>
              <a:rPr lang="en-US" sz="2800" dirty="0" err="1"/>
              <a:t>সমস্যা</a:t>
            </a:r>
            <a:r>
              <a:rPr lang="en-US" sz="2800" dirty="0"/>
              <a:t> </a:t>
            </a:r>
            <a:r>
              <a:rPr lang="en-US" sz="2800" dirty="0" err="1"/>
              <a:t>কয়টি</a:t>
            </a:r>
            <a:r>
              <a:rPr lang="en-US" sz="2800" dirty="0"/>
              <a:t>?</a:t>
            </a:r>
          </a:p>
          <a:p>
            <a:r>
              <a:rPr lang="en-US" sz="2800" dirty="0"/>
              <a:t>   (ক) ৩ </a:t>
            </a:r>
            <a:r>
              <a:rPr lang="en-US" sz="2800" dirty="0" err="1"/>
              <a:t>টি</a:t>
            </a:r>
            <a:r>
              <a:rPr lang="en-US" sz="2800" dirty="0"/>
              <a:t> (খ) ৫ </a:t>
            </a:r>
            <a:r>
              <a:rPr lang="en-US" sz="2800" dirty="0" err="1"/>
              <a:t>টি</a:t>
            </a:r>
            <a:r>
              <a:rPr lang="en-US" sz="2800" dirty="0"/>
              <a:t> (গ) ৭ </a:t>
            </a:r>
            <a:r>
              <a:rPr lang="en-US" sz="2800" dirty="0" err="1"/>
              <a:t>টি</a:t>
            </a:r>
            <a:r>
              <a:rPr lang="en-US" sz="2800" dirty="0"/>
              <a:t> (ঘ) ৪ </a:t>
            </a:r>
            <a:r>
              <a:rPr lang="en-US" sz="2800" dirty="0" err="1"/>
              <a:t>টি</a:t>
            </a:r>
            <a:endParaRPr lang="en-US" sz="2800" dirty="0"/>
          </a:p>
          <a:p>
            <a:r>
              <a:rPr lang="en-US" sz="2800" dirty="0"/>
              <a:t>৩। </a:t>
            </a:r>
            <a:r>
              <a:rPr lang="en-US" sz="2800" dirty="0" err="1"/>
              <a:t>প্রবীণদের</a:t>
            </a:r>
            <a:r>
              <a:rPr lang="en-US" sz="2800" dirty="0"/>
              <a:t> </a:t>
            </a:r>
            <a:r>
              <a:rPr lang="en-US" sz="2800" dirty="0" err="1"/>
              <a:t>কল্যাণমূলক</a:t>
            </a:r>
            <a:r>
              <a:rPr lang="en-US" sz="2800" dirty="0"/>
              <a:t> </a:t>
            </a:r>
            <a:r>
              <a:rPr lang="en-US" sz="2800" dirty="0" err="1"/>
              <a:t>কার্যক্রম</a:t>
            </a:r>
            <a:r>
              <a:rPr lang="en-US" sz="2800" dirty="0"/>
              <a:t> </a:t>
            </a:r>
            <a:r>
              <a:rPr lang="en-US" sz="2800" dirty="0" err="1"/>
              <a:t>কয়</a:t>
            </a:r>
            <a:r>
              <a:rPr lang="en-US" sz="2800" dirty="0"/>
              <a:t> </a:t>
            </a:r>
            <a:r>
              <a:rPr lang="en-US" sz="2800" dirty="0" err="1"/>
              <a:t>ধরনের</a:t>
            </a:r>
            <a:r>
              <a:rPr lang="en-US" sz="2800" dirty="0"/>
              <a:t>?</a:t>
            </a:r>
          </a:p>
          <a:p>
            <a:r>
              <a:rPr lang="en-US" sz="2800" dirty="0"/>
              <a:t>   (ক) ৩  (খ) ৬ (গ) ৪ (ঘ) ২ </a:t>
            </a:r>
          </a:p>
          <a:p>
            <a:r>
              <a:rPr lang="en-US" sz="2800" dirty="0"/>
              <a:t>৪। </a:t>
            </a:r>
            <a:r>
              <a:rPr lang="en-US" sz="2800" dirty="0" err="1"/>
              <a:t>সরকারি</a:t>
            </a:r>
            <a:r>
              <a:rPr lang="en-US" sz="2800" dirty="0"/>
              <a:t> </a:t>
            </a:r>
            <a:r>
              <a:rPr lang="en-US" sz="2800" dirty="0" err="1"/>
              <a:t>কার্যক্রম</a:t>
            </a:r>
            <a:r>
              <a:rPr lang="en-US" sz="2800" dirty="0"/>
              <a:t> </a:t>
            </a:r>
            <a:r>
              <a:rPr lang="en-US" sz="2800" dirty="0" err="1"/>
              <a:t>কত</a:t>
            </a:r>
            <a:r>
              <a:rPr lang="en-US" sz="2800" dirty="0"/>
              <a:t> </a:t>
            </a:r>
            <a:r>
              <a:rPr lang="en-US" sz="2800" dirty="0" err="1"/>
              <a:t>ধরনের</a:t>
            </a:r>
            <a:r>
              <a:rPr lang="en-US" sz="2800" dirty="0"/>
              <a:t>?</a:t>
            </a:r>
          </a:p>
          <a:p>
            <a:r>
              <a:rPr lang="en-US" sz="2800" dirty="0"/>
              <a:t>    (ক) ৫  (খ) ২  (গ) ৪ (ঘ) ৩ </a:t>
            </a:r>
          </a:p>
          <a:p>
            <a:r>
              <a:rPr lang="en-US" sz="2800" dirty="0"/>
              <a:t>৫। </a:t>
            </a:r>
            <a:r>
              <a:rPr lang="en-US" sz="2800" dirty="0" err="1"/>
              <a:t>জাতিসংঘ</a:t>
            </a:r>
            <a:r>
              <a:rPr lang="en-US" sz="2800" dirty="0"/>
              <a:t> </a:t>
            </a:r>
            <a:r>
              <a:rPr lang="en-US" sz="2800" dirty="0" err="1"/>
              <a:t>কত</a:t>
            </a:r>
            <a:r>
              <a:rPr lang="en-US" sz="2800" dirty="0"/>
              <a:t> </a:t>
            </a:r>
            <a:r>
              <a:rPr lang="en-US" sz="2800" dirty="0" err="1"/>
              <a:t>সালে</a:t>
            </a:r>
            <a:r>
              <a:rPr lang="en-US" sz="2800" dirty="0"/>
              <a:t> </a:t>
            </a:r>
            <a:r>
              <a:rPr lang="en-US" sz="2800" dirty="0" err="1"/>
              <a:t>মানবাধিকার</a:t>
            </a:r>
            <a:r>
              <a:rPr lang="en-US" sz="2800" dirty="0"/>
              <a:t> </a:t>
            </a:r>
            <a:r>
              <a:rPr lang="en-US" sz="2800" dirty="0" err="1"/>
              <a:t>সনদ</a:t>
            </a:r>
            <a:r>
              <a:rPr lang="en-US" sz="2800" dirty="0"/>
              <a:t> </a:t>
            </a:r>
            <a:r>
              <a:rPr lang="en-US" sz="2800" dirty="0" err="1"/>
              <a:t>প্রকাশ</a:t>
            </a:r>
            <a:r>
              <a:rPr lang="en-US" sz="2800" dirty="0"/>
              <a:t> </a:t>
            </a:r>
            <a:r>
              <a:rPr lang="en-US" sz="2800" dirty="0" err="1"/>
              <a:t>করে</a:t>
            </a:r>
            <a:r>
              <a:rPr lang="en-US" sz="2800" dirty="0"/>
              <a:t>?</a:t>
            </a:r>
          </a:p>
          <a:p>
            <a:r>
              <a:rPr lang="en-US" sz="2800" dirty="0"/>
              <a:t>   (ক) ১৯৬০ </a:t>
            </a:r>
            <a:r>
              <a:rPr lang="en-US" sz="2800" dirty="0" err="1"/>
              <a:t>সালে</a:t>
            </a:r>
            <a:r>
              <a:rPr lang="en-US" sz="2800" dirty="0"/>
              <a:t> (খ) ১৯৪৮ </a:t>
            </a:r>
            <a:r>
              <a:rPr lang="en-US" sz="2800" dirty="0" err="1"/>
              <a:t>সালে</a:t>
            </a:r>
            <a:r>
              <a:rPr lang="en-US" sz="2800" dirty="0"/>
              <a:t> (গ) ১৯৭০ </a:t>
            </a:r>
            <a:r>
              <a:rPr lang="en-US" sz="2800" dirty="0" err="1"/>
              <a:t>সালে</a:t>
            </a:r>
            <a:r>
              <a:rPr lang="en-US" sz="2800" dirty="0"/>
              <a:t> (ঘ) ১৯৪৭ </a:t>
            </a:r>
            <a:r>
              <a:rPr lang="en-US" sz="2800" dirty="0" err="1"/>
              <a:t>সালে</a:t>
            </a:r>
            <a:r>
              <a:rPr lang="en-US" sz="2800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075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use.png">
            <a:extLst>
              <a:ext uri="{FF2B5EF4-FFF2-40B4-BE49-F238E27FC236}">
                <a16:creationId xmlns:a16="http://schemas.microsoft.com/office/drawing/2014/main" id="{FCFBFB40-92CA-4FF4-CDDD-1D545768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62" y="0"/>
            <a:ext cx="5769429" cy="3714071"/>
          </a:xfrm>
          <a:prstGeom prst="rect">
            <a:avLst/>
          </a:prstGeom>
        </p:spPr>
      </p:pic>
      <p:sp>
        <p:nvSpPr>
          <p:cNvPr id="5" name="Oval Callout 5">
            <a:extLst>
              <a:ext uri="{FF2B5EF4-FFF2-40B4-BE49-F238E27FC236}">
                <a16:creationId xmlns:a16="http://schemas.microsoft.com/office/drawing/2014/main" id="{B69E2518-BEE2-3BEE-4A45-881DD1CF2B44}"/>
              </a:ext>
            </a:extLst>
          </p:cNvPr>
          <p:cNvSpPr/>
          <p:nvPr/>
        </p:nvSpPr>
        <p:spPr>
          <a:xfrm>
            <a:off x="6901544" y="468087"/>
            <a:ext cx="5088398" cy="1883228"/>
          </a:xfrm>
          <a:prstGeom prst="wedgeEllipseCallout">
            <a:avLst>
              <a:gd name="adj1" fmla="val -100477"/>
              <a:gd name="adj2" fmla="val 9759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highlight>
                  <a:srgbClr val="FFFF00"/>
                </a:highlight>
              </a:rPr>
              <a:t>বাড়ির</a:t>
            </a:r>
            <a:r>
              <a:rPr lang="en-US" sz="4800" b="1" dirty="0">
                <a:solidFill>
                  <a:srgbClr val="C00000"/>
                </a:solidFill>
                <a:highlight>
                  <a:srgbClr val="FFFF00"/>
                </a:highlight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highlight>
                  <a:srgbClr val="FFFF00"/>
                </a:highlight>
              </a:rPr>
              <a:t>কাজ</a:t>
            </a:r>
            <a:r>
              <a:rPr lang="en-US" sz="4800" b="1" dirty="0">
                <a:solidFill>
                  <a:srgbClr val="C00000"/>
                </a:solidFill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B17EF-AF96-B69A-4135-4147A5B260B5}"/>
              </a:ext>
            </a:extLst>
          </p:cNvPr>
          <p:cNvSpPr/>
          <p:nvPr/>
        </p:nvSpPr>
        <p:spPr>
          <a:xfrm>
            <a:off x="634123" y="5126926"/>
            <a:ext cx="10770191" cy="16328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</a:rPr>
              <a:t>আমরা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</a:rPr>
              <a:t>প্রবীণদের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</a:rPr>
              <a:t>সম্মান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</a:rPr>
              <a:t>করব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</a:rPr>
              <a:t>কেন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2365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12FC706-6D10-D77C-AADB-8EEA62F1D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7970" y="97971"/>
            <a:ext cx="12279084" cy="6901543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EE8AA64-FE2B-7EC3-9E91-48DEA9539210}"/>
              </a:ext>
            </a:extLst>
          </p:cNvPr>
          <p:cNvSpPr/>
          <p:nvPr/>
        </p:nvSpPr>
        <p:spPr>
          <a:xfrm>
            <a:off x="2144486" y="1900719"/>
            <a:ext cx="7402285" cy="2306609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rgbClr val="7030A0"/>
                </a:solidFill>
              </a:rPr>
              <a:t>ধ</a:t>
            </a:r>
            <a:r>
              <a:rPr lang="en-US" sz="8800" dirty="0" err="1">
                <a:solidFill>
                  <a:schemeClr val="tx1"/>
                </a:solidFill>
              </a:rPr>
              <a:t>ন্য</a:t>
            </a:r>
            <a:r>
              <a:rPr lang="en-US" sz="8800" dirty="0" err="1">
                <a:solidFill>
                  <a:srgbClr val="FF0000"/>
                </a:solidFill>
              </a:rPr>
              <a:t>বা</a:t>
            </a:r>
            <a:r>
              <a:rPr lang="en-US" sz="8800" dirty="0" err="1">
                <a:solidFill>
                  <a:schemeClr val="accent1"/>
                </a:solidFill>
              </a:rPr>
              <a:t>দ</a:t>
            </a:r>
            <a:endParaRPr lang="en-US" sz="8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0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385</Words>
  <Application>Microsoft Office PowerPoint</Application>
  <PresentationFormat>Widescreen</PresentationFormat>
  <Paragraphs>66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 NikoshBan</vt:lpstr>
      <vt:lpstr>Arial</vt:lpstr>
      <vt:lpstr>Calibri</vt:lpstr>
      <vt:lpstr>Calibri Light</vt:lpstr>
      <vt:lpstr>NikoshBAN</vt:lpstr>
      <vt:lpstr>Office Theme</vt:lpstr>
      <vt:lpstr>PowerPoint Presentation</vt:lpstr>
      <vt:lpstr>শিক্ষক পরিচিতি</vt:lpstr>
      <vt:lpstr>পাঠ পরিচিতি</vt:lpstr>
      <vt:lpstr>PowerPoint Presentation</vt:lpstr>
      <vt:lpstr>PowerPoint Presentation</vt:lpstr>
      <vt:lpstr>     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TAMIM ABDULLAH</dc:creator>
  <cp:lastModifiedBy>TAMIM ABDULLAH</cp:lastModifiedBy>
  <cp:revision>20</cp:revision>
  <dcterms:created xsi:type="dcterms:W3CDTF">2025-09-20T16:45:38Z</dcterms:created>
  <dcterms:modified xsi:type="dcterms:W3CDTF">2026-09-05T15:09:23Z</dcterms:modified>
</cp:coreProperties>
</file>