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8" r:id="rId6"/>
    <p:sldId id="327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20T21:12:37.177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0,'0'5,"0"7,0 7,0 5,0 4,10 8,9 14,12 13,6 8,-3-4,-8-13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4F8B41-E521-4425-B4C1-76186C829AB4}" type="datetimeFigureOut">
              <a:rPr lang="en-US" smtClean="0"/>
              <a:t>05-Sep-26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4934E2-F028-46DB-B6F2-D02A2D27A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6332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8FD1FE-79D2-4766-A57D-CC74BE9CFEC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6688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18EA8-8734-479E-AF22-F3EB5A55E8F0}" type="datetimeFigureOut">
              <a:rPr lang="en-US" smtClean="0"/>
              <a:t>05-Sep-26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A1251081-B5E8-40AB-8D46-896E7B9E907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0268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18EA8-8734-479E-AF22-F3EB5A55E8F0}" type="datetimeFigureOut">
              <a:rPr lang="en-US" smtClean="0"/>
              <a:t>05-Sep-26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1081-B5E8-40AB-8D46-896E7B9E907F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2374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18EA8-8734-479E-AF22-F3EB5A55E8F0}" type="datetimeFigureOut">
              <a:rPr lang="en-US" smtClean="0"/>
              <a:t>05-Sep-26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1081-B5E8-40AB-8D46-896E7B9E907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4372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18EA8-8734-479E-AF22-F3EB5A55E8F0}" type="datetimeFigureOut">
              <a:rPr lang="en-US" smtClean="0"/>
              <a:t>05-Sep-26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1081-B5E8-40AB-8D46-896E7B9E907F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7067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18EA8-8734-479E-AF22-F3EB5A55E8F0}" type="datetimeFigureOut">
              <a:rPr lang="en-US" smtClean="0"/>
              <a:t>05-Sep-26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1081-B5E8-40AB-8D46-896E7B9E907F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8744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18EA8-8734-479E-AF22-F3EB5A55E8F0}" type="datetimeFigureOut">
              <a:rPr lang="en-US" smtClean="0"/>
              <a:t>05-Sep-26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1081-B5E8-40AB-8D46-896E7B9E907F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2050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18EA8-8734-479E-AF22-F3EB5A55E8F0}" type="datetimeFigureOut">
              <a:rPr lang="en-US" smtClean="0"/>
              <a:t>05-Sep-26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1081-B5E8-40AB-8D46-896E7B9E90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070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18EA8-8734-479E-AF22-F3EB5A55E8F0}" type="datetimeFigureOut">
              <a:rPr lang="en-US" smtClean="0"/>
              <a:t>05-Sep-26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1081-B5E8-40AB-8D46-896E7B9E907F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1185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C9718EA8-8734-479E-AF22-F3EB5A55E8F0}" type="datetimeFigureOut">
              <a:rPr lang="en-US" smtClean="0"/>
              <a:t>05-Sep-26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1081-B5E8-40AB-8D46-896E7B9E907F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8977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18EA8-8734-479E-AF22-F3EB5A55E8F0}" type="datetimeFigureOut">
              <a:rPr lang="en-US" smtClean="0"/>
              <a:t>05-Sep-26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1081-B5E8-40AB-8D46-896E7B9E907F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0960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718EA8-8734-479E-AF22-F3EB5A55E8F0}" type="datetimeFigureOut">
              <a:rPr lang="en-US" smtClean="0"/>
              <a:t>05-Sep-26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251081-B5E8-40AB-8D46-896E7B9E907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655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18EA8-8734-479E-AF22-F3EB5A55E8F0}" type="datetimeFigureOut">
              <a:rPr lang="en-US" smtClean="0"/>
              <a:t>05-Sep-26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A1251081-B5E8-40AB-8D46-896E7B9E907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9341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7141CB9-B3BD-7893-836E-7EE45F29D960}"/>
              </a:ext>
            </a:extLst>
          </p:cNvPr>
          <p:cNvSpPr/>
          <p:nvPr/>
        </p:nvSpPr>
        <p:spPr>
          <a:xfrm>
            <a:off x="80682" y="0"/>
            <a:ext cx="12030636" cy="6041571"/>
          </a:xfrm>
          <a:prstGeom prst="rect">
            <a:avLst/>
          </a:prstGeom>
          <a:solidFill>
            <a:schemeClr val="bg1"/>
          </a:solidFill>
          <a:ln w="5715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64F93B2-78F1-5241-5257-261AE46EF993}"/>
              </a:ext>
            </a:extLst>
          </p:cNvPr>
          <p:cNvSpPr/>
          <p:nvPr/>
        </p:nvSpPr>
        <p:spPr>
          <a:xfrm>
            <a:off x="212272" y="0"/>
            <a:ext cx="5268685" cy="3200399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6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6600" b="1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66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-</a:t>
            </a:r>
            <a:endParaRPr lang="en-US" sz="28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45935E4-B87C-30E5-14D9-9735AE368659}"/>
              </a:ext>
            </a:extLst>
          </p:cNvPr>
          <p:cNvSpPr/>
          <p:nvPr/>
        </p:nvSpPr>
        <p:spPr>
          <a:xfrm>
            <a:off x="212271" y="3471262"/>
            <a:ext cx="5268686" cy="2570309"/>
          </a:xfrm>
          <a:prstGeom prst="rect">
            <a:avLst/>
          </a:prstGeom>
          <a:solidFill>
            <a:schemeClr val="accent5"/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</a:t>
            </a:r>
            <a:r>
              <a:rPr lang="en-US" sz="13800" b="1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138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13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endParaRPr lang="en-US" sz="54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7FC7C8A-FE7B-C130-3D5A-BEA43F598D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9943" y="0"/>
            <a:ext cx="6581375" cy="6041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1044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59EF7B4-5B80-4E01-1193-831BAD1C1490}"/>
              </a:ext>
            </a:extLst>
          </p:cNvPr>
          <p:cNvSpPr/>
          <p:nvPr/>
        </p:nvSpPr>
        <p:spPr>
          <a:xfrm>
            <a:off x="0" y="0"/>
            <a:ext cx="12030636" cy="6183086"/>
          </a:xfrm>
          <a:prstGeom prst="rect">
            <a:avLst/>
          </a:prstGeom>
          <a:solidFill>
            <a:schemeClr val="bg1"/>
          </a:solidFill>
          <a:ln w="5715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C3044AD-FF88-7F47-3A1E-F53777E4EB96}"/>
              </a:ext>
            </a:extLst>
          </p:cNvPr>
          <p:cNvSpPr/>
          <p:nvPr/>
        </p:nvSpPr>
        <p:spPr>
          <a:xfrm>
            <a:off x="2754086" y="1"/>
            <a:ext cx="7075713" cy="1230086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6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6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3D233D-E4BA-3E67-8AB8-638D8FDF3D79}"/>
              </a:ext>
            </a:extLst>
          </p:cNvPr>
          <p:cNvSpPr/>
          <p:nvPr/>
        </p:nvSpPr>
        <p:spPr>
          <a:xfrm>
            <a:off x="4613097" y="1230086"/>
            <a:ext cx="7417539" cy="4876800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6000" dirty="0" err="1">
                <a:solidFill>
                  <a:srgbClr val="002060"/>
                </a:solidFill>
                <a:latin typeface="NikoshBAN" panose="02000000000000000000"/>
              </a:rPr>
              <a:t>মোঃ</a:t>
            </a:r>
            <a:r>
              <a:rPr lang="en-IN" sz="6000" dirty="0">
                <a:solidFill>
                  <a:srgbClr val="002060"/>
                </a:solidFill>
                <a:latin typeface="NikoshBAN" panose="02000000000000000000"/>
              </a:rPr>
              <a:t> </a:t>
            </a:r>
            <a:r>
              <a:rPr lang="en-IN" sz="6000" dirty="0" err="1">
                <a:solidFill>
                  <a:srgbClr val="002060"/>
                </a:solidFill>
                <a:latin typeface="NikoshBAN" panose="02000000000000000000"/>
              </a:rPr>
              <a:t>আরেফিন</a:t>
            </a:r>
            <a:r>
              <a:rPr lang="en-IN" sz="6000" dirty="0">
                <a:solidFill>
                  <a:srgbClr val="002060"/>
                </a:solidFill>
                <a:latin typeface="NikoshBAN" panose="02000000000000000000"/>
              </a:rPr>
              <a:t> </a:t>
            </a:r>
            <a:r>
              <a:rPr lang="en-IN" sz="6000" dirty="0" err="1">
                <a:solidFill>
                  <a:srgbClr val="002060"/>
                </a:solidFill>
                <a:latin typeface="NikoshBAN" panose="02000000000000000000"/>
              </a:rPr>
              <a:t>মৃধা</a:t>
            </a:r>
            <a:r>
              <a:rPr lang="en-IN" sz="6000" dirty="0">
                <a:solidFill>
                  <a:srgbClr val="002060"/>
                </a:solidFill>
                <a:latin typeface="NikoshBAN" panose="02000000000000000000"/>
              </a:rPr>
              <a:t> </a:t>
            </a:r>
          </a:p>
          <a:p>
            <a:r>
              <a:rPr lang="en-IN" sz="2800" dirty="0" err="1">
                <a:solidFill>
                  <a:srgbClr val="C00000"/>
                </a:solidFill>
                <a:latin typeface="NikoshBAN" panose="02000000000000000000"/>
              </a:rPr>
              <a:t>বি.এস.এস</a:t>
            </a:r>
            <a:r>
              <a:rPr lang="en-IN" sz="2800" dirty="0">
                <a:solidFill>
                  <a:srgbClr val="C00000"/>
                </a:solidFill>
                <a:latin typeface="NikoshBAN" panose="02000000000000000000"/>
              </a:rPr>
              <a:t>(</a:t>
            </a:r>
            <a:r>
              <a:rPr lang="en-IN" sz="2800" dirty="0" err="1">
                <a:solidFill>
                  <a:srgbClr val="C00000"/>
                </a:solidFill>
                <a:latin typeface="NikoshBAN" panose="02000000000000000000"/>
              </a:rPr>
              <a:t>সম্মান</a:t>
            </a:r>
            <a:r>
              <a:rPr lang="en-IN" sz="2800" dirty="0">
                <a:solidFill>
                  <a:srgbClr val="C00000"/>
                </a:solidFill>
                <a:latin typeface="NikoshBAN" panose="02000000000000000000"/>
              </a:rPr>
              <a:t>), </a:t>
            </a:r>
            <a:r>
              <a:rPr lang="en-IN" sz="2800" dirty="0" err="1">
                <a:solidFill>
                  <a:srgbClr val="C00000"/>
                </a:solidFill>
                <a:latin typeface="NikoshBAN" panose="02000000000000000000"/>
              </a:rPr>
              <a:t>এম.এস.এস</a:t>
            </a:r>
            <a:r>
              <a:rPr lang="en-IN" sz="2800" dirty="0">
                <a:solidFill>
                  <a:srgbClr val="C00000"/>
                </a:solidFill>
                <a:latin typeface="NikoshBAN" panose="02000000000000000000"/>
              </a:rPr>
              <a:t>(</a:t>
            </a:r>
            <a:r>
              <a:rPr lang="en-IN" sz="2800" dirty="0" err="1">
                <a:solidFill>
                  <a:srgbClr val="C00000"/>
                </a:solidFill>
                <a:latin typeface="NikoshBAN" panose="02000000000000000000"/>
              </a:rPr>
              <a:t>অর্থনীতি</a:t>
            </a:r>
            <a:r>
              <a:rPr lang="en-IN" sz="2800" dirty="0">
                <a:solidFill>
                  <a:srgbClr val="C00000"/>
                </a:solidFill>
                <a:latin typeface="NikoshBAN" panose="02000000000000000000"/>
              </a:rPr>
              <a:t>), </a:t>
            </a:r>
            <a:r>
              <a:rPr lang="en-IN" sz="2800" dirty="0" err="1">
                <a:solidFill>
                  <a:srgbClr val="C00000"/>
                </a:solidFill>
                <a:latin typeface="NikoshBAN" panose="02000000000000000000"/>
              </a:rPr>
              <a:t>বি.এড</a:t>
            </a:r>
            <a:r>
              <a:rPr lang="en-IN" sz="2800" dirty="0">
                <a:solidFill>
                  <a:srgbClr val="C00000"/>
                </a:solidFill>
                <a:latin typeface="NikoshBAN" panose="02000000000000000000"/>
              </a:rPr>
              <a:t> </a:t>
            </a:r>
          </a:p>
          <a:p>
            <a:r>
              <a:rPr lang="en-IN" sz="3600" b="1" dirty="0" err="1">
                <a:solidFill>
                  <a:schemeClr val="tx1"/>
                </a:solidFill>
                <a:latin typeface="NikoshBAN" panose="02000000000000000000"/>
              </a:rPr>
              <a:t>সহকারি</a:t>
            </a:r>
            <a:r>
              <a:rPr lang="en-IN" sz="3600" b="1" dirty="0">
                <a:solidFill>
                  <a:schemeClr val="tx1"/>
                </a:solidFill>
                <a:latin typeface="NikoshBAN" panose="02000000000000000000"/>
              </a:rPr>
              <a:t>  </a:t>
            </a:r>
            <a:r>
              <a:rPr lang="en-IN" sz="3600" b="1" dirty="0" err="1">
                <a:solidFill>
                  <a:schemeClr val="tx1"/>
                </a:solidFill>
                <a:latin typeface="NikoshBAN" panose="02000000000000000000"/>
              </a:rPr>
              <a:t>শিক্ষক</a:t>
            </a:r>
            <a:r>
              <a:rPr lang="en-IN" sz="3600" b="1" dirty="0">
                <a:solidFill>
                  <a:schemeClr val="tx1"/>
                </a:solidFill>
                <a:latin typeface="NikoshBAN" panose="02000000000000000000"/>
              </a:rPr>
              <a:t> </a:t>
            </a:r>
            <a:r>
              <a:rPr lang="en-IN" sz="2800" b="1" dirty="0">
                <a:solidFill>
                  <a:schemeClr val="tx1"/>
                </a:solidFill>
                <a:latin typeface="NikoshBAN" panose="02000000000000000000"/>
              </a:rPr>
              <a:t>(</a:t>
            </a:r>
            <a:r>
              <a:rPr lang="en-IN" sz="2800" b="1" dirty="0" err="1">
                <a:solidFill>
                  <a:schemeClr val="tx1"/>
                </a:solidFill>
                <a:latin typeface="NikoshBAN" panose="02000000000000000000"/>
              </a:rPr>
              <a:t>সামাজিক</a:t>
            </a:r>
            <a:r>
              <a:rPr lang="en-IN" sz="2800" b="1" dirty="0">
                <a:solidFill>
                  <a:schemeClr val="tx1"/>
                </a:solidFill>
                <a:latin typeface="NikoshBAN" panose="02000000000000000000"/>
              </a:rPr>
              <a:t> </a:t>
            </a:r>
            <a:r>
              <a:rPr lang="en-IN" sz="2800" b="1" dirty="0" err="1">
                <a:solidFill>
                  <a:schemeClr val="tx1"/>
                </a:solidFill>
                <a:latin typeface="NikoshBAN" panose="02000000000000000000"/>
              </a:rPr>
              <a:t>বিজ্ঞান</a:t>
            </a:r>
            <a:r>
              <a:rPr lang="en-IN" sz="2800" b="1" dirty="0">
                <a:solidFill>
                  <a:schemeClr val="tx1"/>
                </a:solidFill>
                <a:latin typeface="NikoshBAN" panose="02000000000000000000"/>
              </a:rPr>
              <a:t>)  </a:t>
            </a:r>
          </a:p>
          <a:p>
            <a:r>
              <a:rPr lang="en-IN" sz="3600" dirty="0" err="1">
                <a:solidFill>
                  <a:schemeClr val="tx1"/>
                </a:solidFill>
                <a:latin typeface="NikoshBAN" panose="02000000000000000000"/>
              </a:rPr>
              <a:t>কাচিহারা</a:t>
            </a:r>
            <a:r>
              <a:rPr lang="en-IN" sz="3600" dirty="0">
                <a:solidFill>
                  <a:schemeClr val="tx1"/>
                </a:solidFill>
                <a:latin typeface="NikoshBAN" panose="02000000000000000000"/>
              </a:rPr>
              <a:t> </a:t>
            </a:r>
            <a:r>
              <a:rPr lang="en-IN" sz="3600" dirty="0" err="1">
                <a:solidFill>
                  <a:schemeClr val="tx1"/>
                </a:solidFill>
                <a:latin typeface="NikoshBAN" panose="02000000000000000000"/>
              </a:rPr>
              <a:t>দ্বি-মুখী</a:t>
            </a:r>
            <a:r>
              <a:rPr lang="en-IN" sz="3600" dirty="0">
                <a:solidFill>
                  <a:schemeClr val="tx1"/>
                </a:solidFill>
                <a:latin typeface="NikoshBAN" panose="02000000000000000000"/>
              </a:rPr>
              <a:t> </a:t>
            </a:r>
            <a:r>
              <a:rPr lang="en-IN" sz="3600" dirty="0" err="1">
                <a:solidFill>
                  <a:schemeClr val="tx1"/>
                </a:solidFill>
                <a:latin typeface="NikoshBAN" panose="02000000000000000000"/>
              </a:rPr>
              <a:t>উচ্চ</a:t>
            </a:r>
            <a:r>
              <a:rPr lang="en-IN" sz="3600" dirty="0">
                <a:solidFill>
                  <a:schemeClr val="tx1"/>
                </a:solidFill>
                <a:latin typeface="NikoshBAN" panose="02000000000000000000"/>
              </a:rPr>
              <a:t> </a:t>
            </a:r>
            <a:r>
              <a:rPr lang="en-IN" sz="3600" dirty="0" err="1">
                <a:solidFill>
                  <a:schemeClr val="tx1"/>
                </a:solidFill>
                <a:latin typeface="NikoshBAN" panose="02000000000000000000"/>
              </a:rPr>
              <a:t>বিদ্যালয়</a:t>
            </a:r>
            <a:endParaRPr lang="en-IN" sz="3600" dirty="0">
              <a:solidFill>
                <a:schemeClr val="tx1"/>
              </a:solidFill>
              <a:latin typeface="NikoshBAN" panose="02000000000000000000"/>
            </a:endParaRPr>
          </a:p>
          <a:p>
            <a:r>
              <a:rPr lang="en-IN" sz="3600" dirty="0" err="1">
                <a:solidFill>
                  <a:schemeClr val="tx1"/>
                </a:solidFill>
                <a:latin typeface="NikoshBAN" panose="02000000000000000000"/>
              </a:rPr>
              <a:t>কাজিপুর</a:t>
            </a:r>
            <a:r>
              <a:rPr lang="en-IN" sz="3600" dirty="0">
                <a:solidFill>
                  <a:schemeClr val="tx1"/>
                </a:solidFill>
                <a:latin typeface="NikoshBAN" panose="02000000000000000000"/>
              </a:rPr>
              <a:t>, </a:t>
            </a:r>
            <a:r>
              <a:rPr lang="en-IN" sz="3600" dirty="0" err="1">
                <a:solidFill>
                  <a:schemeClr val="tx1"/>
                </a:solidFill>
                <a:latin typeface="NikoshBAN" panose="02000000000000000000"/>
              </a:rPr>
              <a:t>সিরাজগঞ্জ</a:t>
            </a:r>
            <a:r>
              <a:rPr lang="en-IN" sz="3600" dirty="0">
                <a:solidFill>
                  <a:schemeClr val="tx1"/>
                </a:solidFill>
                <a:latin typeface="NikoshBAN" panose="02000000000000000000"/>
              </a:rPr>
              <a:t>। </a:t>
            </a:r>
          </a:p>
          <a:p>
            <a:endParaRPr lang="en-IN" sz="4800" b="1" dirty="0">
              <a:solidFill>
                <a:srgbClr val="7030A0"/>
              </a:solidFill>
              <a:latin typeface="NikoshBAN" panose="02000000000000000000"/>
            </a:endParaRPr>
          </a:p>
          <a:p>
            <a:r>
              <a:rPr lang="en-IN" sz="4800" b="1" dirty="0" err="1">
                <a:solidFill>
                  <a:srgbClr val="7030A0"/>
                </a:solidFill>
                <a:latin typeface="NikoshBAN" panose="02000000000000000000"/>
              </a:rPr>
              <a:t>মোবাঃ</a:t>
            </a:r>
            <a:r>
              <a:rPr lang="en-IN" sz="4800" b="1" dirty="0">
                <a:solidFill>
                  <a:srgbClr val="7030A0"/>
                </a:solidFill>
                <a:latin typeface="NikoshBAN" panose="02000000000000000000"/>
              </a:rPr>
              <a:t> </a:t>
            </a:r>
            <a:r>
              <a:rPr lang="en-IN" sz="4800" b="1" dirty="0">
                <a:solidFill>
                  <a:srgbClr val="7030A0"/>
                </a:solidFill>
                <a:highlight>
                  <a:srgbClr val="FFFF00"/>
                </a:highlight>
                <a:latin typeface="NikoshBAN" panose="02000000000000000000"/>
              </a:rPr>
              <a:t>01745076099</a:t>
            </a:r>
            <a:endParaRPr lang="en-IN" sz="4000" b="1" dirty="0">
              <a:solidFill>
                <a:srgbClr val="7030A0"/>
              </a:solidFill>
              <a:highlight>
                <a:srgbClr val="FFFF00"/>
              </a:highlight>
              <a:latin typeface="NikoshBAN" panose="0200000000000000000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A4BD0CE4-2B6B-C3C6-D7C3-CBACA4E9B09D}"/>
                  </a:ext>
                </a:extLst>
              </p14:cNvPr>
              <p14:cNvContentPartPr/>
              <p14:nvPr/>
            </p14:nvContentPartPr>
            <p14:xfrm>
              <a:off x="1583131" y="5129719"/>
              <a:ext cx="56880" cy="15444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A4BD0CE4-2B6B-C3C6-D7C3-CBACA4E9B09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29491" y="5021719"/>
                <a:ext cx="164520" cy="370080"/>
              </a:xfrm>
              <a:prstGeom prst="rect">
                <a:avLst/>
              </a:prstGeom>
            </p:spPr>
          </p:pic>
        </mc:Fallback>
      </mc:AlternateContent>
      <p:pic>
        <p:nvPicPr>
          <p:cNvPr id="24" name="Picture 23">
            <a:extLst>
              <a:ext uri="{FF2B5EF4-FFF2-40B4-BE49-F238E27FC236}">
                <a16:creationId xmlns:a16="http://schemas.microsoft.com/office/drawing/2014/main" id="{E39B2856-D09C-F5A0-2898-2BADCEB382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046" y="1230085"/>
            <a:ext cx="4351821" cy="497331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4EA4009-C60C-8409-CC25-CEE11CFA1AF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021" y="2006402"/>
            <a:ext cx="3381973" cy="342067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  <a:softEdge rad="63500"/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157107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4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799B851-3519-56F7-C047-F37D10371230}"/>
              </a:ext>
            </a:extLst>
          </p:cNvPr>
          <p:cNvSpPr/>
          <p:nvPr/>
        </p:nvSpPr>
        <p:spPr>
          <a:xfrm>
            <a:off x="80682" y="-1"/>
            <a:ext cx="12030636" cy="6083016"/>
          </a:xfrm>
          <a:prstGeom prst="rect">
            <a:avLst/>
          </a:prstGeom>
          <a:solidFill>
            <a:schemeClr val="bg1"/>
          </a:solidFill>
          <a:ln w="5715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br>
              <a:rPr lang="en-US" sz="320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320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54B83891-A7EC-0EAE-343D-20A7FFF0BB4A}"/>
              </a:ext>
            </a:extLst>
          </p:cNvPr>
          <p:cNvSpPr/>
          <p:nvPr/>
        </p:nvSpPr>
        <p:spPr>
          <a:xfrm>
            <a:off x="3047956" y="72893"/>
            <a:ext cx="5943600" cy="1284514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s-IN" sz="6000" b="1" dirty="0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6000" b="1" dirty="0" err="1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াঠ</a:t>
            </a:r>
            <a:r>
              <a:rPr lang="en-US" sz="6000" b="1" dirty="0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পরিচিতিঃ</a:t>
            </a:r>
            <a:endParaRPr lang="en-US" sz="6000" dirty="0">
              <a:solidFill>
                <a:schemeClr val="accent1"/>
              </a:solidFill>
            </a:endParaRPr>
          </a:p>
        </p:txBody>
      </p:sp>
      <p:sp>
        <p:nvSpPr>
          <p:cNvPr id="6" name="Rectangle: Top Corners Rounded 5">
            <a:extLst>
              <a:ext uri="{FF2B5EF4-FFF2-40B4-BE49-F238E27FC236}">
                <a16:creationId xmlns:a16="http://schemas.microsoft.com/office/drawing/2014/main" id="{5498A58C-6213-12EB-AF7F-6A8EE2155300}"/>
              </a:ext>
            </a:extLst>
          </p:cNvPr>
          <p:cNvSpPr/>
          <p:nvPr/>
        </p:nvSpPr>
        <p:spPr>
          <a:xfrm>
            <a:off x="1301514" y="1430300"/>
            <a:ext cx="9647432" cy="4515471"/>
          </a:xfrm>
          <a:prstGeom prst="round2SameRect">
            <a:avLst>
              <a:gd name="adj1" fmla="val 21310"/>
              <a:gd name="adj2" fmla="val 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b="1" dirty="0" err="1">
                <a:solidFill>
                  <a:srgbClr val="00B0F0"/>
                </a:solidFill>
                <a:latin typeface="NikoshBAN" panose="02000000000000000000"/>
                <a:cs typeface="NikoshBAN" panose="02000000000000000000" pitchFamily="2" charset="0"/>
              </a:rPr>
              <a:t>শ্রেণিঃ-সপ্তম</a:t>
            </a:r>
            <a:br>
              <a:rPr lang="en-US" sz="3600" b="1" dirty="0">
                <a:solidFill>
                  <a:schemeClr val="bg1"/>
                </a:solidFill>
                <a:latin typeface="NikoshBAN" panose="02000000000000000000"/>
                <a:cs typeface="NikoshBAN" panose="02000000000000000000" pitchFamily="2" charset="0"/>
              </a:rPr>
            </a:br>
            <a:r>
              <a:rPr lang="en-US" sz="3600" b="1" dirty="0" err="1">
                <a:solidFill>
                  <a:schemeClr val="bg1"/>
                </a:solidFill>
                <a:latin typeface="NikoshBAN" panose="02000000000000000000"/>
                <a:cs typeface="NikoshBAN" panose="02000000000000000000" pitchFamily="2" charset="0"/>
              </a:rPr>
              <a:t>বিষয়ঃ</a:t>
            </a:r>
            <a:r>
              <a:rPr lang="en-US" sz="3600" b="1" dirty="0">
                <a:solidFill>
                  <a:schemeClr val="bg1"/>
                </a:solidFill>
                <a:latin typeface="NikoshBAN" panose="02000000000000000000"/>
                <a:cs typeface="NikoshBAN" panose="02000000000000000000" pitchFamily="2" charset="0"/>
              </a:rPr>
              <a:t>- </a:t>
            </a:r>
            <a:r>
              <a:rPr lang="as-IN" sz="3600" b="1" dirty="0">
                <a:solidFill>
                  <a:schemeClr val="bg1"/>
                </a:solidFill>
                <a:latin typeface="NikoshBAN" panose="02000000000000000000"/>
                <a:cs typeface="NikoshBAN" panose="02000000000000000000" pitchFamily="2" charset="0"/>
              </a:rPr>
              <a:t>ব</a:t>
            </a:r>
            <a:r>
              <a:rPr lang="en-US" sz="3600" b="1" dirty="0" err="1">
                <a:solidFill>
                  <a:schemeClr val="bg1"/>
                </a:solidFill>
                <a:latin typeface="NikoshBAN" panose="02000000000000000000"/>
                <a:cs typeface="NikoshBAN" panose="02000000000000000000" pitchFamily="2" charset="0"/>
              </a:rPr>
              <a:t>াংলাদেশ</a:t>
            </a:r>
            <a:r>
              <a:rPr lang="en-US" sz="3600" b="1" dirty="0">
                <a:solidFill>
                  <a:schemeClr val="bg1"/>
                </a:solidFill>
                <a:latin typeface="NikoshBAN" panose="02000000000000000000"/>
                <a:cs typeface="NikoshBAN" panose="02000000000000000000" pitchFamily="2" charset="0"/>
              </a:rPr>
              <a:t> ও </a:t>
            </a:r>
            <a:r>
              <a:rPr lang="en-US" sz="3600" b="1" dirty="0" err="1">
                <a:solidFill>
                  <a:schemeClr val="bg1"/>
                </a:solidFill>
                <a:latin typeface="NikoshBAN" panose="02000000000000000000"/>
                <a:cs typeface="NikoshBAN" panose="02000000000000000000" pitchFamily="2" charset="0"/>
              </a:rPr>
              <a:t>বিশ্বপরিচ</a:t>
            </a:r>
            <a:r>
              <a:rPr lang="as-IN" sz="3600" b="1" dirty="0">
                <a:solidFill>
                  <a:schemeClr val="bg1"/>
                </a:solidFill>
                <a:latin typeface="NikoshBAN" panose="02000000000000000000"/>
                <a:cs typeface="NikoshBAN" panose="02000000000000000000" pitchFamily="2" charset="0"/>
              </a:rPr>
              <a:t>য়</a:t>
            </a:r>
            <a:r>
              <a:rPr lang="en-US" sz="3600" b="1" dirty="0">
                <a:solidFill>
                  <a:schemeClr val="bg1"/>
                </a:solidFill>
                <a:latin typeface="NikoshBAN" panose="02000000000000000000"/>
                <a:cs typeface="NikoshBAN" panose="02000000000000000000" pitchFamily="2" charset="0"/>
              </a:rPr>
              <a:t> </a:t>
            </a:r>
            <a:br>
              <a:rPr lang="en-US" sz="3600" b="1" dirty="0">
                <a:solidFill>
                  <a:schemeClr val="bg1"/>
                </a:solidFill>
                <a:latin typeface="NikoshBAN" panose="02000000000000000000"/>
                <a:cs typeface="NikoshBAN" panose="02000000000000000000" pitchFamily="2" charset="0"/>
              </a:rPr>
            </a:br>
            <a:r>
              <a:rPr lang="en-US" sz="3600" b="1" dirty="0">
                <a:solidFill>
                  <a:schemeClr val="bg1"/>
                </a:solidFill>
                <a:latin typeface="NikoshBAN" panose="02000000000000000000"/>
                <a:cs typeface="NikoshBAN" panose="02000000000000000000" pitchFamily="2" charset="0"/>
              </a:rPr>
              <a:t>অ</a:t>
            </a:r>
            <a:r>
              <a:rPr lang="as-IN" sz="3600" b="1" dirty="0">
                <a:solidFill>
                  <a:schemeClr val="bg1"/>
                </a:solidFill>
                <a:latin typeface="NikoshBAN" panose="02000000000000000000"/>
                <a:cs typeface="NikoshBAN" panose="02000000000000000000" pitchFamily="2" charset="0"/>
              </a:rPr>
              <a:t>ধ</a:t>
            </a:r>
            <a:r>
              <a:rPr lang="en-US" sz="3600" b="1" dirty="0">
                <a:solidFill>
                  <a:schemeClr val="bg1"/>
                </a:solidFill>
                <a:latin typeface="NikoshBAN" panose="02000000000000000000"/>
                <a:cs typeface="NikoshBAN" panose="02000000000000000000" pitchFamily="2" charset="0"/>
              </a:rPr>
              <a:t>্</a:t>
            </a:r>
            <a:r>
              <a:rPr lang="as-IN" sz="3600" b="1" dirty="0">
                <a:solidFill>
                  <a:schemeClr val="bg1"/>
                </a:solidFill>
                <a:latin typeface="NikoshBAN" panose="02000000000000000000"/>
                <a:cs typeface="NikoshBAN" panose="02000000000000000000" pitchFamily="2" charset="0"/>
              </a:rPr>
              <a:t>য</a:t>
            </a:r>
            <a:r>
              <a:rPr lang="en-US" sz="3600" b="1" dirty="0">
                <a:solidFill>
                  <a:schemeClr val="bg1"/>
                </a:solidFill>
                <a:latin typeface="NikoshBAN" panose="02000000000000000000"/>
                <a:cs typeface="NikoshBAN" panose="02000000000000000000" pitchFamily="2" charset="0"/>
              </a:rPr>
              <a:t>া</a:t>
            </a:r>
            <a:r>
              <a:rPr lang="as-IN" sz="3600" b="1" dirty="0">
                <a:solidFill>
                  <a:schemeClr val="bg1"/>
                </a:solidFill>
                <a:latin typeface="NikoshBAN" panose="02000000000000000000"/>
                <a:cs typeface="NikoshBAN" panose="02000000000000000000" pitchFamily="2" charset="0"/>
              </a:rPr>
              <a:t>য়</a:t>
            </a:r>
            <a:r>
              <a:rPr lang="en-US" sz="3600" b="1" dirty="0">
                <a:solidFill>
                  <a:schemeClr val="bg1"/>
                </a:solidFill>
                <a:latin typeface="NikoshBAN" panose="02000000000000000000"/>
                <a:cs typeface="NikoshBAN" panose="02000000000000000000" pitchFamily="2" charset="0"/>
              </a:rPr>
              <a:t>-</a:t>
            </a:r>
            <a:r>
              <a:rPr lang="en-US" sz="3600" b="1" dirty="0" err="1">
                <a:solidFill>
                  <a:schemeClr val="bg1"/>
                </a:solidFill>
                <a:latin typeface="NikoshBAN" panose="02000000000000000000"/>
                <a:cs typeface="NikoshBAN" panose="02000000000000000000" pitchFamily="2" charset="0"/>
              </a:rPr>
              <a:t>নবমঃ</a:t>
            </a:r>
            <a:r>
              <a:rPr lang="en-US" sz="3600" b="1" dirty="0">
                <a:solidFill>
                  <a:schemeClr val="bg1"/>
                </a:solidFill>
                <a:latin typeface="NikoshBAN" panose="02000000000000000000"/>
                <a:cs typeface="NikoshBAN" panose="02000000000000000000" pitchFamily="2" charset="0"/>
              </a:rPr>
              <a:t>- </a:t>
            </a:r>
            <a:r>
              <a:rPr lang="en-US" sz="3600" b="1" dirty="0" err="1">
                <a:latin typeface="NikoshBAN" panose="02000000000000000000"/>
                <a:cs typeface="NikoshBAN" pitchFamily="2" charset="0"/>
              </a:rPr>
              <a:t>বাংলাদেশের</a:t>
            </a:r>
            <a:r>
              <a:rPr lang="en-US" sz="3600" b="1" dirty="0">
                <a:latin typeface="NikoshBAN" panose="0200000000000000000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anose="02000000000000000000"/>
                <a:cs typeface="NikoshBAN" pitchFamily="2" charset="0"/>
              </a:rPr>
              <a:t>প্রবীণ</a:t>
            </a:r>
            <a:r>
              <a:rPr lang="en-US" sz="3600" b="1" dirty="0">
                <a:latin typeface="NikoshBAN" panose="0200000000000000000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anose="02000000000000000000"/>
                <a:cs typeface="NikoshBAN" pitchFamily="2" charset="0"/>
              </a:rPr>
              <a:t>ব্যক্তি</a:t>
            </a:r>
            <a:r>
              <a:rPr lang="en-US" sz="3600" b="1" dirty="0">
                <a:latin typeface="NikoshBAN" panose="02000000000000000000"/>
                <a:cs typeface="NikoshBAN" pitchFamily="2" charset="0"/>
              </a:rPr>
              <a:t> ও </a:t>
            </a:r>
            <a:r>
              <a:rPr lang="en-US" sz="3600" b="1" dirty="0" err="1">
                <a:latin typeface="NikoshBAN" panose="02000000000000000000"/>
                <a:cs typeface="NikoshBAN" pitchFamily="2" charset="0"/>
              </a:rPr>
              <a:t>নারী</a:t>
            </a:r>
            <a:r>
              <a:rPr lang="en-US" sz="3600" b="1" dirty="0">
                <a:latin typeface="NikoshBAN" panose="0200000000000000000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anose="02000000000000000000"/>
                <a:cs typeface="NikoshBAN" pitchFamily="2" charset="0"/>
              </a:rPr>
              <a:t>অধিকার</a:t>
            </a:r>
            <a:endParaRPr lang="en-US" sz="3600" b="1" dirty="0">
              <a:latin typeface="NikoshBAN" panose="02000000000000000000"/>
              <a:cs typeface="NikoshBAN" pitchFamily="2" charset="0"/>
            </a:endParaRPr>
          </a:p>
          <a:p>
            <a:r>
              <a:rPr lang="en-US" sz="5400" b="1" dirty="0" err="1">
                <a:solidFill>
                  <a:srgbClr val="00B0F0"/>
                </a:solidFill>
                <a:latin typeface="NikoshBAN" panose="02000000000000000000"/>
                <a:cs typeface="NikoshBAN" panose="02000000000000000000" pitchFamily="2" charset="0"/>
              </a:rPr>
              <a:t>পা</a:t>
            </a:r>
            <a:r>
              <a:rPr lang="as-IN" sz="5400" b="1" dirty="0">
                <a:solidFill>
                  <a:srgbClr val="00B0F0"/>
                </a:solidFill>
                <a:latin typeface="NikoshBAN" panose="02000000000000000000"/>
                <a:cs typeface="NikoshBAN" panose="02000000000000000000" pitchFamily="2" charset="0"/>
              </a:rPr>
              <a:t>ঠ</a:t>
            </a:r>
            <a:r>
              <a:rPr lang="en-US" sz="5400" b="1" dirty="0">
                <a:solidFill>
                  <a:srgbClr val="00B0F0"/>
                </a:solidFill>
                <a:latin typeface="NikoshBAN" panose="02000000000000000000"/>
                <a:cs typeface="NikoshBAN" panose="02000000000000000000" pitchFamily="2" charset="0"/>
              </a:rPr>
              <a:t> শ</a:t>
            </a:r>
            <a:r>
              <a:rPr lang="as-IN" sz="5400" b="1" dirty="0">
                <a:solidFill>
                  <a:srgbClr val="00B0F0"/>
                </a:solidFill>
                <a:latin typeface="NikoshBAN" panose="02000000000000000000"/>
                <a:cs typeface="NikoshBAN" panose="02000000000000000000" pitchFamily="2" charset="0"/>
              </a:rPr>
              <a:t>ি</a:t>
            </a:r>
            <a:r>
              <a:rPr lang="en-US" sz="5400" b="1" dirty="0">
                <a:solidFill>
                  <a:srgbClr val="00B0F0"/>
                </a:solidFill>
                <a:latin typeface="NikoshBAN" panose="02000000000000000000"/>
                <a:cs typeface="NikoshBAN" panose="02000000000000000000" pitchFamily="2" charset="0"/>
              </a:rPr>
              <a:t>র</a:t>
            </a:r>
            <a:r>
              <a:rPr lang="as-IN" sz="5400" b="1" dirty="0">
                <a:solidFill>
                  <a:srgbClr val="00B0F0"/>
                </a:solidFill>
                <a:latin typeface="NikoshBAN" panose="02000000000000000000"/>
                <a:cs typeface="NikoshBAN" panose="02000000000000000000" pitchFamily="2" charset="0"/>
              </a:rPr>
              <a:t>ো</a:t>
            </a:r>
            <a:r>
              <a:rPr lang="en-US" sz="5400" b="1" dirty="0">
                <a:solidFill>
                  <a:srgbClr val="00B0F0"/>
                </a:solidFill>
                <a:latin typeface="NikoshBAN" panose="02000000000000000000"/>
                <a:cs typeface="NikoshBAN" panose="02000000000000000000" pitchFamily="2" charset="0"/>
              </a:rPr>
              <a:t>ন</a:t>
            </a:r>
            <a:r>
              <a:rPr lang="as-IN" sz="5400" b="1" dirty="0">
                <a:solidFill>
                  <a:srgbClr val="00B0F0"/>
                </a:solidFill>
                <a:latin typeface="NikoshBAN" panose="02000000000000000000"/>
                <a:cs typeface="NikoshBAN" panose="02000000000000000000" pitchFamily="2" charset="0"/>
              </a:rPr>
              <a:t>া</a:t>
            </a:r>
            <a:r>
              <a:rPr lang="en-US" sz="5400" b="1" dirty="0" err="1">
                <a:solidFill>
                  <a:srgbClr val="00B0F0"/>
                </a:solidFill>
                <a:latin typeface="NikoshBAN" panose="02000000000000000000"/>
                <a:cs typeface="NikoshBAN" panose="02000000000000000000" pitchFamily="2" charset="0"/>
              </a:rPr>
              <a:t>মঃ</a:t>
            </a:r>
            <a:r>
              <a:rPr lang="en-US" sz="5400" b="1" dirty="0">
                <a:solidFill>
                  <a:srgbClr val="00B0F0"/>
                </a:solidFill>
                <a:latin typeface="NikoshBAN" panose="02000000000000000000"/>
                <a:cs typeface="NikoshBAN" panose="02000000000000000000" pitchFamily="2" charset="0"/>
              </a:rPr>
              <a:t>- </a:t>
            </a:r>
            <a:r>
              <a:rPr lang="en-US" sz="5400" b="1" dirty="0" err="1">
                <a:solidFill>
                  <a:srgbClr val="00B0F0"/>
                </a:solidFill>
                <a:latin typeface="NikoshBAN" panose="02000000000000000000"/>
                <a:cs typeface="NikoshBAN" panose="02000000000000000000" pitchFamily="2" charset="0"/>
              </a:rPr>
              <a:t>নারী</a:t>
            </a:r>
            <a:r>
              <a:rPr lang="en-US" sz="5400" b="1" dirty="0">
                <a:solidFill>
                  <a:srgbClr val="00B0F0"/>
                </a:solidFill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solidFill>
                  <a:srgbClr val="00B0F0"/>
                </a:solidFill>
                <a:latin typeface="NikoshBAN" panose="02000000000000000000"/>
                <a:cs typeface="NikoshBAN" panose="02000000000000000000" pitchFamily="2" charset="0"/>
              </a:rPr>
              <a:t>অধিকার</a:t>
            </a:r>
            <a:br>
              <a:rPr lang="en-US" sz="4000" b="1" dirty="0">
                <a:solidFill>
                  <a:schemeClr val="bg1"/>
                </a:solidFill>
                <a:latin typeface="NikoshBAN" panose="02000000000000000000"/>
                <a:cs typeface="NikoshBAN" panose="02000000000000000000" pitchFamily="2" charset="0"/>
              </a:rPr>
            </a:br>
            <a:r>
              <a:rPr lang="en-US" sz="4400" b="1" dirty="0" err="1">
                <a:solidFill>
                  <a:schemeClr val="bg1"/>
                </a:solidFill>
                <a:latin typeface="NikoshBAN" panose="02000000000000000000"/>
                <a:cs typeface="NikoshBAN" panose="02000000000000000000" pitchFamily="2" charset="0"/>
              </a:rPr>
              <a:t>সময়ঃ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/>
                <a:cs typeface="NikoshBAN" panose="02000000000000000000" pitchFamily="2" charset="0"/>
              </a:rPr>
              <a:t> ৫০ </a:t>
            </a:r>
            <a:r>
              <a:rPr lang="en-US" sz="4400" b="1" dirty="0" err="1">
                <a:solidFill>
                  <a:schemeClr val="bg1"/>
                </a:solidFill>
                <a:latin typeface="NikoshBAN" panose="02000000000000000000"/>
                <a:cs typeface="NikoshBAN" panose="02000000000000000000" pitchFamily="2" charset="0"/>
              </a:rPr>
              <a:t>মিনিট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/>
                <a:cs typeface="NikoshBAN" panose="02000000000000000000" pitchFamily="2" charset="0"/>
              </a:rPr>
              <a:t> </a:t>
            </a:r>
          </a:p>
          <a:p>
            <a:r>
              <a:rPr lang="en-US" sz="4400" b="1" dirty="0" err="1">
                <a:solidFill>
                  <a:schemeClr val="bg1"/>
                </a:solidFill>
                <a:latin typeface="NikoshBAN" panose="02000000000000000000"/>
                <a:cs typeface="NikoshBAN" panose="02000000000000000000" pitchFamily="2" charset="0"/>
              </a:rPr>
              <a:t>তারিখঃ</a:t>
            </a:r>
            <a:r>
              <a:rPr lang="en-US" sz="4400" b="1" dirty="0">
                <a:solidFill>
                  <a:schemeClr val="bg1"/>
                </a:solidFill>
                <a:latin typeface="NikoshBAN" panose="02000000000000000000"/>
                <a:cs typeface="NikoshBAN" panose="02000000000000000000" pitchFamily="2" charset="0"/>
              </a:rPr>
              <a:t>- </a:t>
            </a:r>
            <a:r>
              <a:rPr lang="en-US" sz="4400" b="1" dirty="0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/>
                <a:cs typeface="NikoshBAN" panose="02000000000000000000" pitchFamily="2" charset="0"/>
              </a:rPr>
              <a:t>০২/০৯/২০২৬ </a:t>
            </a:r>
            <a:r>
              <a:rPr lang="en-US" sz="4400" b="1" dirty="0" err="1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/>
                <a:cs typeface="NikoshBAN" panose="02000000000000000000" pitchFamily="2" charset="0"/>
              </a:rPr>
              <a:t>খ্রিঃ</a:t>
            </a:r>
            <a:r>
              <a:rPr lang="en-US" sz="4400" b="1" dirty="0">
                <a:solidFill>
                  <a:srgbClr val="002060"/>
                </a:solidFill>
                <a:highlight>
                  <a:srgbClr val="FFFF00"/>
                </a:highlight>
                <a:latin typeface="NikoshBAN" panose="02000000000000000000"/>
                <a:cs typeface="NikoshBAN" panose="02000000000000000000" pitchFamily="2" charset="0"/>
              </a:rPr>
              <a:t> </a:t>
            </a:r>
            <a:endParaRPr lang="en-US" sz="4000" b="1" dirty="0">
              <a:solidFill>
                <a:srgbClr val="002060"/>
              </a:solidFill>
              <a:highlight>
                <a:srgbClr val="FFFF00"/>
              </a:highlight>
              <a:latin typeface="NikoshBAN" panose="0200000000000000000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CF81A7-12D0-2A4B-EE57-08BF942917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3402">
            <a:off x="486082" y="328206"/>
            <a:ext cx="1630864" cy="22041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01819CC-4BE6-FE99-117D-B0D6F898AD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3402">
            <a:off x="9736005" y="184094"/>
            <a:ext cx="1630864" cy="2218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07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25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25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25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25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2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6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6" dur="225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build="allAtOnce" animBg="1"/>
      <p:bldP spid="6" grpId="0" build="allAtOnce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B5178CB-8FBE-3FEF-8396-0DA1A19FA8AC}"/>
              </a:ext>
            </a:extLst>
          </p:cNvPr>
          <p:cNvSpPr/>
          <p:nvPr/>
        </p:nvSpPr>
        <p:spPr>
          <a:xfrm>
            <a:off x="80682" y="81962"/>
            <a:ext cx="12030636" cy="6024923"/>
          </a:xfrm>
          <a:prstGeom prst="rect">
            <a:avLst/>
          </a:prstGeom>
          <a:solidFill>
            <a:schemeClr val="bg1"/>
          </a:solidFill>
          <a:ln w="5715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br>
              <a:rPr lang="en-US" sz="32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AB47BF-8688-92B6-29ED-D0A303C14CF7}"/>
              </a:ext>
            </a:extLst>
          </p:cNvPr>
          <p:cNvSpPr/>
          <p:nvPr/>
        </p:nvSpPr>
        <p:spPr>
          <a:xfrm>
            <a:off x="3233854" y="81962"/>
            <a:ext cx="5575609" cy="1355748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>
                <a:latin typeface="NikoshBAN" panose="02000000000000000000"/>
              </a:rPr>
              <a:t>শিখন</a:t>
            </a:r>
            <a:r>
              <a:rPr lang="en-US" sz="6600" dirty="0">
                <a:latin typeface="NikoshBAN" panose="02000000000000000000"/>
              </a:rPr>
              <a:t> </a:t>
            </a:r>
            <a:r>
              <a:rPr lang="en-US" sz="6600" dirty="0" err="1">
                <a:latin typeface="NikoshBAN" panose="02000000000000000000"/>
              </a:rPr>
              <a:t>ফল</a:t>
            </a:r>
            <a:endParaRPr lang="en-US" sz="6600" dirty="0">
              <a:latin typeface="NikoshBAN" panose="0200000000000000000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BFBA1E2-DD16-2FF0-A275-53928381BDF8}"/>
              </a:ext>
            </a:extLst>
          </p:cNvPr>
          <p:cNvSpPr/>
          <p:nvPr/>
        </p:nvSpPr>
        <p:spPr>
          <a:xfrm>
            <a:off x="6340" y="1421381"/>
            <a:ext cx="12030636" cy="4680061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solidFill>
                  <a:schemeClr val="accent1"/>
                </a:solidFill>
                <a:highlight>
                  <a:srgbClr val="FFFF00"/>
                </a:highlight>
                <a:latin typeface="NikoshBAN" panose="02000000000000000000"/>
              </a:rPr>
              <a:t>পাঠ</a:t>
            </a:r>
            <a:r>
              <a:rPr lang="en-US" sz="4000" dirty="0">
                <a:solidFill>
                  <a:schemeClr val="accent1"/>
                </a:solidFill>
                <a:highlight>
                  <a:srgbClr val="FFFF00"/>
                </a:highlight>
                <a:latin typeface="NikoshBAN" panose="02000000000000000000"/>
              </a:rPr>
              <a:t> </a:t>
            </a:r>
            <a:r>
              <a:rPr lang="en-US" sz="4000" dirty="0" err="1">
                <a:solidFill>
                  <a:schemeClr val="accent1"/>
                </a:solidFill>
                <a:highlight>
                  <a:srgbClr val="FFFF00"/>
                </a:highlight>
                <a:latin typeface="NikoshBAN" panose="02000000000000000000"/>
              </a:rPr>
              <a:t>শেষে</a:t>
            </a:r>
            <a:r>
              <a:rPr lang="en-US" sz="4000" dirty="0">
                <a:solidFill>
                  <a:schemeClr val="accent1"/>
                </a:solidFill>
                <a:highlight>
                  <a:srgbClr val="FFFF00"/>
                </a:highlight>
                <a:latin typeface="NikoshBAN" panose="02000000000000000000"/>
              </a:rPr>
              <a:t> </a:t>
            </a:r>
            <a:r>
              <a:rPr lang="en-US" sz="4000" dirty="0" err="1">
                <a:solidFill>
                  <a:schemeClr val="accent1"/>
                </a:solidFill>
                <a:highlight>
                  <a:srgbClr val="FFFF00"/>
                </a:highlight>
                <a:latin typeface="NikoshBAN" panose="02000000000000000000"/>
              </a:rPr>
              <a:t>শিক্ষার্থীরা</a:t>
            </a:r>
            <a:r>
              <a:rPr lang="en-US" sz="4000" dirty="0">
                <a:solidFill>
                  <a:schemeClr val="accent1"/>
                </a:solidFill>
                <a:highlight>
                  <a:srgbClr val="FFFF00"/>
                </a:highlight>
                <a:latin typeface="NikoshBAN" panose="02000000000000000000"/>
              </a:rPr>
              <a:t>-</a:t>
            </a:r>
          </a:p>
          <a:p>
            <a:endParaRPr lang="en-US" sz="3200" dirty="0">
              <a:latin typeface="NikoshBAN" panose="02000000000000000000"/>
            </a:endParaRPr>
          </a:p>
          <a:p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NikoshBAN" panose="02000000000000000000"/>
              </a:rPr>
              <a:t>১। 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/>
              </a:rPr>
              <a:t>বাংলাদেশে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/>
              </a:rPr>
              <a:t>নারী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/>
              </a:rPr>
              <a:t>অধিকারের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/>
              </a:rPr>
              <a:t>ধারনাটি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/>
              </a:rPr>
              <a:t>ব্যাখ্যা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NikoshBAN" panose="02000000000000000000"/>
              </a:rPr>
              <a:t>  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/>
              </a:rPr>
              <a:t>করতে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  <a:latin typeface="NikoshBAN" panose="02000000000000000000"/>
              </a:rPr>
              <a:t>পারবে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  <a:latin typeface="NikoshBAN" panose="02000000000000000000"/>
              </a:rPr>
              <a:t>;</a:t>
            </a:r>
          </a:p>
          <a:p>
            <a:r>
              <a:rPr lang="en-US" sz="3200" dirty="0">
                <a:solidFill>
                  <a:srgbClr val="FFC000"/>
                </a:solidFill>
                <a:latin typeface="NikoshBAN" panose="02000000000000000000"/>
              </a:rPr>
              <a:t>২। </a:t>
            </a:r>
            <a:r>
              <a:rPr lang="en-US" sz="3200" dirty="0" err="1">
                <a:solidFill>
                  <a:srgbClr val="FFC000"/>
                </a:solidFill>
                <a:latin typeface="NikoshBAN" panose="02000000000000000000"/>
              </a:rPr>
              <a:t>সমাজে</a:t>
            </a:r>
            <a:r>
              <a:rPr lang="en-US" sz="3200" dirty="0">
                <a:solidFill>
                  <a:srgbClr val="FFC000"/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rgbClr val="FFC000"/>
                </a:solidFill>
                <a:latin typeface="NikoshBAN" panose="02000000000000000000"/>
              </a:rPr>
              <a:t>নারীর</a:t>
            </a:r>
            <a:r>
              <a:rPr lang="en-US" sz="3200" dirty="0">
                <a:solidFill>
                  <a:srgbClr val="FFC000"/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rgbClr val="FFC000"/>
                </a:solidFill>
                <a:latin typeface="NikoshBAN" panose="02000000000000000000"/>
              </a:rPr>
              <a:t>অবস্থান</a:t>
            </a:r>
            <a:r>
              <a:rPr lang="en-US" sz="3200" dirty="0">
                <a:solidFill>
                  <a:srgbClr val="FFC000"/>
                </a:solidFill>
                <a:latin typeface="NikoshBAN" panose="02000000000000000000"/>
              </a:rPr>
              <a:t> ও </a:t>
            </a:r>
            <a:r>
              <a:rPr lang="en-US" sz="3200" dirty="0" err="1">
                <a:solidFill>
                  <a:srgbClr val="FFC000"/>
                </a:solidFill>
                <a:latin typeface="NikoshBAN" panose="02000000000000000000"/>
              </a:rPr>
              <a:t>অধিকার</a:t>
            </a:r>
            <a:r>
              <a:rPr lang="en-US" sz="3200" dirty="0">
                <a:solidFill>
                  <a:srgbClr val="FFC000"/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rgbClr val="FFC000"/>
                </a:solidFill>
                <a:latin typeface="NikoshBAN" panose="02000000000000000000"/>
              </a:rPr>
              <a:t>বিশ্লেষণ</a:t>
            </a:r>
            <a:r>
              <a:rPr lang="en-US" sz="3200" dirty="0">
                <a:solidFill>
                  <a:srgbClr val="FFC000"/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rgbClr val="FFC000"/>
                </a:solidFill>
                <a:latin typeface="NikoshBAN" panose="02000000000000000000"/>
              </a:rPr>
              <a:t>করতে</a:t>
            </a:r>
            <a:r>
              <a:rPr lang="en-US" sz="3200" dirty="0">
                <a:solidFill>
                  <a:srgbClr val="FFC000"/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rgbClr val="FFC000"/>
                </a:solidFill>
                <a:latin typeface="NikoshBAN" panose="02000000000000000000"/>
              </a:rPr>
              <a:t>পারবে</a:t>
            </a:r>
            <a:r>
              <a:rPr lang="en-US" sz="3200" dirty="0">
                <a:solidFill>
                  <a:srgbClr val="FFC000"/>
                </a:solidFill>
                <a:latin typeface="NikoshBAN" panose="02000000000000000000"/>
              </a:rPr>
              <a:t>;</a:t>
            </a:r>
            <a:r>
              <a:rPr lang="en-US" sz="3600" dirty="0">
                <a:latin typeface="NikoshBAN" panose="02000000000000000000"/>
              </a:rPr>
              <a:t>                                                                                      </a:t>
            </a:r>
            <a:r>
              <a:rPr lang="en-US" sz="3200" dirty="0">
                <a:solidFill>
                  <a:srgbClr val="00B050"/>
                </a:solidFill>
                <a:latin typeface="NikoshBAN" panose="02000000000000000000"/>
              </a:rPr>
              <a:t>৩। </a:t>
            </a:r>
            <a:r>
              <a:rPr lang="en-US" sz="3200" dirty="0" err="1">
                <a:solidFill>
                  <a:srgbClr val="00B050"/>
                </a:solidFill>
                <a:latin typeface="NikoshBAN" panose="02000000000000000000"/>
              </a:rPr>
              <a:t>বাংলাদেশের</a:t>
            </a:r>
            <a:r>
              <a:rPr lang="en-US" sz="3200" dirty="0">
                <a:solidFill>
                  <a:srgbClr val="00B050"/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NikoshBAN" panose="02000000000000000000"/>
              </a:rPr>
              <a:t>নারীর</a:t>
            </a:r>
            <a:r>
              <a:rPr lang="en-US" sz="3200" dirty="0">
                <a:solidFill>
                  <a:srgbClr val="00B050"/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NikoshBAN" panose="02000000000000000000"/>
              </a:rPr>
              <a:t>অধিকারসমূহ</a:t>
            </a:r>
            <a:r>
              <a:rPr lang="en-US" sz="3200" dirty="0">
                <a:solidFill>
                  <a:srgbClr val="00B050"/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NikoshBAN" panose="02000000000000000000"/>
              </a:rPr>
              <a:t>বর্ণনা</a:t>
            </a:r>
            <a:r>
              <a:rPr lang="en-US" sz="3200" dirty="0">
                <a:solidFill>
                  <a:srgbClr val="00B050"/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NikoshBAN" panose="02000000000000000000"/>
              </a:rPr>
              <a:t>করতে</a:t>
            </a:r>
            <a:r>
              <a:rPr lang="en-US" sz="3200" dirty="0">
                <a:solidFill>
                  <a:srgbClr val="00B050"/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NikoshBAN" panose="02000000000000000000"/>
              </a:rPr>
              <a:t>পারবে</a:t>
            </a:r>
            <a:r>
              <a:rPr lang="en-US" sz="3200" dirty="0">
                <a:solidFill>
                  <a:srgbClr val="00B050"/>
                </a:solidFill>
                <a:latin typeface="NikoshBAN" panose="02000000000000000000"/>
              </a:rPr>
              <a:t>;</a:t>
            </a:r>
          </a:p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/>
              </a:rPr>
              <a:t>৪। </a:t>
            </a:r>
            <a:r>
              <a:rPr lang="en-US" sz="32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/>
              </a:rPr>
              <a:t>বাংলাদেশের</a:t>
            </a:r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/>
              </a:rPr>
              <a:t>নারীর</a:t>
            </a:r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/>
              </a:rPr>
              <a:t>অধিকার</a:t>
            </a:r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/>
              </a:rPr>
              <a:t>প্রতিষ্ঠায়</a:t>
            </a:r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/>
              </a:rPr>
              <a:t>পদক্ষেপসমূহ</a:t>
            </a:r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/>
              </a:rPr>
              <a:t>   </a:t>
            </a:r>
          </a:p>
          <a:p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/>
              </a:rPr>
              <a:t>     </a:t>
            </a:r>
            <a:r>
              <a:rPr lang="en-US" sz="32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/>
              </a:rPr>
              <a:t>ব্যাখ্যা</a:t>
            </a:r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/>
              </a:rPr>
              <a:t>করতে</a:t>
            </a:r>
            <a:r>
              <a:rPr lang="en-US" sz="3200" dirty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/>
              </a:rPr>
              <a:t> </a:t>
            </a:r>
            <a:r>
              <a:rPr lang="en-US" sz="32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/>
              </a:rPr>
              <a:t>পারবে</a:t>
            </a:r>
            <a:r>
              <a:rPr lang="en-US" sz="3600" dirty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/>
              </a:rPr>
              <a:t>;  </a:t>
            </a:r>
            <a:endParaRPr lang="en-US" sz="2800" dirty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10428990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build="allAtOnce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2F84E308-3387-E4C8-47C3-4C033AFA9E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679" y="1371601"/>
            <a:ext cx="5510463" cy="4746170"/>
          </a:xfrm>
          <a:prstGeom prst="rect">
            <a:avLst/>
          </a:prstGeom>
          <a:noFill/>
          <a:ln w="28575">
            <a:solidFill>
              <a:schemeClr val="bg2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0BC33BE8-8BCB-B8C2-08DF-EA708D0EFC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1371601"/>
            <a:ext cx="6096000" cy="4746170"/>
          </a:xfrm>
          <a:prstGeom prst="rect">
            <a:avLst/>
          </a:prstGeom>
          <a:noFill/>
          <a:ln w="28575">
            <a:solidFill>
              <a:schemeClr val="bg2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06263B4-E060-E0D1-87B2-0B3EEECE881E}"/>
              </a:ext>
            </a:extLst>
          </p:cNvPr>
          <p:cNvSpPr/>
          <p:nvPr/>
        </p:nvSpPr>
        <p:spPr>
          <a:xfrm>
            <a:off x="2302328" y="446313"/>
            <a:ext cx="6629400" cy="751115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 NikoshBaN"/>
              </a:rPr>
              <a:t>পূর্বজ্ঞান</a:t>
            </a:r>
            <a:r>
              <a:rPr lang="en-US" sz="4000" dirty="0">
                <a:latin typeface=" NikoshBaN"/>
              </a:rPr>
              <a:t> </a:t>
            </a:r>
            <a:r>
              <a:rPr lang="en-US" sz="4000" dirty="0" err="1">
                <a:latin typeface=" NikoshBaN"/>
              </a:rPr>
              <a:t>যাচাই</a:t>
            </a:r>
            <a:endParaRPr lang="en-US" sz="4000" dirty="0">
              <a:latin typeface=" 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988826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426029"/>
            <a:ext cx="5617028" cy="4669971"/>
          </a:xfrm>
          <a:prstGeom prst="rect">
            <a:avLst/>
          </a:prstGeom>
          <a:noFill/>
          <a:ln w="28575">
            <a:solidFill>
              <a:schemeClr val="bg2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00" y="1426029"/>
            <a:ext cx="6057900" cy="4669971"/>
          </a:xfrm>
          <a:prstGeom prst="rect">
            <a:avLst/>
          </a:prstGeom>
          <a:noFill/>
          <a:ln w="28575">
            <a:solidFill>
              <a:schemeClr val="bg2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4C1D6D3-5CE8-4E96-1A88-D86A4364FFCB}"/>
              </a:ext>
            </a:extLst>
          </p:cNvPr>
          <p:cNvSpPr/>
          <p:nvPr/>
        </p:nvSpPr>
        <p:spPr>
          <a:xfrm>
            <a:off x="2302328" y="446313"/>
            <a:ext cx="6629400" cy="75111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 NikoshBaN"/>
              </a:rPr>
              <a:t>পূর্বজ্ঞান</a:t>
            </a:r>
            <a:r>
              <a:rPr lang="en-US" sz="4000" dirty="0">
                <a:latin typeface=" NikoshBaN"/>
              </a:rPr>
              <a:t> </a:t>
            </a:r>
            <a:r>
              <a:rPr lang="en-US" sz="4000" dirty="0" err="1">
                <a:latin typeface=" NikoshBaN"/>
              </a:rPr>
              <a:t>যাচাই</a:t>
            </a:r>
            <a:endParaRPr lang="en-US" sz="4000" dirty="0">
              <a:latin typeface=" 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3891344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F9F0EEBF-1CA5-1A42-FBC8-ABC485BD485F}"/>
              </a:ext>
            </a:extLst>
          </p:cNvPr>
          <p:cNvSpPr/>
          <p:nvPr/>
        </p:nvSpPr>
        <p:spPr>
          <a:xfrm>
            <a:off x="2841172" y="182334"/>
            <a:ext cx="6651171" cy="1273629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atin typeface=" NikoshBaN"/>
              </a:rPr>
              <a:t>পাঠ</a:t>
            </a:r>
            <a:r>
              <a:rPr lang="en-US" sz="5400" dirty="0">
                <a:latin typeface=" NikoshBaN"/>
              </a:rPr>
              <a:t> </a:t>
            </a:r>
            <a:r>
              <a:rPr lang="en-US" sz="5400" dirty="0" err="1">
                <a:latin typeface=" NikoshBaN"/>
              </a:rPr>
              <a:t>শিরোনাম</a:t>
            </a:r>
            <a:r>
              <a:rPr lang="en-US" sz="5400" dirty="0">
                <a:latin typeface=" NikoshBaN"/>
              </a:rPr>
              <a:t> </a:t>
            </a:r>
          </a:p>
        </p:txBody>
      </p:sp>
      <p:sp>
        <p:nvSpPr>
          <p:cNvPr id="7" name="Circle: Hollow 6">
            <a:extLst>
              <a:ext uri="{FF2B5EF4-FFF2-40B4-BE49-F238E27FC236}">
                <a16:creationId xmlns:a16="http://schemas.microsoft.com/office/drawing/2014/main" id="{20733CE9-1EEF-8C0C-2758-EADCEB02C755}"/>
              </a:ext>
            </a:extLst>
          </p:cNvPr>
          <p:cNvSpPr/>
          <p:nvPr/>
        </p:nvSpPr>
        <p:spPr>
          <a:xfrm>
            <a:off x="1895972" y="2550315"/>
            <a:ext cx="8011885" cy="2993571"/>
          </a:xfrm>
          <a:prstGeom prst="don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3C25D8-C41D-36F1-8544-823EFFBDA15D}"/>
              </a:ext>
            </a:extLst>
          </p:cNvPr>
          <p:cNvSpPr txBox="1"/>
          <p:nvPr/>
        </p:nvSpPr>
        <p:spPr>
          <a:xfrm>
            <a:off x="3907971" y="3510642"/>
            <a:ext cx="4915128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dirty="0" err="1">
                <a:latin typeface="NikoshBAN" panose="02000000000000000000"/>
                <a:cs typeface="NikoshBAN" panose="02000000000000000000" pitchFamily="2" charset="0"/>
              </a:rPr>
              <a:t>নারী</a:t>
            </a:r>
            <a:r>
              <a:rPr lang="en-US" sz="6600" dirty="0"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6600" dirty="0" err="1">
                <a:latin typeface="NikoshBAN" panose="02000000000000000000"/>
                <a:cs typeface="NikoshBAN" panose="02000000000000000000" pitchFamily="2" charset="0"/>
              </a:rPr>
              <a:t>অধিকার</a:t>
            </a:r>
            <a:endParaRPr lang="en-US" sz="6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925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82766DAD-B0A8-860E-4F4F-1EC2C6C720CC}"/>
              </a:ext>
            </a:extLst>
          </p:cNvPr>
          <p:cNvSpPr/>
          <p:nvPr/>
        </p:nvSpPr>
        <p:spPr>
          <a:xfrm>
            <a:off x="772886" y="500743"/>
            <a:ext cx="10526485" cy="1045028"/>
          </a:xfrm>
          <a:prstGeom prst="ellipse">
            <a:avLst/>
          </a:prstGeom>
          <a:solidFill>
            <a:schemeClr val="accent4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rgbClr val="002060"/>
                </a:solidFill>
                <a:latin typeface=" NikoshBaN"/>
              </a:rPr>
              <a:t>নারী</a:t>
            </a:r>
            <a:r>
              <a:rPr lang="en-US" sz="4800" dirty="0">
                <a:solidFill>
                  <a:srgbClr val="002060"/>
                </a:solidFill>
                <a:latin typeface=" NikoshBaN"/>
              </a:rPr>
              <a:t> </a:t>
            </a:r>
            <a:r>
              <a:rPr lang="en-US" sz="4800" dirty="0" err="1">
                <a:solidFill>
                  <a:srgbClr val="002060"/>
                </a:solidFill>
                <a:latin typeface=" NikoshBaN"/>
              </a:rPr>
              <a:t>অধিকারের</a:t>
            </a:r>
            <a:r>
              <a:rPr lang="en-US" sz="4800" dirty="0">
                <a:solidFill>
                  <a:srgbClr val="002060"/>
                </a:solidFill>
                <a:latin typeface=" NikoshBaN"/>
              </a:rPr>
              <a:t> </a:t>
            </a:r>
            <a:r>
              <a:rPr lang="en-US" sz="4800" dirty="0" err="1">
                <a:solidFill>
                  <a:srgbClr val="002060"/>
                </a:solidFill>
                <a:latin typeface=" NikoshBaN"/>
              </a:rPr>
              <a:t>ধারণা</a:t>
            </a:r>
            <a:r>
              <a:rPr lang="en-US" sz="4800" dirty="0">
                <a:solidFill>
                  <a:srgbClr val="002060"/>
                </a:solidFill>
                <a:latin typeface=" NikoshBaN"/>
              </a:rPr>
              <a:t> 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817EDA1-8301-4462-7D6C-A5AEBA40ACE8}"/>
              </a:ext>
            </a:extLst>
          </p:cNvPr>
          <p:cNvSpPr/>
          <p:nvPr/>
        </p:nvSpPr>
        <p:spPr>
          <a:xfrm>
            <a:off x="511630" y="2122714"/>
            <a:ext cx="11255828" cy="407125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3600" dirty="0" err="1">
                <a:latin typeface=" NikoshBaN"/>
              </a:rPr>
              <a:t>আমরা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সমাজে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বাস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করি</a:t>
            </a:r>
            <a:r>
              <a:rPr lang="en-US" sz="3600" dirty="0">
                <a:latin typeface=" NikoshBaN"/>
              </a:rPr>
              <a:t>। </a:t>
            </a:r>
            <a:r>
              <a:rPr lang="en-US" sz="3600" dirty="0" err="1">
                <a:latin typeface=" NikoshBaN"/>
              </a:rPr>
              <a:t>নারী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অধিকার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হলো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নারীর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জন্য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প্রদত্ত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সেই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সমস্ত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সুযোগ-সুবিধা</a:t>
            </a:r>
            <a:r>
              <a:rPr lang="en-US" sz="3600" dirty="0">
                <a:latin typeface=" NikoshBaN"/>
              </a:rPr>
              <a:t>, </a:t>
            </a:r>
            <a:r>
              <a:rPr lang="en-US" sz="3600" dirty="0" err="1">
                <a:latin typeface=" NikoshBaN"/>
              </a:rPr>
              <a:t>যা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রাষ্ট্র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ক্তৃক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স্বীকৃত</a:t>
            </a:r>
            <a:r>
              <a:rPr lang="en-US" sz="3600" dirty="0">
                <a:latin typeface=" NikoshBaN"/>
              </a:rPr>
              <a:t>। </a:t>
            </a:r>
            <a:r>
              <a:rPr lang="en-US" sz="3600" dirty="0" err="1">
                <a:latin typeface=" NikoshBaN"/>
              </a:rPr>
              <a:t>নারীর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জন্য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বিভিন্ন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ধরনের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অধিকার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সংরক্ষণ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যেমন</a:t>
            </a:r>
            <a:r>
              <a:rPr lang="en-US" sz="3600" dirty="0">
                <a:latin typeface=" NikoshBaN"/>
              </a:rPr>
              <a:t>- </a:t>
            </a:r>
            <a:r>
              <a:rPr lang="en-US" sz="3600" dirty="0" err="1">
                <a:latin typeface=" NikoshBaN"/>
              </a:rPr>
              <a:t>শিক্ষা</a:t>
            </a:r>
            <a:r>
              <a:rPr lang="en-US" sz="3600" dirty="0">
                <a:latin typeface=" NikoshBaN"/>
              </a:rPr>
              <a:t>, </a:t>
            </a:r>
            <a:r>
              <a:rPr lang="en-US" sz="3600" dirty="0" err="1">
                <a:latin typeface=" NikoshBaN"/>
              </a:rPr>
              <a:t>স্বাস্থ্য</a:t>
            </a:r>
            <a:r>
              <a:rPr lang="en-US" sz="3600" dirty="0">
                <a:latin typeface=" NikoshBaN"/>
              </a:rPr>
              <a:t>, </a:t>
            </a:r>
            <a:r>
              <a:rPr lang="en-US" sz="3600" dirty="0" err="1">
                <a:latin typeface=" NikoshBaN"/>
              </a:rPr>
              <a:t>চিকিৎসা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ইত্যাদি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নানা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ক্ষেত্রে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জাতিসংঘ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অনন্য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ভূমিকা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পালন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করছে</a:t>
            </a:r>
            <a:r>
              <a:rPr lang="en-US" sz="3600" dirty="0">
                <a:latin typeface=" NikoshBaN"/>
              </a:rPr>
              <a:t>। </a:t>
            </a:r>
            <a:r>
              <a:rPr lang="en-US" sz="3600" dirty="0" err="1">
                <a:latin typeface=" NikoshBaN"/>
              </a:rPr>
              <a:t>বাংলাদেশের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সংবিধানেও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নারীর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প্রতি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সব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ধরনের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বৈষম্য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দূর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করার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কথা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বলা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হয়েছে</a:t>
            </a:r>
            <a:r>
              <a:rPr lang="en-US" sz="3600" dirty="0">
                <a:latin typeface=" NikoshBaN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972548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D716EBB-21A7-6574-B947-CC8E2F30298B}"/>
              </a:ext>
            </a:extLst>
          </p:cNvPr>
          <p:cNvSpPr/>
          <p:nvPr/>
        </p:nvSpPr>
        <p:spPr>
          <a:xfrm>
            <a:off x="1859622" y="301082"/>
            <a:ext cx="7953451" cy="1672683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solidFill>
                  <a:schemeClr val="tx1"/>
                </a:solidFill>
                <a:latin typeface=" NikoshBaN"/>
              </a:rPr>
              <a:t>নারীর</a:t>
            </a:r>
            <a:r>
              <a:rPr lang="en-US" sz="4800" b="1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4800" b="1" dirty="0" err="1">
                <a:solidFill>
                  <a:schemeClr val="tx1"/>
                </a:solidFill>
                <a:latin typeface=" NikoshBaN"/>
              </a:rPr>
              <a:t>অবস্থান</a:t>
            </a:r>
            <a:r>
              <a:rPr lang="en-US" sz="4800" b="1" dirty="0">
                <a:solidFill>
                  <a:schemeClr val="tx1"/>
                </a:solidFill>
                <a:latin typeface=" NikoshBaN"/>
              </a:rPr>
              <a:t> ও </a:t>
            </a:r>
            <a:r>
              <a:rPr lang="en-US" sz="4800" b="1" dirty="0" err="1">
                <a:solidFill>
                  <a:schemeClr val="tx1"/>
                </a:solidFill>
                <a:latin typeface=" NikoshBaN"/>
              </a:rPr>
              <a:t>অধিকার</a:t>
            </a:r>
            <a:endParaRPr lang="en-US" sz="4800" b="1" dirty="0">
              <a:solidFill>
                <a:schemeClr val="tx1"/>
              </a:solidFill>
              <a:latin typeface=" NikoshBaN"/>
            </a:endParaRPr>
          </a:p>
        </p:txBody>
      </p:sp>
      <p:sp>
        <p:nvSpPr>
          <p:cNvPr id="5" name="Rectangle: Single Corner Rounded 4">
            <a:extLst>
              <a:ext uri="{FF2B5EF4-FFF2-40B4-BE49-F238E27FC236}">
                <a16:creationId xmlns:a16="http://schemas.microsoft.com/office/drawing/2014/main" id="{B479F513-533D-1A92-7F13-DEBB27E99536}"/>
              </a:ext>
            </a:extLst>
          </p:cNvPr>
          <p:cNvSpPr/>
          <p:nvPr/>
        </p:nvSpPr>
        <p:spPr>
          <a:xfrm>
            <a:off x="0" y="1973765"/>
            <a:ext cx="12192000" cy="4100464"/>
          </a:xfrm>
          <a:prstGeom prst="round1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>
                <a:latin typeface=" NikoshBaN"/>
              </a:rPr>
              <a:t>১। </a:t>
            </a:r>
            <a:r>
              <a:rPr lang="en-US" sz="3600" dirty="0" err="1">
                <a:latin typeface=" NikoshBaN"/>
              </a:rPr>
              <a:t>পিতা-মাতা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কন্যাশিশুকে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বোঝা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হিসেবে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গণ্য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করে</a:t>
            </a:r>
            <a:r>
              <a:rPr lang="en-US" sz="3600" dirty="0">
                <a:latin typeface=" NikoshBaN"/>
              </a:rPr>
              <a:t>। </a:t>
            </a:r>
          </a:p>
          <a:p>
            <a:r>
              <a:rPr lang="en-US" sz="3600" dirty="0">
                <a:latin typeface=" NikoshBaN"/>
              </a:rPr>
              <a:t>২। </a:t>
            </a:r>
            <a:r>
              <a:rPr lang="en-US" sz="3600" dirty="0" err="1">
                <a:latin typeface=" NikoshBaN"/>
              </a:rPr>
              <a:t>পুত্র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সন্তানকে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কন্যাসন্তানের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তুলনাই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অধিক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গুরুত্ব</a:t>
            </a:r>
            <a:r>
              <a:rPr lang="en-US" sz="3600" dirty="0">
                <a:latin typeface=" NikoshBaN"/>
              </a:rPr>
              <a:t>   </a:t>
            </a:r>
            <a:r>
              <a:rPr lang="en-US" sz="3600" dirty="0" err="1">
                <a:latin typeface=" NikoshBaN"/>
              </a:rPr>
              <a:t>দেয়</a:t>
            </a:r>
            <a:r>
              <a:rPr lang="en-US" sz="3600" dirty="0">
                <a:latin typeface=" NikoshBaN"/>
              </a:rPr>
              <a:t>।</a:t>
            </a:r>
          </a:p>
          <a:p>
            <a:r>
              <a:rPr lang="en-US" sz="3600" dirty="0">
                <a:latin typeface=" NikoshBaN"/>
              </a:rPr>
              <a:t>৩। </a:t>
            </a:r>
            <a:r>
              <a:rPr lang="en-US" sz="3600" dirty="0" err="1">
                <a:latin typeface=" NikoshBaN"/>
              </a:rPr>
              <a:t>ছেলে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সন্তানদের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লেখাপড়ার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ব্যাপারে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পরিবার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যতটা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আগ্রহ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দেখায়</a:t>
            </a:r>
            <a:r>
              <a:rPr lang="en-US" sz="3600" dirty="0">
                <a:latin typeface=" NikoshBaN"/>
              </a:rPr>
              <a:t>, </a:t>
            </a:r>
            <a:r>
              <a:rPr lang="en-US" sz="3600" dirty="0" err="1">
                <a:latin typeface=" NikoshBaN"/>
              </a:rPr>
              <a:t>মেয়েদের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বেলায়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তা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দেখায়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না</a:t>
            </a:r>
            <a:r>
              <a:rPr lang="en-US" sz="3600" dirty="0">
                <a:latin typeface=" NikoshBaN"/>
              </a:rPr>
              <a:t>। </a:t>
            </a:r>
          </a:p>
          <a:p>
            <a:r>
              <a:rPr lang="en-US" sz="3600" dirty="0">
                <a:latin typeface=" NikoshBaN"/>
              </a:rPr>
              <a:t>৪। </a:t>
            </a:r>
            <a:r>
              <a:rPr lang="en-US" sz="3600" dirty="0" err="1">
                <a:latin typeface=" NikoshBaN"/>
              </a:rPr>
              <a:t>সমাজ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মেয়েদের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শিক্ষিত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হওয়াকে</a:t>
            </a:r>
            <a:r>
              <a:rPr lang="en-US" sz="3600" dirty="0">
                <a:latin typeface=" NikoshBaN"/>
              </a:rPr>
              <a:t>  </a:t>
            </a:r>
            <a:r>
              <a:rPr lang="en-US" sz="3600" dirty="0" err="1">
                <a:latin typeface=" NikoshBaN"/>
              </a:rPr>
              <a:t>নেতিবাচক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দেখে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থাকে</a:t>
            </a:r>
            <a:r>
              <a:rPr lang="en-US" sz="3600" dirty="0">
                <a:latin typeface=" NikoshBaN"/>
              </a:rPr>
              <a:t>। </a:t>
            </a:r>
          </a:p>
          <a:p>
            <a:r>
              <a:rPr lang="en-US" sz="3600" dirty="0">
                <a:latin typeface=" NikoshBaN"/>
              </a:rPr>
              <a:t>৫। </a:t>
            </a:r>
            <a:r>
              <a:rPr lang="en-US" sz="3600" dirty="0" err="1">
                <a:latin typeface=" NikoshBaN"/>
              </a:rPr>
              <a:t>চাকরী</a:t>
            </a:r>
            <a:r>
              <a:rPr lang="en-US" sz="3600" dirty="0">
                <a:latin typeface=" NikoshBaN"/>
              </a:rPr>
              <a:t> ও </a:t>
            </a:r>
            <a:r>
              <a:rPr lang="en-US" sz="3600" dirty="0" err="1">
                <a:latin typeface=" NikoshBaN"/>
              </a:rPr>
              <a:t>মজুরীর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ক্ষেত্রে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নানা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রকম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বৈষম্য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লক্ষ্যণীয়</a:t>
            </a:r>
            <a:r>
              <a:rPr lang="en-US" sz="3600" dirty="0">
                <a:latin typeface=" NikoshBaN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669060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6C62A8D3-A7E2-AE80-C985-AEE440573D8E}"/>
              </a:ext>
            </a:extLst>
          </p:cNvPr>
          <p:cNvSpPr/>
          <p:nvPr/>
        </p:nvSpPr>
        <p:spPr>
          <a:xfrm>
            <a:off x="1952090" y="76200"/>
            <a:ext cx="7420510" cy="1654629"/>
          </a:xfrm>
          <a:prstGeom prst="ellipse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solidFill>
                  <a:srgbClr val="00B0F0"/>
                </a:solidFill>
                <a:latin typeface=" NikoshBaN"/>
              </a:rPr>
              <a:t>বাংলাদেশে</a:t>
            </a:r>
            <a:r>
              <a:rPr lang="en-US" sz="4800" b="1" dirty="0">
                <a:solidFill>
                  <a:srgbClr val="00B0F0"/>
                </a:solidFill>
                <a:latin typeface=" NikoshBaN"/>
              </a:rPr>
              <a:t> </a:t>
            </a:r>
            <a:r>
              <a:rPr lang="en-US" sz="4800" b="1" dirty="0" err="1">
                <a:solidFill>
                  <a:srgbClr val="00B0F0"/>
                </a:solidFill>
                <a:latin typeface=" NikoshBaN"/>
              </a:rPr>
              <a:t>নারীর</a:t>
            </a:r>
            <a:endParaRPr lang="en-US" sz="4800" b="1" dirty="0">
              <a:solidFill>
                <a:srgbClr val="00B0F0"/>
              </a:solidFill>
              <a:latin typeface=" NikoshBaN"/>
            </a:endParaRPr>
          </a:p>
        </p:txBody>
      </p:sp>
      <p:sp>
        <p:nvSpPr>
          <p:cNvPr id="5" name="Star: 6 Points 4">
            <a:extLst>
              <a:ext uri="{FF2B5EF4-FFF2-40B4-BE49-F238E27FC236}">
                <a16:creationId xmlns:a16="http://schemas.microsoft.com/office/drawing/2014/main" id="{D735CC45-0210-E96A-820D-3E4FFB3E7F43}"/>
              </a:ext>
            </a:extLst>
          </p:cNvPr>
          <p:cNvSpPr/>
          <p:nvPr/>
        </p:nvSpPr>
        <p:spPr>
          <a:xfrm>
            <a:off x="3679376" y="2373085"/>
            <a:ext cx="4637314" cy="3951515"/>
          </a:xfrm>
          <a:prstGeom prst="star6">
            <a:avLst>
              <a:gd name="adj" fmla="val 30245"/>
              <a:gd name="hf" fmla="val 11547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 NikoshBaN"/>
              </a:rPr>
              <a:t>অধিকারসমূহ</a:t>
            </a:r>
            <a:r>
              <a:rPr lang="en-US" sz="4000" dirty="0">
                <a:solidFill>
                  <a:schemeClr val="tx1">
                    <a:lumMod val="95000"/>
                    <a:lumOff val="5000"/>
                  </a:schemeClr>
                </a:solidFill>
                <a:latin typeface=" NikoshBaN"/>
              </a:rPr>
              <a:t>-</a:t>
            </a:r>
            <a:endParaRPr lang="en-US" sz="4000" dirty="0">
              <a:latin typeface=" NikoshBaN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18F1102-80B9-B7A3-7D5D-6828EA77C3EA}"/>
              </a:ext>
            </a:extLst>
          </p:cNvPr>
          <p:cNvSpPr/>
          <p:nvPr/>
        </p:nvSpPr>
        <p:spPr>
          <a:xfrm>
            <a:off x="2137680" y="1953978"/>
            <a:ext cx="3337835" cy="125186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 NikoshBaN"/>
              </a:rPr>
              <a:t>সকল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নারী-পুরুষ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সমান</a:t>
            </a:r>
            <a:endParaRPr lang="en-US" sz="2800" dirty="0">
              <a:latin typeface=" NikoshBaN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CE47231-FFEA-D2A9-38F6-8F56DCD07DAC}"/>
              </a:ext>
            </a:extLst>
          </p:cNvPr>
          <p:cNvSpPr/>
          <p:nvPr/>
        </p:nvSpPr>
        <p:spPr>
          <a:xfrm>
            <a:off x="1838653" y="5578927"/>
            <a:ext cx="3505892" cy="1377043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latin typeface=" NikoshBaN"/>
              </a:rPr>
              <a:t>নারীর ব্যক্তি স্বাধীনতায় সমান</a:t>
            </a:r>
            <a:endParaRPr lang="en-US" sz="2800" dirty="0">
              <a:latin typeface=" NikoshBaN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FE9949D-A5A3-7A83-EBD9-DD5705DE0480}"/>
              </a:ext>
            </a:extLst>
          </p:cNvPr>
          <p:cNvSpPr/>
          <p:nvPr/>
        </p:nvSpPr>
        <p:spPr>
          <a:xfrm>
            <a:off x="6716485" y="5578927"/>
            <a:ext cx="3980752" cy="106135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 NikoshBaN"/>
              </a:rPr>
              <a:t>নারীর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ব্যক্তি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স্বাধীনতায়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সমান</a:t>
            </a:r>
            <a:endParaRPr lang="en-US" sz="2800" dirty="0">
              <a:latin typeface=" NikoshBaN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AB4FABB-4CAB-CB44-7B5F-9D69D0855038}"/>
              </a:ext>
            </a:extLst>
          </p:cNvPr>
          <p:cNvSpPr/>
          <p:nvPr/>
        </p:nvSpPr>
        <p:spPr>
          <a:xfrm>
            <a:off x="6716486" y="1953979"/>
            <a:ext cx="3407233" cy="125186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r>
              <a:rPr lang="en-US" sz="2800" dirty="0" err="1">
                <a:latin typeface=" NikoshBaN"/>
              </a:rPr>
              <a:t>সর্বস্তরে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অংশগ্রহণ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সমান</a:t>
            </a:r>
            <a:endParaRPr lang="en-US" dirty="0">
              <a:latin typeface=" NikoshBaN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C26207F-B4D8-B704-BAE9-9B40F076A23A}"/>
              </a:ext>
            </a:extLst>
          </p:cNvPr>
          <p:cNvSpPr/>
          <p:nvPr/>
        </p:nvSpPr>
        <p:spPr>
          <a:xfrm>
            <a:off x="1298829" y="3701138"/>
            <a:ext cx="2819401" cy="1295407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</a:t>
            </a:r>
            <a:r>
              <a:rPr lang="en-US" sz="2800" dirty="0" err="1">
                <a:latin typeface=" NikoshBaN"/>
              </a:rPr>
              <a:t>আইনের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চোখে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সমান</a:t>
            </a:r>
            <a:endParaRPr lang="en-US" dirty="0">
              <a:latin typeface=" NikoshBaN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1F47B2A-08B6-DE4E-6536-6CF432B2D3FC}"/>
              </a:ext>
            </a:extLst>
          </p:cNvPr>
          <p:cNvSpPr/>
          <p:nvPr/>
        </p:nvSpPr>
        <p:spPr>
          <a:xfrm>
            <a:off x="7935682" y="3624945"/>
            <a:ext cx="3407233" cy="136071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 </a:t>
            </a:r>
            <a:r>
              <a:rPr lang="en-US" sz="2800" dirty="0" err="1">
                <a:latin typeface=" NikoshBaN"/>
              </a:rPr>
              <a:t>বিনোদন-বিশ্রামের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স্থানে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সমান</a:t>
            </a:r>
            <a:endParaRPr lang="en-US" sz="2800" dirty="0">
              <a:latin typeface=" NikoshBaN"/>
            </a:endParaRP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E7456C24-DD7F-3392-87E5-3CC4CE009EA3}"/>
              </a:ext>
            </a:extLst>
          </p:cNvPr>
          <p:cNvSpPr/>
          <p:nvPr/>
        </p:nvSpPr>
        <p:spPr>
          <a:xfrm>
            <a:off x="5475515" y="1545771"/>
            <a:ext cx="1023255" cy="843643"/>
          </a:xfrm>
          <a:prstGeom prst="down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364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build="allAtOnce" animBg="1"/>
      <p:bldP spid="8" grpId="0" build="allAtOnce" animBg="1"/>
      <p:bldP spid="9" grpId="0" animBg="1"/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379A7365-7B76-C8D1-B1E9-732E6C07DAF7}"/>
              </a:ext>
            </a:extLst>
          </p:cNvPr>
          <p:cNvSpPr/>
          <p:nvPr/>
        </p:nvSpPr>
        <p:spPr>
          <a:xfrm>
            <a:off x="2013734" y="108857"/>
            <a:ext cx="7911101" cy="1473489"/>
          </a:xfrm>
          <a:prstGeom prst="ellipse">
            <a:avLst/>
          </a:prstGeo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NikoshBAN" panose="02000000000000000000"/>
              </a:rPr>
              <a:t>নারীর</a:t>
            </a:r>
            <a:r>
              <a:rPr lang="en-US" sz="4000" dirty="0">
                <a:latin typeface="NikoshBAN" panose="02000000000000000000"/>
              </a:rPr>
              <a:t> </a:t>
            </a:r>
            <a:r>
              <a:rPr lang="en-US" sz="4000" dirty="0" err="1">
                <a:latin typeface="NikoshBAN" panose="02000000000000000000"/>
              </a:rPr>
              <a:t>অধিকার</a:t>
            </a:r>
            <a:r>
              <a:rPr lang="en-US" sz="4000" dirty="0">
                <a:latin typeface="NikoshBAN" panose="02000000000000000000"/>
              </a:rPr>
              <a:t> </a:t>
            </a:r>
            <a:r>
              <a:rPr lang="en-US" sz="4000" dirty="0" err="1">
                <a:latin typeface="NikoshBAN" panose="02000000000000000000"/>
              </a:rPr>
              <a:t>প্রতিষ্ঠায়</a:t>
            </a:r>
            <a:endParaRPr lang="en-US" sz="4000" dirty="0"/>
          </a:p>
        </p:txBody>
      </p:sp>
      <p:sp>
        <p:nvSpPr>
          <p:cNvPr id="5" name="Callout: Quad Arrow 4">
            <a:extLst>
              <a:ext uri="{FF2B5EF4-FFF2-40B4-BE49-F238E27FC236}">
                <a16:creationId xmlns:a16="http://schemas.microsoft.com/office/drawing/2014/main" id="{D8203F57-4FF3-EFC5-C4A1-391E8A3FDA1E}"/>
              </a:ext>
            </a:extLst>
          </p:cNvPr>
          <p:cNvSpPr/>
          <p:nvPr/>
        </p:nvSpPr>
        <p:spPr>
          <a:xfrm>
            <a:off x="3696992" y="2710542"/>
            <a:ext cx="4757057" cy="2699658"/>
          </a:xfrm>
          <a:prstGeom prst="quadArrowCallo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latin typeface="NikoshBAN" panose="02000000000000000000"/>
              </a:rPr>
              <a:t>পদক্ষেপসমূহ</a:t>
            </a:r>
            <a:r>
              <a:rPr lang="en-US" sz="2800" b="1" dirty="0">
                <a:latin typeface="NikoshBAN" panose="02000000000000000000"/>
              </a:rPr>
              <a:t>-</a:t>
            </a:r>
            <a:endParaRPr lang="en-US" sz="2800" b="1" dirty="0"/>
          </a:p>
        </p:txBody>
      </p:sp>
      <p:sp>
        <p:nvSpPr>
          <p:cNvPr id="6" name="Circle: Hollow 5">
            <a:extLst>
              <a:ext uri="{FF2B5EF4-FFF2-40B4-BE49-F238E27FC236}">
                <a16:creationId xmlns:a16="http://schemas.microsoft.com/office/drawing/2014/main" id="{4C682E3A-A0E4-E3E9-12D9-3453A2983243}"/>
              </a:ext>
            </a:extLst>
          </p:cNvPr>
          <p:cNvSpPr/>
          <p:nvPr/>
        </p:nvSpPr>
        <p:spPr>
          <a:xfrm>
            <a:off x="3548742" y="1613374"/>
            <a:ext cx="5094514" cy="1053625"/>
          </a:xfrm>
          <a:prstGeom prst="donut">
            <a:avLst>
              <a:gd name="adj" fmla="val 2623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tx1"/>
                </a:solidFill>
                <a:latin typeface="NikoshBAN" panose="02000000000000000000"/>
              </a:rPr>
              <a:t>সংবিধানে</a:t>
            </a:r>
            <a:r>
              <a:rPr lang="en-US" sz="3200" b="1" dirty="0">
                <a:solidFill>
                  <a:schemeClr val="tx1"/>
                </a:solidFill>
                <a:latin typeface="NikoshBAN" panose="0200000000000000000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NikoshBAN" panose="02000000000000000000"/>
              </a:rPr>
              <a:t>স্বীকৃতি</a:t>
            </a:r>
            <a:endParaRPr lang="en-US" sz="3200" b="1" dirty="0">
              <a:solidFill>
                <a:schemeClr val="tx1"/>
              </a:solidFill>
              <a:latin typeface="NikoshBAN" panose="02000000000000000000"/>
            </a:endParaRPr>
          </a:p>
        </p:txBody>
      </p:sp>
      <p:sp>
        <p:nvSpPr>
          <p:cNvPr id="7" name="Circle: Hollow 6">
            <a:extLst>
              <a:ext uri="{FF2B5EF4-FFF2-40B4-BE49-F238E27FC236}">
                <a16:creationId xmlns:a16="http://schemas.microsoft.com/office/drawing/2014/main" id="{945D5AF9-E63B-F266-AAB8-95034B953D17}"/>
              </a:ext>
            </a:extLst>
          </p:cNvPr>
          <p:cNvSpPr/>
          <p:nvPr/>
        </p:nvSpPr>
        <p:spPr>
          <a:xfrm>
            <a:off x="-82422" y="2875351"/>
            <a:ext cx="3744682" cy="2175619"/>
          </a:xfrm>
          <a:prstGeom prst="don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Circle: Hollow 7">
            <a:extLst>
              <a:ext uri="{FF2B5EF4-FFF2-40B4-BE49-F238E27FC236}">
                <a16:creationId xmlns:a16="http://schemas.microsoft.com/office/drawing/2014/main" id="{2EF9A30B-B675-8CC9-D858-792DE86B164A}"/>
              </a:ext>
            </a:extLst>
          </p:cNvPr>
          <p:cNvSpPr/>
          <p:nvPr/>
        </p:nvSpPr>
        <p:spPr>
          <a:xfrm>
            <a:off x="8488780" y="2875351"/>
            <a:ext cx="3646714" cy="2175619"/>
          </a:xfrm>
          <a:prstGeom prst="don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Circle: Hollow 8">
            <a:extLst>
              <a:ext uri="{FF2B5EF4-FFF2-40B4-BE49-F238E27FC236}">
                <a16:creationId xmlns:a16="http://schemas.microsoft.com/office/drawing/2014/main" id="{92D4CC59-5A4C-B822-23F0-5EDC946FBD35}"/>
              </a:ext>
            </a:extLst>
          </p:cNvPr>
          <p:cNvSpPr/>
          <p:nvPr/>
        </p:nvSpPr>
        <p:spPr>
          <a:xfrm>
            <a:off x="3454328" y="5460710"/>
            <a:ext cx="5094514" cy="740231"/>
          </a:xfrm>
          <a:prstGeom prst="donu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15B4D13-750D-93C9-83A3-56BEDE1C776E}"/>
              </a:ext>
            </a:extLst>
          </p:cNvPr>
          <p:cNvSpPr txBox="1"/>
          <p:nvPr/>
        </p:nvSpPr>
        <p:spPr>
          <a:xfrm>
            <a:off x="-73610" y="3728257"/>
            <a:ext cx="378020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latin typeface="NikoshBAN" panose="02000000000000000000"/>
              </a:rPr>
              <a:t>জাতিসংঘে</a:t>
            </a:r>
            <a:r>
              <a:rPr lang="en-US" sz="3200" b="1" dirty="0">
                <a:latin typeface="NikoshBAN" panose="02000000000000000000"/>
              </a:rPr>
              <a:t> </a:t>
            </a:r>
            <a:r>
              <a:rPr lang="en-US" sz="3200" b="1" dirty="0" err="1">
                <a:latin typeface="NikoshBAN" panose="02000000000000000000"/>
              </a:rPr>
              <a:t>স্বীকৃতি</a:t>
            </a:r>
            <a:r>
              <a:rPr lang="en-US" sz="3200" b="1" dirty="0">
                <a:latin typeface="NikoshBAN" panose="02000000000000000000"/>
              </a:rPr>
              <a:t>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5E35F24-CA09-D7BB-4A4B-93C605392442}"/>
              </a:ext>
            </a:extLst>
          </p:cNvPr>
          <p:cNvSpPr txBox="1"/>
          <p:nvPr/>
        </p:nvSpPr>
        <p:spPr>
          <a:xfrm>
            <a:off x="8456122" y="3771467"/>
            <a:ext cx="37446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latin typeface="NikoshBAN" panose="02000000000000000000"/>
              </a:rPr>
              <a:t>লেখাপড়ায়</a:t>
            </a:r>
            <a:r>
              <a:rPr lang="en-US" sz="3200" b="1" dirty="0">
                <a:latin typeface="NikoshBAN" panose="02000000000000000000"/>
              </a:rPr>
              <a:t> </a:t>
            </a:r>
            <a:r>
              <a:rPr lang="en-US" sz="3200" b="1" dirty="0" err="1">
                <a:latin typeface="NikoshBAN" panose="02000000000000000000"/>
              </a:rPr>
              <a:t>স্বীকৃতি</a:t>
            </a:r>
            <a:r>
              <a:rPr lang="en-US" sz="3200" b="1" dirty="0">
                <a:latin typeface="NikoshBAN" panose="02000000000000000000"/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8175E8D-BB3E-E623-8E2E-4869F71008BE}"/>
              </a:ext>
            </a:extLst>
          </p:cNvPr>
          <p:cNvSpPr txBox="1"/>
          <p:nvPr/>
        </p:nvSpPr>
        <p:spPr>
          <a:xfrm>
            <a:off x="4165381" y="5590478"/>
            <a:ext cx="38202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latin typeface="NikoshBAN" panose="02000000000000000000"/>
              </a:rPr>
              <a:t>কর্মসংস্থানে</a:t>
            </a:r>
            <a:r>
              <a:rPr lang="en-US" sz="3200" b="1" dirty="0">
                <a:latin typeface="NikoshBAN" panose="02000000000000000000"/>
              </a:rPr>
              <a:t> </a:t>
            </a:r>
            <a:r>
              <a:rPr lang="en-US" sz="3200" b="1" dirty="0" err="1">
                <a:latin typeface="NikoshBAN" panose="02000000000000000000"/>
              </a:rPr>
              <a:t>স্বীকৃতি</a:t>
            </a:r>
            <a:endParaRPr lang="en-US" sz="3200" b="1" dirty="0">
              <a:latin typeface="NikoshBAN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184354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91CCF2CA-FA1D-369F-A4EB-D7AF8CCE3D71}"/>
              </a:ext>
            </a:extLst>
          </p:cNvPr>
          <p:cNvSpPr/>
          <p:nvPr/>
        </p:nvSpPr>
        <p:spPr>
          <a:xfrm>
            <a:off x="3472666" y="0"/>
            <a:ext cx="4941870" cy="893852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chemeClr val="bg1"/>
                </a:solidFill>
                <a:latin typeface=" NikoshBaN"/>
              </a:rPr>
              <a:t>মূল্যায়ন</a:t>
            </a:r>
            <a:endParaRPr lang="en-US" sz="4800" dirty="0">
              <a:solidFill>
                <a:schemeClr val="bg1"/>
              </a:solidFill>
              <a:latin typeface=" NikoshBaN"/>
            </a:endParaRPr>
          </a:p>
        </p:txBody>
      </p:sp>
      <p:sp>
        <p:nvSpPr>
          <p:cNvPr id="6" name="Plaque 5">
            <a:extLst>
              <a:ext uri="{FF2B5EF4-FFF2-40B4-BE49-F238E27FC236}">
                <a16:creationId xmlns:a16="http://schemas.microsoft.com/office/drawing/2014/main" id="{B40C7239-A40D-55AA-D733-E80E87EFB4BF}"/>
              </a:ext>
            </a:extLst>
          </p:cNvPr>
          <p:cNvSpPr/>
          <p:nvPr/>
        </p:nvSpPr>
        <p:spPr>
          <a:xfrm>
            <a:off x="1" y="893852"/>
            <a:ext cx="12192000" cy="5964148"/>
          </a:xfrm>
          <a:prstGeom prst="plaque">
            <a:avLst>
              <a:gd name="adj" fmla="val 10121"/>
            </a:avLst>
          </a:prstGeom>
          <a:solidFill>
            <a:srgbClr val="92D050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800" dirty="0">
              <a:solidFill>
                <a:srgbClr val="0070C0"/>
              </a:solidFill>
              <a:latin typeface=" NikoshBaN"/>
            </a:endParaRPr>
          </a:p>
          <a:p>
            <a:r>
              <a:rPr lang="en-US" sz="2800" dirty="0">
                <a:solidFill>
                  <a:srgbClr val="0070C0"/>
                </a:solidFill>
                <a:latin typeface=" NikoshBaN"/>
              </a:rPr>
              <a:t> ১। </a:t>
            </a:r>
            <a:r>
              <a:rPr lang="en-US" sz="2800" dirty="0" err="1">
                <a:solidFill>
                  <a:srgbClr val="0070C0"/>
                </a:solidFill>
                <a:latin typeface=" NikoshBaN"/>
              </a:rPr>
              <a:t>সন্তান</a:t>
            </a:r>
            <a:r>
              <a:rPr lang="en-US" sz="2800" dirty="0">
                <a:solidFill>
                  <a:srgbClr val="0070C0"/>
                </a:solidFill>
                <a:latin typeface=" NikoshBaN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 NikoshBaN"/>
              </a:rPr>
              <a:t>লালন-পালনের</a:t>
            </a:r>
            <a:r>
              <a:rPr lang="en-US" sz="2800" dirty="0">
                <a:solidFill>
                  <a:srgbClr val="0070C0"/>
                </a:solidFill>
                <a:latin typeface=" NikoshBaN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 NikoshBaN"/>
              </a:rPr>
              <a:t>প্রধান</a:t>
            </a:r>
            <a:r>
              <a:rPr lang="en-US" sz="2800" dirty="0">
                <a:solidFill>
                  <a:srgbClr val="0070C0"/>
                </a:solidFill>
                <a:latin typeface=" NikoshBaN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 NikoshBaN"/>
              </a:rPr>
              <a:t>দায়িত্ব</a:t>
            </a:r>
            <a:r>
              <a:rPr lang="en-US" sz="2800" dirty="0">
                <a:solidFill>
                  <a:srgbClr val="0070C0"/>
                </a:solidFill>
                <a:latin typeface=" NikoshBaN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 NikoshBaN"/>
              </a:rPr>
              <a:t>পালন</a:t>
            </a:r>
            <a:r>
              <a:rPr lang="en-US" sz="2800" dirty="0">
                <a:solidFill>
                  <a:srgbClr val="0070C0"/>
                </a:solidFill>
                <a:latin typeface=" NikoshBaN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 NikoshBaN"/>
              </a:rPr>
              <a:t>করেন</a:t>
            </a:r>
            <a:r>
              <a:rPr lang="en-US" sz="2800" dirty="0">
                <a:solidFill>
                  <a:srgbClr val="0070C0"/>
                </a:solidFill>
                <a:latin typeface=" NikoshBaN"/>
              </a:rPr>
              <a:t>- </a:t>
            </a:r>
          </a:p>
          <a:p>
            <a:r>
              <a:rPr lang="en-US" sz="2800" dirty="0">
                <a:solidFill>
                  <a:srgbClr val="0070C0"/>
                </a:solidFill>
                <a:latin typeface=" NikoshBaN"/>
              </a:rPr>
              <a:t>   (ক) </a:t>
            </a:r>
            <a:r>
              <a:rPr lang="en-US" sz="2800" dirty="0" err="1">
                <a:solidFill>
                  <a:srgbClr val="0070C0"/>
                </a:solidFill>
                <a:latin typeface=" NikoshBaN"/>
              </a:rPr>
              <a:t>পিতা</a:t>
            </a:r>
            <a:r>
              <a:rPr lang="en-US" sz="2800" dirty="0">
                <a:solidFill>
                  <a:srgbClr val="0070C0"/>
                </a:solidFill>
                <a:latin typeface=" NikoshBaN"/>
              </a:rPr>
              <a:t>  (খ) </a:t>
            </a:r>
            <a:r>
              <a:rPr lang="en-US" sz="2800" dirty="0" err="1">
                <a:solidFill>
                  <a:srgbClr val="0070C0"/>
                </a:solidFill>
                <a:latin typeface=" NikoshBaN"/>
              </a:rPr>
              <a:t>মাতা</a:t>
            </a:r>
            <a:r>
              <a:rPr lang="en-US" sz="2800" dirty="0">
                <a:solidFill>
                  <a:srgbClr val="0070C0"/>
                </a:solidFill>
                <a:latin typeface=" NikoshBaN"/>
              </a:rPr>
              <a:t>  (গ) </a:t>
            </a:r>
            <a:r>
              <a:rPr lang="en-US" sz="2800" dirty="0" err="1">
                <a:solidFill>
                  <a:srgbClr val="0070C0"/>
                </a:solidFill>
                <a:latin typeface=" NikoshBaN"/>
              </a:rPr>
              <a:t>শিক্ষক</a:t>
            </a:r>
            <a:r>
              <a:rPr lang="en-US" sz="2800" dirty="0">
                <a:solidFill>
                  <a:srgbClr val="0070C0"/>
                </a:solidFill>
                <a:latin typeface=" NikoshBaN"/>
              </a:rPr>
              <a:t>  (ঘ) </a:t>
            </a:r>
            <a:r>
              <a:rPr lang="en-US" sz="2800" dirty="0" err="1">
                <a:solidFill>
                  <a:srgbClr val="0070C0"/>
                </a:solidFill>
                <a:latin typeface=" NikoshBaN"/>
              </a:rPr>
              <a:t>দাদা-দাদী</a:t>
            </a:r>
            <a:endParaRPr lang="en-US" sz="2800" dirty="0">
              <a:solidFill>
                <a:srgbClr val="0070C0"/>
              </a:solidFill>
              <a:latin typeface=" NikoshBaN"/>
            </a:endParaRPr>
          </a:p>
          <a:p>
            <a:r>
              <a:rPr lang="en-US" sz="2800" dirty="0">
                <a:solidFill>
                  <a:schemeClr val="tx1"/>
                </a:solidFill>
                <a:latin typeface=" NikoshBaN"/>
              </a:rPr>
              <a:t>২। </a:t>
            </a:r>
            <a:r>
              <a:rPr lang="en-US" sz="2800" dirty="0" err="1">
                <a:solidFill>
                  <a:schemeClr val="tx1"/>
                </a:solidFill>
                <a:latin typeface=" NikoshBaN"/>
              </a:rPr>
              <a:t>বর্তমানে</a:t>
            </a:r>
            <a:r>
              <a:rPr lang="en-US" sz="2800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 NikoshBaN"/>
              </a:rPr>
              <a:t>মেয়েদের</a:t>
            </a:r>
            <a:r>
              <a:rPr lang="en-US" sz="2800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 NikoshBaN"/>
              </a:rPr>
              <a:t>মাতৃত্বকালীন</a:t>
            </a:r>
            <a:r>
              <a:rPr lang="en-US" sz="2800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 NikoshBaN"/>
              </a:rPr>
              <a:t>ছুটির</a:t>
            </a:r>
            <a:r>
              <a:rPr lang="en-US" sz="2800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 NikoshBaN"/>
              </a:rPr>
              <a:t>সময়সীমা</a:t>
            </a:r>
            <a:r>
              <a:rPr lang="en-US" sz="2800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 NikoshBaN"/>
              </a:rPr>
              <a:t>কত</a:t>
            </a:r>
            <a:r>
              <a:rPr lang="en-US" sz="2800" dirty="0">
                <a:solidFill>
                  <a:schemeClr val="tx1"/>
                </a:solidFill>
                <a:latin typeface=" NikoshBaN"/>
              </a:rPr>
              <a:t>?</a:t>
            </a:r>
          </a:p>
          <a:p>
            <a:r>
              <a:rPr lang="en-US" sz="2800" dirty="0">
                <a:solidFill>
                  <a:srgbClr val="0070C0"/>
                </a:solidFill>
                <a:latin typeface=" NikoshBaN"/>
              </a:rPr>
              <a:t>    (ক) ৩ </a:t>
            </a:r>
            <a:r>
              <a:rPr lang="en-US" sz="2800" dirty="0" err="1">
                <a:solidFill>
                  <a:srgbClr val="0070C0"/>
                </a:solidFill>
                <a:latin typeface=" NikoshBaN"/>
              </a:rPr>
              <a:t>মাস</a:t>
            </a:r>
            <a:r>
              <a:rPr lang="en-US" sz="2800" dirty="0">
                <a:solidFill>
                  <a:srgbClr val="0070C0"/>
                </a:solidFill>
                <a:latin typeface=" NikoshBaN"/>
              </a:rPr>
              <a:t>  (খ) ৬ </a:t>
            </a:r>
            <a:r>
              <a:rPr lang="en-US" sz="2800" dirty="0" err="1">
                <a:solidFill>
                  <a:srgbClr val="0070C0"/>
                </a:solidFill>
                <a:latin typeface=" NikoshBaN"/>
              </a:rPr>
              <a:t>মাস</a:t>
            </a:r>
            <a:r>
              <a:rPr lang="en-US" sz="2800" dirty="0">
                <a:solidFill>
                  <a:srgbClr val="0070C0"/>
                </a:solidFill>
                <a:latin typeface=" NikoshBaN"/>
              </a:rPr>
              <a:t>  (গ) ৮ </a:t>
            </a:r>
            <a:r>
              <a:rPr lang="en-US" sz="2800" dirty="0" err="1">
                <a:solidFill>
                  <a:srgbClr val="0070C0"/>
                </a:solidFill>
                <a:latin typeface=" NikoshBaN"/>
              </a:rPr>
              <a:t>মাস</a:t>
            </a:r>
            <a:r>
              <a:rPr lang="en-US" sz="2800" dirty="0">
                <a:solidFill>
                  <a:srgbClr val="0070C0"/>
                </a:solidFill>
                <a:latin typeface=" NikoshBaN"/>
              </a:rPr>
              <a:t>   (ঘ) ১২ </a:t>
            </a:r>
            <a:r>
              <a:rPr lang="en-US" sz="2800" dirty="0" err="1">
                <a:solidFill>
                  <a:srgbClr val="0070C0"/>
                </a:solidFill>
                <a:latin typeface=" NikoshBaN"/>
              </a:rPr>
              <a:t>মাস</a:t>
            </a:r>
            <a:r>
              <a:rPr lang="en-US" sz="2800" dirty="0">
                <a:solidFill>
                  <a:srgbClr val="0070C0"/>
                </a:solidFill>
                <a:latin typeface=" NikoshBaN"/>
              </a:rPr>
              <a:t> </a:t>
            </a:r>
          </a:p>
          <a:p>
            <a:r>
              <a:rPr lang="en-US" sz="2800" dirty="0">
                <a:solidFill>
                  <a:schemeClr val="accent1"/>
                </a:solidFill>
                <a:latin typeface=" NikoshBaN"/>
              </a:rPr>
              <a:t>৩। </a:t>
            </a:r>
            <a:r>
              <a:rPr lang="en-US" sz="2800" dirty="0" err="1">
                <a:solidFill>
                  <a:schemeClr val="accent1"/>
                </a:solidFill>
                <a:latin typeface=" NikoshBaN"/>
              </a:rPr>
              <a:t>যেখানে</a:t>
            </a:r>
            <a:r>
              <a:rPr lang="en-US" sz="2800" dirty="0">
                <a:solidFill>
                  <a:schemeClr val="accent1"/>
                </a:solidFill>
                <a:latin typeface=" NikoshBaN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 NikoshBaN"/>
              </a:rPr>
              <a:t>কম</a:t>
            </a:r>
            <a:r>
              <a:rPr lang="en-US" sz="2800" dirty="0">
                <a:solidFill>
                  <a:schemeClr val="accent1"/>
                </a:solidFill>
                <a:latin typeface=" NikoshBaN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 NikoshBaN"/>
              </a:rPr>
              <a:t>বয়সেই</a:t>
            </a:r>
            <a:r>
              <a:rPr lang="en-US" sz="2800" dirty="0">
                <a:solidFill>
                  <a:schemeClr val="accent1"/>
                </a:solidFill>
                <a:latin typeface=" NikoshBaN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 NikoshBaN"/>
              </a:rPr>
              <a:t>মেয়েদের</a:t>
            </a:r>
            <a:r>
              <a:rPr lang="en-US" sz="2800" dirty="0">
                <a:solidFill>
                  <a:schemeClr val="accent1"/>
                </a:solidFill>
                <a:latin typeface=" NikoshBaN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 NikoshBaN"/>
              </a:rPr>
              <a:t>বিবাহ</a:t>
            </a:r>
            <a:r>
              <a:rPr lang="en-US" sz="2800" dirty="0">
                <a:solidFill>
                  <a:schemeClr val="accent1"/>
                </a:solidFill>
                <a:latin typeface=" NikoshBaN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 NikoshBaN"/>
              </a:rPr>
              <a:t>দেওয়া</a:t>
            </a:r>
            <a:r>
              <a:rPr lang="en-US" sz="2800" dirty="0">
                <a:solidFill>
                  <a:schemeClr val="accent1"/>
                </a:solidFill>
                <a:latin typeface=" NikoshBaN"/>
              </a:rPr>
              <a:t> </a:t>
            </a:r>
            <a:r>
              <a:rPr lang="en-US" sz="2800" dirty="0" err="1">
                <a:solidFill>
                  <a:schemeClr val="accent1"/>
                </a:solidFill>
                <a:latin typeface=" NikoshBaN"/>
              </a:rPr>
              <a:t>হয়</a:t>
            </a:r>
            <a:r>
              <a:rPr lang="en-US" sz="2800" dirty="0">
                <a:solidFill>
                  <a:schemeClr val="accent1"/>
                </a:solidFill>
                <a:latin typeface=" NikoshBaN"/>
              </a:rPr>
              <a:t>-</a:t>
            </a:r>
          </a:p>
          <a:p>
            <a:r>
              <a:rPr lang="en-US" sz="2800" dirty="0">
                <a:solidFill>
                  <a:srgbClr val="0070C0"/>
                </a:solidFill>
                <a:latin typeface=" NikoshBaN"/>
              </a:rPr>
              <a:t>   (ক) </a:t>
            </a:r>
            <a:r>
              <a:rPr lang="en-US" sz="2800" dirty="0" err="1">
                <a:solidFill>
                  <a:srgbClr val="0070C0"/>
                </a:solidFill>
                <a:latin typeface=" NikoshBaN"/>
              </a:rPr>
              <a:t>গ্রামাঞ্চল</a:t>
            </a:r>
            <a:r>
              <a:rPr lang="en-US" sz="2800" dirty="0">
                <a:solidFill>
                  <a:srgbClr val="0070C0"/>
                </a:solidFill>
                <a:latin typeface=" NikoshBaN"/>
              </a:rPr>
              <a:t>  (খ) </a:t>
            </a:r>
            <a:r>
              <a:rPr lang="en-US" sz="2800" dirty="0" err="1">
                <a:solidFill>
                  <a:srgbClr val="0070C0"/>
                </a:solidFill>
                <a:latin typeface=" NikoshBaN"/>
              </a:rPr>
              <a:t>শহরাঞ্চল</a:t>
            </a:r>
            <a:r>
              <a:rPr lang="en-US" sz="2800" dirty="0">
                <a:solidFill>
                  <a:srgbClr val="0070C0"/>
                </a:solidFill>
                <a:latin typeface=" NikoshBaN"/>
              </a:rPr>
              <a:t> (গ) </a:t>
            </a:r>
            <a:r>
              <a:rPr lang="en-US" sz="2800" dirty="0" err="1">
                <a:solidFill>
                  <a:srgbClr val="0070C0"/>
                </a:solidFill>
                <a:latin typeface=" NikoshBaN"/>
              </a:rPr>
              <a:t>সীমান্তাঞ্চল</a:t>
            </a:r>
            <a:r>
              <a:rPr lang="en-US" sz="2800" dirty="0">
                <a:solidFill>
                  <a:srgbClr val="0070C0"/>
                </a:solidFill>
                <a:latin typeface=" NikoshBaN"/>
              </a:rPr>
              <a:t>  (ঘ) </a:t>
            </a:r>
            <a:r>
              <a:rPr lang="en-US" sz="2800" dirty="0" err="1">
                <a:solidFill>
                  <a:srgbClr val="0070C0"/>
                </a:solidFill>
                <a:latin typeface=" NikoshBaN"/>
              </a:rPr>
              <a:t>পাহাড়ী</a:t>
            </a:r>
            <a:r>
              <a:rPr lang="en-US" sz="2800" dirty="0">
                <a:solidFill>
                  <a:srgbClr val="0070C0"/>
                </a:solidFill>
                <a:latin typeface=" NikoshBaN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 NikoshBaN"/>
              </a:rPr>
              <a:t>অঞ্চল</a:t>
            </a:r>
            <a:r>
              <a:rPr lang="en-US" sz="2800" dirty="0">
                <a:solidFill>
                  <a:srgbClr val="0070C0"/>
                </a:solidFill>
                <a:latin typeface=" NikoshBaN"/>
              </a:rPr>
              <a:t> </a:t>
            </a:r>
          </a:p>
          <a:p>
            <a:r>
              <a:rPr lang="en-US" sz="2800" dirty="0">
                <a:solidFill>
                  <a:schemeClr val="tx1"/>
                </a:solidFill>
                <a:latin typeface=" NikoshBaN"/>
              </a:rPr>
              <a:t>৪। </a:t>
            </a:r>
            <a:r>
              <a:rPr lang="en-US" sz="2800" dirty="0" err="1">
                <a:solidFill>
                  <a:schemeClr val="tx1"/>
                </a:solidFill>
                <a:latin typeface=" NikoshBaN"/>
              </a:rPr>
              <a:t>বাংলাদেশের</a:t>
            </a:r>
            <a:r>
              <a:rPr lang="en-US" sz="2800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 NikoshBaN"/>
              </a:rPr>
              <a:t>যেখানে</a:t>
            </a:r>
            <a:r>
              <a:rPr lang="en-US" sz="2800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 NikoshBaN"/>
              </a:rPr>
              <a:t>নারীপুরুষের</a:t>
            </a:r>
            <a:r>
              <a:rPr lang="en-US" sz="2800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 NikoshBaN"/>
              </a:rPr>
              <a:t>সমানাধিকার</a:t>
            </a:r>
            <a:r>
              <a:rPr lang="en-US" sz="2800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 NikoshBaN"/>
              </a:rPr>
              <a:t>স্বীকৃতি</a:t>
            </a:r>
            <a:r>
              <a:rPr lang="en-US" sz="2800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 NikoshBaN"/>
              </a:rPr>
              <a:t>দেওয়া</a:t>
            </a:r>
            <a:r>
              <a:rPr lang="en-US" sz="2800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 NikoshBaN"/>
              </a:rPr>
              <a:t>হয়েছে</a:t>
            </a:r>
            <a:r>
              <a:rPr lang="en-US" sz="2800" dirty="0">
                <a:solidFill>
                  <a:schemeClr val="tx1"/>
                </a:solidFill>
                <a:latin typeface=" NikoshBaN"/>
              </a:rPr>
              <a:t>- </a:t>
            </a:r>
          </a:p>
          <a:p>
            <a:r>
              <a:rPr lang="en-US" sz="2800" dirty="0">
                <a:solidFill>
                  <a:srgbClr val="0070C0"/>
                </a:solidFill>
                <a:latin typeface=" NikoshBaN"/>
              </a:rPr>
              <a:t>   ক) </a:t>
            </a:r>
            <a:r>
              <a:rPr lang="en-US" sz="2800" dirty="0" err="1">
                <a:solidFill>
                  <a:srgbClr val="0070C0"/>
                </a:solidFill>
                <a:latin typeface=" NikoshBaN"/>
              </a:rPr>
              <a:t>রাষ্ট্রপতির</a:t>
            </a:r>
            <a:r>
              <a:rPr lang="en-US" sz="2800" dirty="0">
                <a:solidFill>
                  <a:srgbClr val="0070C0"/>
                </a:solidFill>
                <a:latin typeface=" NikoshBaN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 NikoshBaN"/>
              </a:rPr>
              <a:t>কার্যালয়</a:t>
            </a:r>
            <a:r>
              <a:rPr lang="en-US" sz="2800" dirty="0">
                <a:solidFill>
                  <a:srgbClr val="0070C0"/>
                </a:solidFill>
                <a:latin typeface=" NikoshBaN"/>
              </a:rPr>
              <a:t>  (খ) </a:t>
            </a:r>
            <a:r>
              <a:rPr lang="en-US" sz="2800" dirty="0" err="1">
                <a:solidFill>
                  <a:srgbClr val="0070C0"/>
                </a:solidFill>
                <a:latin typeface=" NikoshBaN"/>
              </a:rPr>
              <a:t>সংবিধান</a:t>
            </a:r>
            <a:r>
              <a:rPr lang="en-US" sz="2800" dirty="0">
                <a:solidFill>
                  <a:srgbClr val="0070C0"/>
                </a:solidFill>
                <a:latin typeface=" NikoshBaN"/>
              </a:rPr>
              <a:t>  (গ) </a:t>
            </a:r>
            <a:r>
              <a:rPr lang="en-US" sz="2800" dirty="0" err="1">
                <a:solidFill>
                  <a:srgbClr val="0070C0"/>
                </a:solidFill>
                <a:latin typeface=" NikoshBaN"/>
              </a:rPr>
              <a:t>জনসভা</a:t>
            </a:r>
            <a:r>
              <a:rPr lang="en-US" sz="2800" dirty="0">
                <a:solidFill>
                  <a:srgbClr val="0070C0"/>
                </a:solidFill>
                <a:latin typeface=" NikoshBaN"/>
              </a:rPr>
              <a:t>   (ঘ) </a:t>
            </a:r>
            <a:r>
              <a:rPr lang="en-US" sz="2800" dirty="0" err="1">
                <a:solidFill>
                  <a:srgbClr val="0070C0"/>
                </a:solidFill>
                <a:latin typeface=" NikoshBaN"/>
              </a:rPr>
              <a:t>প্রধানমন্ত্রী</a:t>
            </a:r>
            <a:r>
              <a:rPr lang="en-US" sz="2800" dirty="0">
                <a:solidFill>
                  <a:srgbClr val="0070C0"/>
                </a:solidFill>
                <a:latin typeface=" NikoshBaN"/>
              </a:rPr>
              <a:t> </a:t>
            </a:r>
            <a:r>
              <a:rPr lang="en-US" sz="2800" dirty="0" err="1">
                <a:solidFill>
                  <a:srgbClr val="0070C0"/>
                </a:solidFill>
                <a:latin typeface=" NikoshBaN"/>
              </a:rPr>
              <a:t>কার্যালয়</a:t>
            </a:r>
            <a:endParaRPr lang="en-US" sz="2800" dirty="0">
              <a:solidFill>
                <a:srgbClr val="0070C0"/>
              </a:solidFill>
              <a:latin typeface=" NikoshBaN"/>
            </a:endParaRPr>
          </a:p>
          <a:p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 NikoshBaN"/>
              </a:rPr>
              <a:t>৫।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 NikoshBaN"/>
              </a:rPr>
              <a:t>নারীদের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 NikoshBaN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 NikoshBaN"/>
              </a:rPr>
              <a:t>জন্য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 NikoshBaN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 NikoshBaN"/>
              </a:rPr>
              <a:t>কোন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 NikoshBaN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 NikoshBaN"/>
              </a:rPr>
              <a:t>ছুটির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 NikoshBaN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 NikoshBaN"/>
              </a:rPr>
              <a:t>সময়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 NikoshBaN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 NikoshBaN"/>
              </a:rPr>
              <a:t>বাড়ানো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 NikoshBaN"/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  <a:latin typeface=" NikoshBaN"/>
              </a:rPr>
              <a:t>হয়েছে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  <a:latin typeface=" NikoshBaN"/>
              </a:rPr>
              <a:t>?</a:t>
            </a:r>
          </a:p>
          <a:p>
            <a:r>
              <a:rPr lang="en-US" sz="2800" dirty="0">
                <a:solidFill>
                  <a:srgbClr val="0070C0"/>
                </a:solidFill>
                <a:latin typeface=" NikoshBaN"/>
              </a:rPr>
              <a:t>   (ক) </a:t>
            </a:r>
            <a:r>
              <a:rPr lang="en-US" sz="2800" dirty="0" err="1">
                <a:solidFill>
                  <a:srgbClr val="0070C0"/>
                </a:solidFill>
                <a:latin typeface=" NikoshBaN"/>
              </a:rPr>
              <a:t>মাতৃত্বকালীন</a:t>
            </a:r>
            <a:r>
              <a:rPr lang="en-US" sz="2800" dirty="0">
                <a:solidFill>
                  <a:srgbClr val="0070C0"/>
                </a:solidFill>
                <a:latin typeface=" NikoshBaN"/>
              </a:rPr>
              <a:t>  (খ) </a:t>
            </a:r>
            <a:r>
              <a:rPr lang="en-US" sz="2800" dirty="0" err="1">
                <a:solidFill>
                  <a:srgbClr val="0070C0"/>
                </a:solidFill>
                <a:latin typeface=" NikoshBaN"/>
              </a:rPr>
              <a:t>বিবাহকালীন</a:t>
            </a:r>
            <a:r>
              <a:rPr lang="en-US" sz="2800" dirty="0">
                <a:solidFill>
                  <a:srgbClr val="0070C0"/>
                </a:solidFill>
                <a:latin typeface=" NikoshBaN"/>
              </a:rPr>
              <a:t>  (গ) </a:t>
            </a:r>
            <a:r>
              <a:rPr lang="en-US" sz="2800" dirty="0" err="1">
                <a:solidFill>
                  <a:srgbClr val="0070C0"/>
                </a:solidFill>
                <a:latin typeface=" NikoshBaN"/>
              </a:rPr>
              <a:t>অবকাশকালীন</a:t>
            </a:r>
            <a:r>
              <a:rPr lang="en-US" sz="2800" dirty="0">
                <a:solidFill>
                  <a:srgbClr val="0070C0"/>
                </a:solidFill>
                <a:latin typeface=" NikoshBaN"/>
              </a:rPr>
              <a:t>  (ঘ) </a:t>
            </a:r>
            <a:r>
              <a:rPr lang="en-US" sz="2800" dirty="0" err="1">
                <a:solidFill>
                  <a:srgbClr val="0070C0"/>
                </a:solidFill>
                <a:latin typeface=" NikoshBaN"/>
              </a:rPr>
              <a:t>অনুষ্ঠানকালীন</a:t>
            </a:r>
            <a:r>
              <a:rPr lang="en-US" sz="2800" dirty="0">
                <a:solidFill>
                  <a:srgbClr val="0070C0"/>
                </a:solidFill>
                <a:latin typeface=" NikoshBaN"/>
              </a:rPr>
              <a:t> </a:t>
            </a:r>
          </a:p>
          <a:p>
            <a:pPr algn="ctr"/>
            <a:endParaRPr lang="en-US" dirty="0">
              <a:solidFill>
                <a:srgbClr val="0070C0"/>
              </a:solidFill>
            </a:endParaRPr>
          </a:p>
          <a:p>
            <a:pPr algn="ctr"/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7718897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Beveled 3">
            <a:extLst>
              <a:ext uri="{FF2B5EF4-FFF2-40B4-BE49-F238E27FC236}">
                <a16:creationId xmlns:a16="http://schemas.microsoft.com/office/drawing/2014/main" id="{470D38BD-2D04-41AF-19CD-6A8E86603785}"/>
              </a:ext>
            </a:extLst>
          </p:cNvPr>
          <p:cNvSpPr/>
          <p:nvPr/>
        </p:nvSpPr>
        <p:spPr>
          <a:xfrm>
            <a:off x="0" y="2051799"/>
            <a:ext cx="12192000" cy="4082459"/>
          </a:xfrm>
          <a:prstGeom prst="beve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 NikoshBaN"/>
              </a:rPr>
              <a:t>১। </a:t>
            </a:r>
            <a:r>
              <a:rPr lang="en-US" sz="3600" b="1" dirty="0" err="1">
                <a:latin typeface=" NikoshBaN"/>
              </a:rPr>
              <a:t>আমাদের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সমাজে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নারীর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অধিকার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অর্জনের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পথে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প্রধান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বাধাগুলো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লিখে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নিয়ে</a:t>
            </a:r>
            <a:r>
              <a:rPr lang="en-US" sz="3600" b="1" dirty="0">
                <a:latin typeface=" NikoshBaN"/>
              </a:rPr>
              <a:t> </a:t>
            </a:r>
            <a:r>
              <a:rPr lang="en-US" sz="3600" b="1" dirty="0" err="1">
                <a:latin typeface=" NikoshBaN"/>
              </a:rPr>
              <a:t>আসবে</a:t>
            </a:r>
            <a:r>
              <a:rPr lang="en-US" sz="3600" b="1" dirty="0">
                <a:latin typeface=" NikoshBaN"/>
              </a:rPr>
              <a:t>। 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EBE857A-5921-EBB2-C299-5857EED758A8}"/>
              </a:ext>
            </a:extLst>
          </p:cNvPr>
          <p:cNvSpPr/>
          <p:nvPr/>
        </p:nvSpPr>
        <p:spPr>
          <a:xfrm>
            <a:off x="3309257" y="413657"/>
            <a:ext cx="5138057" cy="1328057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B0B636-0C2F-BB08-D6D8-C4F0E5134281}"/>
              </a:ext>
            </a:extLst>
          </p:cNvPr>
          <p:cNvSpPr txBox="1"/>
          <p:nvPr/>
        </p:nvSpPr>
        <p:spPr>
          <a:xfrm>
            <a:off x="4174671" y="560457"/>
            <a:ext cx="34072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solidFill>
                  <a:schemeClr val="bg2"/>
                </a:solidFill>
                <a:latin typeface=" NikoshBaN"/>
              </a:rPr>
              <a:t>বাড়ির</a:t>
            </a:r>
            <a:r>
              <a:rPr lang="en-US" sz="4400" b="1" dirty="0">
                <a:solidFill>
                  <a:schemeClr val="bg2"/>
                </a:solidFill>
                <a:latin typeface=" NikoshBaN"/>
              </a:rPr>
              <a:t> </a:t>
            </a:r>
            <a:r>
              <a:rPr lang="en-US" sz="4400" b="1" dirty="0" err="1">
                <a:solidFill>
                  <a:schemeClr val="bg2"/>
                </a:solidFill>
                <a:latin typeface=" NikoshBaN"/>
              </a:rPr>
              <a:t>কাজ</a:t>
            </a:r>
            <a:r>
              <a:rPr lang="en-US" sz="4400" b="1" dirty="0">
                <a:solidFill>
                  <a:schemeClr val="bg2"/>
                </a:solidFill>
                <a:latin typeface=" NikoshBaN"/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196069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0E58849-E97D-A058-F173-10B3C681AA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8858"/>
            <a:ext cx="12192000" cy="6041571"/>
          </a:xfrm>
          <a:prstGeom prst="rect">
            <a:avLst/>
          </a:prstGeom>
        </p:spPr>
      </p:pic>
      <p:sp>
        <p:nvSpPr>
          <p:cNvPr id="2" name="Pentagon 1">
            <a:extLst>
              <a:ext uri="{FF2B5EF4-FFF2-40B4-BE49-F238E27FC236}">
                <a16:creationId xmlns:a16="http://schemas.microsoft.com/office/drawing/2014/main" id="{6C596783-236A-77E1-4C10-F6467CDF2E1B}"/>
              </a:ext>
            </a:extLst>
          </p:cNvPr>
          <p:cNvSpPr/>
          <p:nvPr/>
        </p:nvSpPr>
        <p:spPr>
          <a:xfrm>
            <a:off x="3032802" y="1527915"/>
            <a:ext cx="6126395" cy="2362200"/>
          </a:xfrm>
          <a:prstGeom prst="pentagon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 err="1">
                <a:solidFill>
                  <a:schemeClr val="bg1">
                    <a:lumMod val="95000"/>
                  </a:schemeClr>
                </a:solidFill>
                <a:latin typeface=" NikoshBaN"/>
              </a:rPr>
              <a:t>ধ</a:t>
            </a:r>
            <a:r>
              <a:rPr lang="en-US" sz="8000" b="1" dirty="0" err="1">
                <a:solidFill>
                  <a:srgbClr val="C00000"/>
                </a:solidFill>
                <a:latin typeface=" NikoshBaN"/>
              </a:rPr>
              <a:t>ন্য</a:t>
            </a:r>
            <a:r>
              <a:rPr lang="en-US" sz="8000" b="1" dirty="0" err="1">
                <a:solidFill>
                  <a:schemeClr val="tx1"/>
                </a:solidFill>
                <a:latin typeface=" NikoshBaN"/>
              </a:rPr>
              <a:t>বা</a:t>
            </a:r>
            <a:r>
              <a:rPr lang="en-US" sz="8000" b="1" dirty="0" err="1">
                <a:solidFill>
                  <a:srgbClr val="00B050"/>
                </a:solidFill>
                <a:latin typeface=" NikoshBaN"/>
              </a:rPr>
              <a:t>দ</a:t>
            </a:r>
            <a:r>
              <a:rPr lang="en-US" sz="6000" b="1" dirty="0">
                <a:solidFill>
                  <a:schemeClr val="bg1">
                    <a:lumMod val="95000"/>
                  </a:schemeClr>
                </a:solidFill>
                <a:latin typeface=" NikoshBaN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174019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3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354</TotalTime>
  <Words>461</Words>
  <Application>Microsoft Office PowerPoint</Application>
  <PresentationFormat>Widescreen</PresentationFormat>
  <Paragraphs>69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 NikoshBaN</vt:lpstr>
      <vt:lpstr>Arial</vt:lpstr>
      <vt:lpstr>Calibri</vt:lpstr>
      <vt:lpstr>Gill Sans MT</vt:lpstr>
      <vt:lpstr>NikoshBAN</vt:lpstr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TAMIM ABDULLAH</dc:creator>
  <cp:lastModifiedBy>TAMIM ABDULLAH</cp:lastModifiedBy>
  <cp:revision>28</cp:revision>
  <dcterms:created xsi:type="dcterms:W3CDTF">2025-09-20T20:44:15Z</dcterms:created>
  <dcterms:modified xsi:type="dcterms:W3CDTF">2026-09-05T15:34:39Z</dcterms:modified>
</cp:coreProperties>
</file>