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20" r:id="rId4"/>
    <p:sldMasterId id="2147483732" r:id="rId5"/>
    <p:sldMasterId id="2147483744" r:id="rId6"/>
    <p:sldMasterId id="2147483756" r:id="rId7"/>
    <p:sldMasterId id="2147483768" r:id="rId8"/>
    <p:sldMasterId id="2147483792" r:id="rId9"/>
    <p:sldMasterId id="2147483912" r:id="rId10"/>
    <p:sldMasterId id="2147483924" r:id="rId11"/>
    <p:sldMasterId id="2147483936" r:id="rId12"/>
    <p:sldMasterId id="2147483948" r:id="rId13"/>
  </p:sldMasterIdLst>
  <p:notesMasterIdLst>
    <p:notesMasterId r:id="rId29"/>
  </p:notesMasterIdLst>
  <p:sldIdLst>
    <p:sldId id="257" r:id="rId14"/>
    <p:sldId id="282" r:id="rId15"/>
    <p:sldId id="259" r:id="rId16"/>
    <p:sldId id="283" r:id="rId17"/>
    <p:sldId id="262" r:id="rId18"/>
    <p:sldId id="263" r:id="rId19"/>
    <p:sldId id="264" r:id="rId20"/>
    <p:sldId id="284" r:id="rId21"/>
    <p:sldId id="265" r:id="rId22"/>
    <p:sldId id="266" r:id="rId23"/>
    <p:sldId id="268" r:id="rId24"/>
    <p:sldId id="278" r:id="rId25"/>
    <p:sldId id="279" r:id="rId26"/>
    <p:sldId id="280" r:id="rId27"/>
    <p:sldId id="28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642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AF44F1-5394-46A4-947C-89BC3FB12BE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7398F-C038-42FC-A841-4F4548F46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41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পাঠের</a:t>
            </a:r>
            <a:r>
              <a:rPr lang="en-US" dirty="0" smtClean="0"/>
              <a:t> </a:t>
            </a:r>
            <a:r>
              <a:rPr lang="en-US" dirty="0" err="1" smtClean="0"/>
              <a:t>শিরোনাম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বোর্ডে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লেখে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দেয়া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যেতে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</a:t>
            </a:r>
            <a:r>
              <a:rPr lang="en-US" baseline="0" dirty="0" smtClean="0"/>
              <a:t>।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6E82A2-3985-4491-9C0D-DE3E427030A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039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481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18996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67429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80137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86125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33322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17131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88805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75279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38298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5655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07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73137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31114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37053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13037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32425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70757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82549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8800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67826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12824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923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48893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40251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92839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10997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54888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43755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47103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7446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47608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59271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334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05827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22308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91355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2775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3712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81793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5894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26576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27357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36610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505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15493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9153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64983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60942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2362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384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7850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5376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8593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65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2502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312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9140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0989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9509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509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8575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1160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8368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1043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90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9411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1957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0175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9216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9220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9453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5550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9198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8969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2193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853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2745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795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8484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9836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7477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9196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5877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7842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8314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9506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498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3911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26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3656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8640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7161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57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233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4729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5919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7119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149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5798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0125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11945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35263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75178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09252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3939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10925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75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31097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034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47000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55941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58134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8450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92632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22704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52115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9338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63084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6024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698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5770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27506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70319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7858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59660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38987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93741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2851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75585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44930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247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11481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1200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2320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77553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12414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44759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505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83482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81002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6294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9/5/2026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03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154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3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448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696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319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096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157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843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20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026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615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39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709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3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29173" y="483605"/>
            <a:ext cx="7085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4000" b="1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ভূগোল</a:t>
            </a:r>
            <a:r>
              <a:rPr lang="en-US" sz="40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পরিবেশ</a:t>
            </a:r>
            <a:r>
              <a:rPr lang="en-US" sz="40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ক্লাসে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218" y="1371600"/>
            <a:ext cx="5638800" cy="4267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68241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512805"/>
            <a:ext cx="8308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32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পৃথিবীর</a:t>
            </a:r>
            <a:r>
              <a:rPr lang="en-US" sz="32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আকার</a:t>
            </a:r>
            <a:r>
              <a:rPr lang="en-US" sz="32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32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আকৃতি</a:t>
            </a:r>
            <a:r>
              <a:rPr lang="en-US" sz="32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2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রেখাসমুহঃ</a:t>
            </a:r>
            <a:endParaRPr lang="en-US" sz="32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62000" y="1295400"/>
            <a:ext cx="7848600" cy="4876800"/>
            <a:chOff x="762000" y="1295400"/>
            <a:chExt cx="7848600" cy="4876800"/>
          </a:xfrm>
        </p:grpSpPr>
        <p:sp>
          <p:nvSpPr>
            <p:cNvPr id="7" name="TextBox 6"/>
            <p:cNvSpPr txBox="1"/>
            <p:nvPr/>
          </p:nvSpPr>
          <p:spPr>
            <a:xfrm>
              <a:off x="762000" y="1295400"/>
              <a:ext cx="7848600" cy="4876800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2760" y="1441936"/>
              <a:ext cx="7241675" cy="45230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7871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8763" y="304800"/>
            <a:ext cx="82642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32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আন্তর্জাতিক</a:t>
            </a:r>
            <a:r>
              <a:rPr lang="en-US" sz="32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তারিখ</a:t>
            </a:r>
            <a:r>
              <a:rPr lang="en-US" sz="32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32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স্থানীয়</a:t>
            </a:r>
            <a:r>
              <a:rPr lang="en-US" sz="32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98763" y="1143000"/>
            <a:ext cx="8111837" cy="4876800"/>
            <a:chOff x="498763" y="1143000"/>
            <a:chExt cx="8111837" cy="4876800"/>
          </a:xfrm>
        </p:grpSpPr>
        <p:sp>
          <p:nvSpPr>
            <p:cNvPr id="5" name="TextBox 4"/>
            <p:cNvSpPr txBox="1"/>
            <p:nvPr/>
          </p:nvSpPr>
          <p:spPr>
            <a:xfrm>
              <a:off x="498763" y="1143000"/>
              <a:ext cx="8111837" cy="4876800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00" y="1371600"/>
              <a:ext cx="7737236" cy="4419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996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2512874"/>
            <a:ext cx="792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1।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ক্ষেত্র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অনুযায়ী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তৈরী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500759"/>
            <a:ext cx="5722610" cy="1107996"/>
          </a:xfrm>
          <a:prstGeom prst="rect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perspectiveRight"/>
              <a:lightRig rig="threePt" dir="t"/>
            </a:scene3d>
          </a:bodyPr>
          <a:lstStyle/>
          <a:p>
            <a:pPr algn="ctr" defTabSz="457200"/>
            <a:r>
              <a:rPr lang="en-US" sz="6000" b="1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6600" b="1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6600" b="1" dirty="0">
              <a:ln w="19050">
                <a:solidFill>
                  <a:srgbClr val="44546A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3970991"/>
            <a:ext cx="79248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2। 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আমাদের জীবনের 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কার্যক্রমকে সহজ ও গতিময় করে দিয়েছে?</a:t>
            </a:r>
            <a:r>
              <a:rPr lang="bn-BD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28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59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57666" y="388013"/>
            <a:ext cx="320040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92D050"/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457200"/>
            <a:r>
              <a:rPr lang="bn-IN" sz="60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মূ</a:t>
            </a:r>
            <a:r>
              <a:rPr lang="en-US" sz="60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ল্যায়ন</a:t>
            </a:r>
            <a:endParaRPr lang="en-US" sz="60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2020669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BD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হ্যালির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ধূমকেতু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বছর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পর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28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1945" y="2858869"/>
            <a:ext cx="7024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BD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২।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মাত্র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গ্রহে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প্রাণের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অস্ত্বিত্ব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28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3609569"/>
            <a:ext cx="8305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bn-BD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প্রতি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ডিগ্রি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দ্রাঘিমার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পার্থক্যের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সময়ের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পাথক্য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r>
              <a:rPr lang="bn-BD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28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016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81602" y="3526416"/>
            <a:ext cx="7968721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defTabSz="457200"/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  <a:sym typeface="Wingdings"/>
              </a:rPr>
              <a:t>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পাঠ্য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বইয়ের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তথ্য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ও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চিত্র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অনুসরণ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করে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বিভিন্ন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উপাদানের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সাহায্যে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সৌরজগতের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একটি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মডেল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/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চার্ট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তৈরি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করো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।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95957" y="687043"/>
            <a:ext cx="495300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457200"/>
            <a:r>
              <a:rPr lang="en-US" sz="6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bn-IN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ড়ি</a:t>
            </a:r>
            <a:r>
              <a:rPr lang="en-US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র </a:t>
            </a:r>
            <a:r>
              <a:rPr lang="en-US" sz="6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097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nd donnoba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1" y="3214863"/>
            <a:ext cx="5105399" cy="329447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57401" y="389575"/>
            <a:ext cx="4528930" cy="151638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prstTxWarp prst="textPlain">
              <a:avLst/>
            </a:prstTxWarp>
            <a:spAutoFit/>
          </a:bodyPr>
          <a:lstStyle/>
          <a:p>
            <a:pPr algn="ctr" defTabSz="457200"/>
            <a:r>
              <a:rPr lang="bn-BD" sz="16600" b="1" dirty="0">
                <a:ln w="38100" cmpd="sng">
                  <a:solidFill>
                    <a:srgbClr val="0070C0"/>
                  </a:solidFill>
                  <a:prstDash val="solid"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6600" b="1" dirty="0">
              <a:ln w="38100" cmpd="sng">
                <a:solidFill>
                  <a:srgbClr val="0070C0"/>
                </a:solidFill>
                <a:prstDash val="solid"/>
              </a:ln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90801" y="1981791"/>
            <a:ext cx="4267199" cy="120032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defTabSz="457200"/>
            <a:r>
              <a:rPr lang="bn-BD" sz="7200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সকলকে</a:t>
            </a:r>
            <a:endParaRPr lang="en-US" sz="7200" b="1" dirty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72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1394" y="0"/>
            <a:ext cx="9120249" cy="6858000"/>
            <a:chOff x="11394" y="0"/>
            <a:chExt cx="9120249" cy="6858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533400"/>
              <a:ext cx="8382000" cy="5791200"/>
            </a:xfrm>
            <a:prstGeom prst="rect">
              <a:avLst/>
            </a:prstGeom>
          </p:spPr>
        </p:pic>
        <p:sp>
          <p:nvSpPr>
            <p:cNvPr id="5" name="Frame 4"/>
            <p:cNvSpPr/>
            <p:nvPr/>
          </p:nvSpPr>
          <p:spPr>
            <a:xfrm>
              <a:off x="11394" y="0"/>
              <a:ext cx="9120249" cy="6858000"/>
            </a:xfrm>
            <a:prstGeom prst="frame">
              <a:avLst>
                <a:gd name="adj1" fmla="val 2886"/>
              </a:avLst>
            </a:prstGeom>
            <a:solidFill>
              <a:srgbClr val="FFFF00"/>
            </a:solidFill>
            <a:ln w="38100"/>
            <a:effectLst>
              <a:innerShdw blurRad="114300">
                <a:prstClr val="black"/>
              </a:inn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914399" y="3581400"/>
              <a:ext cx="4267201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bn-BD" sz="2400" b="1" dirty="0">
                  <a:latin typeface="NikoshBAN" pitchFamily="2" charset="0"/>
                  <a:cs typeface="NikoshBAN" pitchFamily="2" charset="0"/>
                </a:rPr>
                <a:t>মোঃ </a:t>
              </a:r>
              <a:r>
                <a:rPr lang="bn-IN" sz="2400" b="1" dirty="0">
                  <a:latin typeface="NikoshBAN" pitchFamily="2" charset="0"/>
                  <a:cs typeface="NikoshBAN" pitchFamily="2" charset="0"/>
                </a:rPr>
                <a:t>ইউসুফ আলী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bn-IN" sz="2400" b="1" dirty="0">
                  <a:latin typeface="NikoshBAN" pitchFamily="2" charset="0"/>
                  <a:cs typeface="NikoshBAN" pitchFamily="2" charset="0"/>
                </a:rPr>
                <a:t> সহকারী </a:t>
              </a:r>
              <a:r>
                <a:rPr lang="bn-IN" sz="2400" b="1" dirty="0" smtClean="0">
                  <a:latin typeface="NikoshBAN" pitchFamily="2" charset="0"/>
                  <a:cs typeface="NikoshBAN" pitchFamily="2" charset="0"/>
                </a:rPr>
                <a:t>শিক্ষক</a:t>
              </a:r>
              <a:r>
                <a:rPr lang="en-US" sz="2400" b="1" dirty="0" smtClean="0">
                  <a:latin typeface="NikoshBAN" pitchFamily="2" charset="0"/>
                  <a:cs typeface="NikoshBAN" pitchFamily="2" charset="0"/>
                </a:rPr>
                <a:t> ( ICT)</a:t>
              </a:r>
              <a:endParaRPr lang="bn-BD" sz="2400" b="1" dirty="0">
                <a:latin typeface="NikoshBAN" pitchFamily="2" charset="0"/>
                <a:cs typeface="NikoshBAN" pitchFamily="2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bn-IN" sz="2400" b="1" dirty="0">
                  <a:latin typeface="NikoshBAN" pitchFamily="2" charset="0"/>
                  <a:cs typeface="NikoshBAN" pitchFamily="2" charset="0"/>
                </a:rPr>
                <a:t>শৈলকুপা পাইলট</a:t>
              </a:r>
              <a:r>
                <a:rPr lang="bn-BD" sz="2400" b="1" dirty="0">
                  <a:latin typeface="NikoshBAN" pitchFamily="2" charset="0"/>
                  <a:cs typeface="NikoshBAN" pitchFamily="2" charset="0"/>
                </a:rPr>
                <a:t> উচ্চ </a:t>
              </a:r>
              <a:r>
                <a:rPr lang="bn-IN" sz="2400" b="1" dirty="0">
                  <a:latin typeface="NikoshBAN" pitchFamily="2" charset="0"/>
                  <a:cs typeface="NikoshBAN" pitchFamily="2" charset="0"/>
                </a:rPr>
                <a:t>বালিকা </a:t>
              </a:r>
              <a:r>
                <a:rPr lang="bn-BD" sz="2400" b="1" dirty="0">
                  <a:latin typeface="NikoshBAN" pitchFamily="2" charset="0"/>
                  <a:cs typeface="NikoshBAN" pitchFamily="2" charset="0"/>
                </a:rPr>
                <a:t>বিদ্যালয়</a:t>
              </a:r>
              <a:r>
                <a:rPr lang="bn-IN" sz="2400" b="1" dirty="0">
                  <a:latin typeface="NikoshBAN" pitchFamily="2" charset="0"/>
                  <a:cs typeface="NikoshBAN" pitchFamily="2" charset="0"/>
                </a:rPr>
                <a:t>।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 smtClean="0">
                  <a:latin typeface="NikoshBAN" pitchFamily="2" charset="0"/>
                  <a:cs typeface="NikoshBAN" pitchFamily="2" charset="0"/>
                </a:rPr>
                <a:t>aliyusufmd@gmail.com</a:t>
              </a:r>
              <a:endParaRPr lang="en-US" sz="24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077691" y="3489167"/>
              <a:ext cx="3873829" cy="193899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bn-BD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বিষয়ঃ</a:t>
              </a:r>
              <a:r>
                <a:rPr lang="en-US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ভূগোল</a:t>
              </a:r>
              <a:r>
                <a:rPr lang="en-US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ও </a:t>
              </a:r>
              <a:r>
                <a:rPr lang="en-US" sz="2400" b="1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পরিবেশ</a:t>
              </a:r>
              <a:endPara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BD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শ্রেণিঃ </a:t>
              </a:r>
              <a:r>
                <a:rPr lang="en-US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১০</a:t>
              </a:r>
              <a:r>
                <a:rPr lang="bn-BD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</a:t>
              </a:r>
            </a:p>
            <a:p>
              <a:pPr algn="ctr"/>
              <a:r>
                <a:rPr lang="bn-IN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অধ্যায়ঃ-</a:t>
              </a:r>
              <a:r>
                <a:rPr lang="en-US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২য়</a:t>
              </a:r>
              <a:endParaRPr lang="bn-IN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BD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সময়ঃ </a:t>
              </a:r>
              <a:r>
                <a:rPr lang="bn-IN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৬০</a:t>
              </a:r>
              <a:r>
                <a:rPr lang="bn-BD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মিনিট</a:t>
              </a:r>
              <a:endParaRPr lang="bn-IN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IN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তাং-০৬/</a:t>
              </a:r>
              <a:r>
                <a:rPr lang="en-US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05</a:t>
              </a:r>
              <a:r>
                <a:rPr lang="bn-IN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/২০</a:t>
              </a:r>
              <a:r>
                <a:rPr lang="en-US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26</a:t>
              </a:r>
              <a:r>
                <a:rPr lang="bn-IN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।</a:t>
              </a:r>
              <a:endPara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" name="Flowchart: Alternate Process 2"/>
            <p:cNvSpPr/>
            <p:nvPr/>
          </p:nvSpPr>
          <p:spPr>
            <a:xfrm>
              <a:off x="2437918" y="2403341"/>
              <a:ext cx="4267200" cy="767244"/>
            </a:xfrm>
            <a:prstGeom prst="flowChartAlternateProcess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  <a:effectLst>
              <a:glow rad="139700">
                <a:schemeClr val="accent1">
                  <a:satMod val="175000"/>
                  <a:alpha val="40000"/>
                </a:schemeClr>
              </a:glow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পরিচিতি</a:t>
              </a:r>
              <a:endPara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1599105"/>
      </p:ext>
    </p:extLst>
  </p:cSld>
  <p:clrMapOvr>
    <a:masterClrMapping/>
  </p:clrMapOvr>
  <p:transition>
    <p:wipe dir="r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1" y="385044"/>
            <a:ext cx="4648200" cy="64633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bn-BD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গুলি</a:t>
            </a:r>
            <a:r>
              <a:rPr lang="en-US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38400"/>
            <a:ext cx="7391400" cy="4053840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8690939"/>
              </p:ext>
            </p:extLst>
          </p:nvPr>
        </p:nvGraphicFramePr>
        <p:xfrm>
          <a:off x="3924301" y="1295400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ackager Shell Object" showAsIcon="1" r:id="rId4" imgW="914400" imgH="792360" progId="Package">
                  <p:embed/>
                </p:oleObj>
              </mc:Choice>
              <mc:Fallback>
                <p:oleObj name="Packager Shell Object" showAsIcon="1" r:id="rId4" imgW="914400" imgH="79236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24301" y="1295400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047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88465" y="1362670"/>
            <a:ext cx="8167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মহাবিশ্ব</a:t>
            </a:r>
            <a:r>
              <a:rPr lang="en-US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ও </a:t>
            </a:r>
            <a:r>
              <a:rPr lang="en-US" sz="3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আমাদের</a:t>
            </a:r>
            <a:r>
              <a:rPr lang="en-US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পৃথিবী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33600" y="609600"/>
            <a:ext cx="457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u="sng" spc="50" dirty="0" err="1" smtClean="0">
                <a:ln w="11430"/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2800" b="1" u="sng" spc="50" dirty="0" smtClean="0">
                <a:ln w="11430"/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u="sng" spc="50" dirty="0" err="1" smtClean="0">
                <a:ln w="11430"/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2800" b="1" u="sng" spc="50" dirty="0" smtClean="0">
                <a:ln w="11430"/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u="sng" spc="50" dirty="0" err="1" smtClean="0">
                <a:ln w="11430"/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</a:t>
            </a:r>
            <a:endParaRPr lang="en-US" sz="2800" b="1" u="sng" spc="50" dirty="0">
              <a:ln w="11430"/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86000"/>
            <a:ext cx="3429002" cy="3733800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286000"/>
            <a:ext cx="3276600" cy="347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333525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1113072" y="4307914"/>
            <a:ext cx="7615170" cy="108704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উপকরণের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সাহায্যে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সৌরজতের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মডেল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73509" y="381000"/>
            <a:ext cx="4076768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5400" b="1" dirty="0" err="1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5400" b="1" dirty="0">
              <a:ln w="0"/>
              <a:solidFill>
                <a:srgbClr val="5B9BD5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53425" y="1396038"/>
            <a:ext cx="6581104" cy="646331"/>
          </a:xfrm>
          <a:prstGeom prst="rect">
            <a:avLst/>
          </a:prstGeom>
          <a:solidFill>
            <a:srgbClr val="00B0F0"/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04155" y="2170948"/>
            <a:ext cx="8424087" cy="3224007"/>
            <a:chOff x="304155" y="2170948"/>
            <a:chExt cx="8424087" cy="3224007"/>
          </a:xfrm>
        </p:grpSpPr>
        <p:sp>
          <p:nvSpPr>
            <p:cNvPr id="3" name="Rounded Rectangle 2"/>
            <p:cNvSpPr/>
            <p:nvPr/>
          </p:nvSpPr>
          <p:spPr>
            <a:xfrm>
              <a:off x="1234570" y="2170948"/>
              <a:ext cx="7493672" cy="1066801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400" b="1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মহাবিশ্বের</a:t>
              </a:r>
              <a:r>
                <a:rPr lang="en-US" sz="2400" b="1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উপাদান</a:t>
              </a:r>
              <a:r>
                <a:rPr lang="en-US" sz="2400" b="1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জ্যোতিস্কমন্ডলে</a:t>
              </a:r>
              <a:r>
                <a:rPr lang="en-US" sz="2400" b="1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সৌরজগ</a:t>
              </a:r>
              <a:r>
                <a:rPr lang="en-US" sz="2400" b="1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ৎ,</a:t>
              </a:r>
              <a:r>
                <a:rPr lang="en-US" sz="2400" b="1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পৃথিবী</a:t>
              </a:r>
              <a:r>
                <a:rPr lang="en-US" sz="2400" b="1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অন্যান্য</a:t>
              </a:r>
              <a:r>
                <a:rPr lang="en-US" sz="2400" b="1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গ্রহ-উপগ্রহের</a:t>
              </a:r>
              <a:r>
                <a:rPr lang="en-US" sz="2400" b="1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অবস্থান</a:t>
              </a:r>
              <a:r>
                <a:rPr lang="en-US" sz="2400" b="1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বর্ণনা</a:t>
              </a:r>
              <a:r>
                <a:rPr lang="en-US" sz="2400" b="1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করতে</a:t>
              </a:r>
              <a:r>
                <a:rPr lang="en-US" sz="2400" b="1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পারবে</a:t>
              </a:r>
              <a:r>
                <a:rPr lang="en-US" sz="2400" b="1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24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304155" y="2170949"/>
              <a:ext cx="930415" cy="1039168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s-IN" sz="3200" b="1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১</a:t>
              </a:r>
              <a:r>
                <a:rPr lang="en-US" sz="3200" b="1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                     </a:t>
              </a:r>
              <a:endParaRPr lang="en-US" sz="32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304155" y="3163556"/>
              <a:ext cx="8424087" cy="1144358"/>
              <a:chOff x="395020" y="3161044"/>
              <a:chExt cx="8385771" cy="1144358"/>
            </a:xfrm>
          </p:grpSpPr>
          <p:sp>
            <p:nvSpPr>
              <p:cNvPr id="9" name="Rounded Rectangle 8"/>
              <p:cNvSpPr/>
              <p:nvPr/>
            </p:nvSpPr>
            <p:spPr>
              <a:xfrm>
                <a:off x="1182020" y="3161044"/>
                <a:ext cx="7598771" cy="1144358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3200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400" b="1" dirty="0" err="1" smtClean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অক্ষরেখা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ও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দ্রাঘিমারেখাসহ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গুরুত্ত্বপূর্ণ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রেখাসমুহ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ব্যাখ্যা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এবং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এদের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গুরুত্ব</a:t>
                </a:r>
                <a:r>
                  <a:rPr lang="bn-BD" sz="2400" b="1" dirty="0" smtClean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বর্ণনা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করতে </a:t>
                </a:r>
                <a:r>
                  <a:rPr lang="bn-BD" sz="2400" b="1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পারবে।</a:t>
                </a:r>
              </a:p>
              <a:p>
                <a:r>
                  <a:rPr lang="en-US" sz="3200" dirty="0" smtClean="0">
                    <a:solidFill>
                      <a:prstClr val="white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  <a:endParaRPr lang="en-US" sz="2400" dirty="0" smtClean="0">
                  <a:solidFill>
                    <a:prstClr val="white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0" name="Rounded Rectangle 9"/>
              <p:cNvSpPr/>
              <p:nvPr/>
            </p:nvSpPr>
            <p:spPr>
              <a:xfrm>
                <a:off x="395020" y="3210117"/>
                <a:ext cx="839550" cy="1072676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dirty="0">
                    <a:solidFill>
                      <a:prstClr val="black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২</a:t>
                </a:r>
                <a:r>
                  <a:rPr lang="en-US" sz="3200" dirty="0" smtClean="0">
                    <a:solidFill>
                      <a:prstClr val="black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  <a:endParaRPr lang="en-US" sz="3200" b="1" dirty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4" name="Rounded Rectangle 13"/>
            <p:cNvSpPr/>
            <p:nvPr/>
          </p:nvSpPr>
          <p:spPr>
            <a:xfrm>
              <a:off x="304155" y="4265541"/>
              <a:ext cx="839550" cy="1129414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200" dirty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৩</a:t>
              </a:r>
              <a:r>
                <a:rPr lang="en-US" sz="3200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32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383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457200"/>
            <a:ext cx="80772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মহাকাশ</a:t>
            </a:r>
            <a:r>
              <a:rPr lang="en-US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মাহাবিশ্ব</a:t>
            </a:r>
            <a:r>
              <a:rPr lang="en-US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 </a:t>
            </a:r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আলোক</a:t>
            </a:r>
            <a:r>
              <a:rPr lang="en-US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বর্ষ</a:t>
            </a:r>
            <a:r>
              <a:rPr lang="en-US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33400" y="1447800"/>
            <a:ext cx="4648200" cy="4724400"/>
            <a:chOff x="533400" y="1447800"/>
            <a:chExt cx="8382000" cy="4724400"/>
          </a:xfrm>
        </p:grpSpPr>
        <p:sp>
          <p:nvSpPr>
            <p:cNvPr id="11" name="TextBox 10"/>
            <p:cNvSpPr txBox="1"/>
            <p:nvPr/>
          </p:nvSpPr>
          <p:spPr>
            <a:xfrm>
              <a:off x="533400" y="1447800"/>
              <a:ext cx="8382000" cy="4724400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00" y="1714500"/>
              <a:ext cx="8077200" cy="4191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00B0F0"/>
              </a:solidFill>
            </a:ln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315" y="1438589"/>
            <a:ext cx="3348566" cy="46574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4954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422564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মহাকাশের</a:t>
            </a:r>
            <a:r>
              <a:rPr lang="en-US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উপাদানঃ</a:t>
            </a:r>
            <a:endParaRPr lang="en-US" sz="36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762000" y="1447800"/>
            <a:ext cx="7696200" cy="4495800"/>
            <a:chOff x="762000" y="1447800"/>
            <a:chExt cx="7696200" cy="4495800"/>
          </a:xfrm>
        </p:grpSpPr>
        <p:sp>
          <p:nvSpPr>
            <p:cNvPr id="9" name="TextBox 8"/>
            <p:cNvSpPr txBox="1"/>
            <p:nvPr/>
          </p:nvSpPr>
          <p:spPr>
            <a:xfrm>
              <a:off x="762000" y="1447800"/>
              <a:ext cx="7696200" cy="4495800"/>
            </a:xfrm>
            <a:prstGeom prst="rect">
              <a:avLst/>
            </a:prstGeom>
            <a:solidFill>
              <a:schemeClr val="accent6"/>
            </a:solidFill>
            <a:effectLst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400" y="1557912"/>
              <a:ext cx="7391400" cy="42332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751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422564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মহাকাশের</a:t>
            </a:r>
            <a:r>
              <a:rPr lang="en-US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উপাদানঃ</a:t>
            </a:r>
            <a:endParaRPr lang="en-US" sz="36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57200" y="1329368"/>
            <a:ext cx="8077200" cy="4461831"/>
            <a:chOff x="457200" y="1329368"/>
            <a:chExt cx="8077200" cy="4461831"/>
          </a:xfrm>
        </p:grpSpPr>
        <p:sp>
          <p:nvSpPr>
            <p:cNvPr id="6" name="TextBox 5"/>
            <p:cNvSpPr txBox="1"/>
            <p:nvPr/>
          </p:nvSpPr>
          <p:spPr>
            <a:xfrm>
              <a:off x="457200" y="1329368"/>
              <a:ext cx="8077200" cy="4461831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400" y="1616526"/>
              <a:ext cx="7239000" cy="38875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9085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2667001"/>
            <a:ext cx="9067800" cy="4038599"/>
            <a:chOff x="762000" y="2971800"/>
            <a:chExt cx="7772400" cy="3505200"/>
          </a:xfrm>
        </p:grpSpPr>
        <p:sp>
          <p:nvSpPr>
            <p:cNvPr id="9" name="TextBox 8"/>
            <p:cNvSpPr txBox="1"/>
            <p:nvPr/>
          </p:nvSpPr>
          <p:spPr>
            <a:xfrm>
              <a:off x="762000" y="2971800"/>
              <a:ext cx="7772400" cy="35052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601" y="3124200"/>
              <a:ext cx="7315200" cy="3200400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1066800" y="152400"/>
            <a:ext cx="6705600" cy="2514601"/>
            <a:chOff x="1371600" y="533400"/>
            <a:chExt cx="6400800" cy="228599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1600" y="533400"/>
              <a:ext cx="6400800" cy="2285999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580523" y="1130795"/>
              <a:ext cx="5906756" cy="1091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 smtClean="0">
                  <a:solidFill>
                    <a:srgbClr val="00B0F0"/>
                  </a:solidFill>
                </a:rPr>
                <a:t>সৌরজগ</a:t>
              </a:r>
              <a:r>
                <a:rPr lang="en-US" sz="3600" b="1" dirty="0" smtClean="0">
                  <a:solidFill>
                    <a:srgbClr val="00B0F0"/>
                  </a:solidFill>
                </a:rPr>
                <a:t>ৎ   </a:t>
              </a:r>
              <a:r>
                <a:rPr lang="en-US" sz="3600" b="1" dirty="0" smtClean="0">
                  <a:solidFill>
                    <a:srgbClr val="FFC000"/>
                  </a:solidFill>
                </a:rPr>
                <a:t>ও</a:t>
              </a:r>
              <a:r>
                <a:rPr lang="en-US" sz="3600" b="1" dirty="0" smtClean="0">
                  <a:solidFill>
                    <a:srgbClr val="00B0F0"/>
                  </a:solidFill>
                </a:rPr>
                <a:t>   </a:t>
              </a:r>
              <a:r>
                <a:rPr lang="en-US" sz="3600" b="1" dirty="0" err="1" smtClean="0">
                  <a:solidFill>
                    <a:srgbClr val="00B0F0"/>
                  </a:solidFill>
                </a:rPr>
                <a:t>প্রধান</a:t>
              </a:r>
              <a:r>
                <a:rPr lang="en-US" sz="3600" b="1" dirty="0" smtClean="0">
                  <a:solidFill>
                    <a:srgbClr val="00B0F0"/>
                  </a:solidFill>
                </a:rPr>
                <a:t> </a:t>
              </a:r>
              <a:r>
                <a:rPr lang="en-US" sz="3600" b="1" dirty="0" err="1" smtClean="0">
                  <a:solidFill>
                    <a:srgbClr val="00B0F0"/>
                  </a:solidFill>
                </a:rPr>
                <a:t>গ্রহ-উপগ্রহসমুহঃ</a:t>
              </a:r>
              <a:endParaRPr lang="en-US" sz="3600" b="1" dirty="0">
                <a:solidFill>
                  <a:srgbClr val="00B0F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297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2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2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9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239</Words>
  <Application>Microsoft Office PowerPoint</Application>
  <PresentationFormat>On-screen Show (4:3)</PresentationFormat>
  <Paragraphs>45</Paragraphs>
  <Slides>15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9" baseType="lpstr">
      <vt:lpstr>1_Office Theme</vt:lpstr>
      <vt:lpstr>Office Theme</vt:lpstr>
      <vt:lpstr>2_Office Theme</vt:lpstr>
      <vt:lpstr>5_Office Theme</vt:lpstr>
      <vt:lpstr>6_Office Theme</vt:lpstr>
      <vt:lpstr>7_Office Theme</vt:lpstr>
      <vt:lpstr>8_Office Theme</vt:lpstr>
      <vt:lpstr>9_Office Theme</vt:lpstr>
      <vt:lpstr>11_Office Theme</vt:lpstr>
      <vt:lpstr>21_Office Theme</vt:lpstr>
      <vt:lpstr>22_Office Theme</vt:lpstr>
      <vt:lpstr>23_Office Theme</vt:lpstr>
      <vt:lpstr>24_Office Theme</vt:lpstr>
      <vt:lpstr>Package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ABDUS SOBHAN</dc:creator>
  <cp:lastModifiedBy>HP</cp:lastModifiedBy>
  <cp:revision>48</cp:revision>
  <dcterms:created xsi:type="dcterms:W3CDTF">2018-01-09T11:04:10Z</dcterms:created>
  <dcterms:modified xsi:type="dcterms:W3CDTF">2026-09-05T17:19:57Z</dcterms:modified>
</cp:coreProperties>
</file>