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58" r:id="rId6"/>
    <p:sldId id="259" r:id="rId7"/>
    <p:sldId id="260" r:id="rId8"/>
    <p:sldId id="264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41" y="-5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2" Type="http://schemas.microsoft.com/office/2007/relationships/media" Target="../media/media7.wav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2" Type="http://schemas.microsoft.com/office/2007/relationships/media" Target="../media/media9.wav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2" Type="http://schemas.microsoft.com/office/2007/relationships/media" Target="../media/media10.wav"/><Relationship Id="rId1" Type="http://schemas.openxmlformats.org/officeDocument/2006/relationships/tags" Target="../tags/tag7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wav"/><Relationship Id="rId2" Type="http://schemas.microsoft.com/office/2007/relationships/media" Target="../media/media11.wav"/><Relationship Id="rId1" Type="http://schemas.openxmlformats.org/officeDocument/2006/relationships/tags" Target="../tags/tag8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8060" y="2008591"/>
            <a:ext cx="2224279" cy="2209800"/>
            <a:chOff x="2111463" y="1913641"/>
            <a:chExt cx="4394855" cy="3480847"/>
          </a:xfrm>
        </p:grpSpPr>
        <p:grpSp>
          <p:nvGrpSpPr>
            <p:cNvPr id="5" name="Group 4"/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16" name="Right Triangle 15"/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14" name="Right Triangle 13"/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 rot="5400000">
              <a:off x="5302370" y="2749029"/>
              <a:ext cx="665951" cy="1741944"/>
              <a:chOff x="3906049" y="1736640"/>
              <a:chExt cx="665951" cy="1741944"/>
            </a:xfrm>
          </p:grpSpPr>
          <p:sp>
            <p:nvSpPr>
              <p:cNvPr id="11" name="Right Triangle 10"/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3" name="Right Triangle 12"/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 rot="16200000">
              <a:off x="2617580" y="2780908"/>
              <a:ext cx="722300" cy="1734533"/>
              <a:chOff x="3928045" y="1753244"/>
              <a:chExt cx="722300" cy="1734533"/>
            </a:xfrm>
          </p:grpSpPr>
          <p:sp>
            <p:nvSpPr>
              <p:cNvPr id="9" name="Right Triangle 8"/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cxnSp>
        <p:nvCxnSpPr>
          <p:cNvPr id="19" name="Straight Connector 18"/>
          <p:cNvCxnSpPr/>
          <p:nvPr/>
        </p:nvCxnSpPr>
        <p:spPr>
          <a:xfrm flipV="1">
            <a:off x="1600200" y="3020126"/>
            <a:ext cx="0" cy="383787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495025" y="3113491"/>
            <a:ext cx="0" cy="383787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638800" y="3066838"/>
            <a:ext cx="0" cy="383787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7467600" y="3113491"/>
            <a:ext cx="0" cy="383787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2457090" y="2018817"/>
            <a:ext cx="2224279" cy="2209800"/>
            <a:chOff x="2111463" y="1913641"/>
            <a:chExt cx="4394855" cy="3480847"/>
          </a:xfrm>
        </p:grpSpPr>
        <p:grpSp>
          <p:nvGrpSpPr>
            <p:cNvPr id="24" name="Group 23"/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35" name="Right Triangle 34"/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33" name="Right Triangle 32"/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 rot="5400000">
              <a:off x="5302370" y="2749029"/>
              <a:ext cx="665951" cy="1741944"/>
              <a:chOff x="3906049" y="1736640"/>
              <a:chExt cx="665951" cy="1741944"/>
            </a:xfrm>
          </p:grpSpPr>
          <p:sp>
            <p:nvSpPr>
              <p:cNvPr id="30" name="Right Triangle 29"/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2" name="Right Triangle 31"/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 rot="16200000">
              <a:off x="2617580" y="2780908"/>
              <a:ext cx="722300" cy="1734533"/>
              <a:chOff x="3928045" y="1753244"/>
              <a:chExt cx="722300" cy="1734533"/>
            </a:xfrm>
          </p:grpSpPr>
          <p:sp>
            <p:nvSpPr>
              <p:cNvPr id="28" name="Right Triangle 27"/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4460680" y="2073216"/>
            <a:ext cx="2224279" cy="2209800"/>
            <a:chOff x="2111463" y="1913641"/>
            <a:chExt cx="4394855" cy="3480847"/>
          </a:xfrm>
        </p:grpSpPr>
        <p:grpSp>
          <p:nvGrpSpPr>
            <p:cNvPr id="38" name="Group 37"/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49" name="Right Triangle 48"/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47" name="Right Triangle 46"/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 rot="5400000">
              <a:off x="5302370" y="2749029"/>
              <a:ext cx="665951" cy="1741944"/>
              <a:chOff x="3906049" y="1736640"/>
              <a:chExt cx="665951" cy="1741944"/>
            </a:xfrm>
          </p:grpSpPr>
          <p:sp>
            <p:nvSpPr>
              <p:cNvPr id="44" name="Right Triangle 43"/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6" name="Right Triangle 45"/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 rot="16200000">
              <a:off x="2617580" y="2780908"/>
              <a:ext cx="722300" cy="1734533"/>
              <a:chOff x="3928045" y="1753244"/>
              <a:chExt cx="722300" cy="1734533"/>
            </a:xfrm>
          </p:grpSpPr>
          <p:sp>
            <p:nvSpPr>
              <p:cNvPr id="42" name="Right Triangle 41"/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6400800" y="2079245"/>
            <a:ext cx="2224279" cy="2209800"/>
            <a:chOff x="2111463" y="1913641"/>
            <a:chExt cx="4394855" cy="3480847"/>
          </a:xfrm>
        </p:grpSpPr>
        <p:grpSp>
          <p:nvGrpSpPr>
            <p:cNvPr id="52" name="Group 51"/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63" name="Right Triangle 62"/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61" name="Right Triangle 60"/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 rot="5400000">
              <a:off x="5302370" y="2749029"/>
              <a:ext cx="665951" cy="1741944"/>
              <a:chOff x="3906049" y="1736640"/>
              <a:chExt cx="665951" cy="1741944"/>
            </a:xfrm>
          </p:grpSpPr>
          <p:sp>
            <p:nvSpPr>
              <p:cNvPr id="58" name="Right Triangle 57"/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60" name="Right Triangle 59"/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 rot="16200000">
              <a:off x="2617580" y="2780908"/>
              <a:ext cx="722300" cy="1734533"/>
              <a:chOff x="3928045" y="1753244"/>
              <a:chExt cx="722300" cy="1734533"/>
            </a:xfrm>
          </p:grpSpPr>
          <p:sp>
            <p:nvSpPr>
              <p:cNvPr id="56" name="Right Triangle 55"/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65" name="TextBox 64"/>
          <p:cNvSpPr txBox="1"/>
          <p:nvPr/>
        </p:nvSpPr>
        <p:spPr>
          <a:xfrm>
            <a:off x="998557" y="610850"/>
            <a:ext cx="1274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ln w="285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967588" y="609600"/>
            <a:ext cx="1274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ln w="285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974341" y="685800"/>
            <a:ext cx="1274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ln w="285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955541" y="685800"/>
            <a:ext cx="1274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ln w="285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56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9238">
        <p14:conveyor dir="l"/>
      </p:transition>
    </mc:Choice>
    <mc:Fallback>
      <p:transition spd="slow" advTm="92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7 L 0 0.0238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67615 L 0 4.44444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81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67615 L 0 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81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67615 L 0 4.44444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81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5" grpId="0"/>
      <p:bldP spid="66" grpId="0"/>
      <p:bldP spid="67" grpId="0"/>
      <p:bldP spid="6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0" y="329624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+3 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30480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-1 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24300" y="329625"/>
            <a:ext cx="72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+1 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19400" y="3296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-3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0" y="304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+4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01012" y="329625"/>
            <a:ext cx="880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/>
              <a:t>+</a:t>
            </a:r>
            <a:r>
              <a:rPr lang="bn-IN" sz="3200" b="1" dirty="0" smtClean="0">
                <a:latin typeface="Times New Roman" panose="02020603050405020304" pitchFamily="18" charset="0"/>
              </a:rPr>
              <a:t>2 </a:t>
            </a:r>
            <a:endParaRPr lang="en-US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52600" y="329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Times New Roman" panose="02020603050405020304" pitchFamily="18" charset="0"/>
              </a:rPr>
              <a:t>-5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305300" y="30480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-2 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143500" y="32568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-4 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352800" y="329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+5 </a:t>
            </a:r>
            <a:endParaRPr lang="en-US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391400" y="3048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+6 </a:t>
            </a:r>
            <a:endParaRPr lang="en-US" sz="3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762500" y="329625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-6 </a:t>
            </a:r>
            <a:endParaRPr lang="en-US" sz="3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437345" y="329625"/>
            <a:ext cx="496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0 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457200" y="4724400"/>
            <a:ext cx="8382000" cy="609600"/>
            <a:chOff x="457200" y="4724400"/>
            <a:chExt cx="8382000" cy="609600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457200" y="5029200"/>
              <a:ext cx="838200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648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581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4114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715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248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048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514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781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315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848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447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981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2197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-3058886" y="25146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 কী?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-3058886" y="3244257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=&gt;সংখ্যা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3810000" y="4016514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নীচের চিত্রটি কীসের?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3733800" y="4746171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&gt;সরলরেখা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5153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65013">
        <p14:prism/>
      </p:transition>
    </mc:Choice>
    <mc:Fallback>
      <p:transition spd="slow" advTm="650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-0.01025 0.54259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2713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0.01666 0.54259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7130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02083 0.54629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27315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02084 0.54259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27130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0.01666 0.54259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7130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-0.01875 0.54259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27130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00625 0.54629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27315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00209 0.54259 " pathEditMode="relative" rAng="0" ptsTypes="AA">
                                      <p:cBhvr>
                                        <p:cTn id="2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27130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01875 0.54328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27153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0.01458 0.54629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27315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01059 0.54259 " pathEditMode="relative" rAng="0" ptsTypes="AA">
                                      <p:cBhvr>
                                        <p:cTn id="26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27130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0.00833 0.54259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130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1.11022E-16 0.5574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0.58455 -0.26273 " pathEditMode="relative" rAng="0" ptsTypes="AA">
                                      <p:cBhvr>
                                        <p:cTn id="27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19" y="-1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045 0.00463 L 0.57622 -0.26921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3" y="-1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 0.00324 L 0.61667 -0.2706 " pathEditMode="relative" rAng="0" ptsTypes="AA">
                                      <p:cBhvr>
                                        <p:cTn id="28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3" y="-1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1.11022E-16 L 0.675 -0.27384 " pathEditMode="relative" rAng="0" ptsTypes="AA">
                                      <p:cBhvr>
                                        <p:cTn id="28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3" y="-1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4" grpId="0"/>
      <p:bldP spid="14" grpId="1"/>
      <p:bldP spid="15" grpId="0"/>
      <p:bldP spid="15" grpId="1"/>
      <p:bldP spid="17" grpId="0"/>
      <p:bldP spid="17" grpId="1"/>
      <p:bldP spid="18" grpId="0"/>
      <p:bldP spid="18" grpId="1"/>
      <p:bldP spid="20" grpId="0"/>
      <p:bldP spid="20" grpId="1"/>
      <p:bldP spid="21" grpId="0"/>
      <p:bldP spid="21" grpId="1"/>
      <p:bldP spid="2" grpId="0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457200" y="4724400"/>
            <a:ext cx="8382000" cy="609600"/>
            <a:chOff x="457200" y="4724400"/>
            <a:chExt cx="8382000" cy="609600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457200" y="5029200"/>
              <a:ext cx="838200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648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581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4114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715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248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048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514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781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315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848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447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981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2197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914400" y="1371600"/>
            <a:ext cx="7239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5"/>
                  <a:tile tx="0" ty="0" sx="100000" sy="100000" flip="none" algn="tl"/>
                </a:blip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  </a:t>
            </a:r>
          </a:p>
          <a:p>
            <a:r>
              <a:rPr lang="bn-IN" sz="54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5"/>
                  <a:tile tx="0" ty="0" sx="100000" sy="100000" flip="none" algn="tl"/>
                </a:blip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 ও এর ব্যবহার।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blipFill>
                <a:blip r:embed="rId5"/>
                <a:tile tx="0" ty="0" sx="100000" sy="100000" flip="none" algn="tl"/>
              </a:blip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97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6639">
        <p:checker/>
      </p:transition>
    </mc:Choice>
    <mc:Fallback>
      <p:transition spd="slow" advTm="6639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0" y="329624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+3 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30480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-1 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24300" y="329625"/>
            <a:ext cx="72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+1 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19400" y="3296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-3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0" y="304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+4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01012" y="329625"/>
            <a:ext cx="880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/>
              <a:t>+</a:t>
            </a:r>
            <a:r>
              <a:rPr lang="bn-IN" sz="3200" b="1" dirty="0" smtClean="0">
                <a:latin typeface="Times New Roman" panose="02020603050405020304" pitchFamily="18" charset="0"/>
              </a:rPr>
              <a:t>2 </a:t>
            </a:r>
            <a:endParaRPr lang="en-US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52600" y="329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Times New Roman" panose="02020603050405020304" pitchFamily="18" charset="0"/>
              </a:rPr>
              <a:t>-5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305300" y="30480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-2 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143500" y="32568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-4 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352800" y="329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+5 </a:t>
            </a:r>
            <a:endParaRPr lang="en-US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391400" y="3048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+6 </a:t>
            </a:r>
            <a:endParaRPr lang="en-US" sz="3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762500" y="329625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-6 </a:t>
            </a:r>
            <a:endParaRPr lang="en-US" sz="3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437345" y="329625"/>
            <a:ext cx="496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0 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457200" y="4724400"/>
            <a:ext cx="8382000" cy="609600"/>
            <a:chOff x="457200" y="4724400"/>
            <a:chExt cx="8382000" cy="609600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457200" y="5029200"/>
              <a:ext cx="838200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648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581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4114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715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248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048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514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781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315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848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447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981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2197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990600" y="914399"/>
            <a:ext cx="723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---</a:t>
            </a:r>
          </a:p>
          <a:p>
            <a:r>
              <a:rPr lang="bn-IN" sz="40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5"/>
                  <a:tile tx="0" ty="0" sx="100000" sy="100000" flip="none" algn="tl"/>
                </a:blip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সংখ্যারেখা কী বলতে পারবে। </a:t>
            </a:r>
          </a:p>
          <a:p>
            <a:r>
              <a:rPr lang="bn-IN" sz="40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5"/>
                  <a:tile tx="0" ty="0" sx="100000" sy="100000" flip="none" algn="tl"/>
                </a:blip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ছোট ও বড় সংখ্যা বলতে পারবে।</a:t>
            </a:r>
          </a:p>
          <a:p>
            <a:r>
              <a:rPr lang="bn-IN" sz="4000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5"/>
                  <a:tile tx="0" ty="0" sx="100000" sy="100000" flip="none" algn="tl"/>
                </a:blip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সংখ্যারেখার মাঘ্যমে যোগফল নির্ণয় করতে পারবে। 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blipFill>
                <a:blip r:embed="rId5"/>
                <a:tile tx="0" ty="0" sx="100000" sy="100000" flip="none" algn="tl"/>
              </a:blip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7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1145">
        <p14:prism/>
      </p:transition>
    </mc:Choice>
    <mc:Fallback>
      <p:transition spd="slow" advTm="111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0" y="329624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+3 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30480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-1 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24300" y="329625"/>
            <a:ext cx="72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+1 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19400" y="3296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-3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0" y="304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+4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01012" y="329625"/>
            <a:ext cx="880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/>
              <a:t>+</a:t>
            </a:r>
            <a:r>
              <a:rPr lang="bn-IN" sz="3200" b="1" dirty="0" smtClean="0">
                <a:latin typeface="Times New Roman" panose="02020603050405020304" pitchFamily="18" charset="0"/>
              </a:rPr>
              <a:t>2 </a:t>
            </a:r>
            <a:endParaRPr lang="en-US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52600" y="329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Times New Roman" panose="02020603050405020304" pitchFamily="18" charset="0"/>
              </a:rPr>
              <a:t>-5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305300" y="30480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-2 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143500" y="32568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-4 </a:t>
            </a:r>
            <a:endParaRPr lang="en-US" sz="3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352800" y="329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+5 </a:t>
            </a:r>
            <a:endParaRPr lang="en-US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391400" y="3048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+6 </a:t>
            </a:r>
            <a:endParaRPr lang="en-US" sz="3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762500" y="329625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 -6 </a:t>
            </a:r>
            <a:endParaRPr lang="en-US" sz="3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437345" y="329625"/>
            <a:ext cx="496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</a:rPr>
              <a:t>0 </a:t>
            </a:r>
            <a:endParaRPr lang="en-US" sz="32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457200" y="4724400"/>
            <a:ext cx="8382000" cy="609600"/>
            <a:chOff x="457200" y="4724400"/>
            <a:chExt cx="8382000" cy="609600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457200" y="5029200"/>
              <a:ext cx="838200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648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581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4114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715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248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048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514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781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315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848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447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981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2197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4306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3919">
        <p14:prism/>
      </p:transition>
    </mc:Choice>
    <mc:Fallback>
      <p:transition spd="slow" advTm="339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46475 0.54259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29" y="2713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0.01666 0.53148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6574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44584 0.54629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92" y="27315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02084 0.53148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26574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39167 0.54259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27130"/>
                                    </p:animMotion>
                                  </p:childTnLst>
                                </p:cTn>
                              </p:par>
                              <p:par>
                                <p:cTn id="2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111 L 0.09792 0.54259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26574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12291 0.54629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6" y="27315"/>
                                    </p:animMotion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0.40625 0.53148 " pathEditMode="relative" rAng="0" ptsTypes="AA">
                                      <p:cBhvr>
                                        <p:cTn id="2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26574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-0.33125 0.53217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63" y="26597"/>
                                    </p:animMotion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-0.21042 0.54629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27315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-0.22275 0.54259 " pathEditMode="relative" rAng="0" ptsTypes="AA">
                                      <p:cBhvr>
                                        <p:cTn id="26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27130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10834 0.54259 " pathEditMode="relative" rAng="0" ptsTypes="AA">
                                      <p:cBhvr>
                                        <p:cTn id="26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27130"/>
                                    </p:animMotion>
                                  </p:childTnLst>
                                </p:cTn>
                              </p:par>
                              <p:par>
                                <p:cTn id="2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1.11022E-16 0.5574 " pathEditMode="relative" rAng="0" ptsTypes="AA">
                                      <p:cBhvr>
                                        <p:cTn id="2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4" grpId="0"/>
      <p:bldP spid="14" grpId="1"/>
      <p:bldP spid="15" grpId="0"/>
      <p:bldP spid="15" grpId="1"/>
      <p:bldP spid="17" grpId="0"/>
      <p:bldP spid="17" grpId="1"/>
      <p:bldP spid="18" grpId="0"/>
      <p:bldP spid="18" grpId="1"/>
      <p:bldP spid="20" grpId="0"/>
      <p:bldP spid="20" grpId="1"/>
      <p:bldP spid="21" grpId="0"/>
      <p:bldP spid="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9372600" y="482025"/>
            <a:ext cx="609600" cy="609600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9220200" y="329625"/>
            <a:ext cx="609600" cy="609600"/>
          </a:xfrm>
          <a:prstGeom prst="ellipse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0" y="329624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+3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30480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-1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4300" y="329625"/>
            <a:ext cx="72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+1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9400" y="3296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-3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0" y="304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+4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1012" y="329625"/>
            <a:ext cx="880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rgbClr val="FFFF00"/>
                </a:solidFill>
              </a:rPr>
              <a:t>+</a:t>
            </a:r>
            <a:r>
              <a:rPr lang="bn-IN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2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329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-5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05300" y="30480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-2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43500" y="32568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-4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52800" y="329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+5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1400" y="3048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+6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62500" y="329625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-6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37345" y="329625"/>
            <a:ext cx="496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0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57200" y="4724400"/>
            <a:ext cx="8382000" cy="609600"/>
            <a:chOff x="457200" y="4724400"/>
            <a:chExt cx="8382000" cy="609600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457200" y="5029200"/>
              <a:ext cx="838200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648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581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4114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715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248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048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514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781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315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848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447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981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2197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5794606" y="7035225"/>
            <a:ext cx="3882794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সবচেয়ে ছোট সংখ্যা কোনটি?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30716" y="6890657"/>
            <a:ext cx="3717684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সবচেয়ে বড় সংখ্যা কোনটি?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-576378" y="7924800"/>
            <a:ext cx="530946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যত ডানে যাবে তত বড়। যত বামে যাবে তত ছোট হবে।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4648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4864">
        <p14:prism/>
      </p:transition>
    </mc:Choice>
    <mc:Fallback>
      <p:transition spd="slow" advTm="548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46475 0.5425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29" y="2713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0.01666 0.53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65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44584 0.5462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92" y="2731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02084 0.5314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2657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39167 0.5425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2713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111 L 0.09792 0.5425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2657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12291 0.5462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6" y="2731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-0.33125 0.5321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63" y="2659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-0.21042 0.5462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2731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-0.22275 0.5425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2713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10834 0.5425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2713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1.11022E-16 0.557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87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0.40625 0.5425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2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 0.07963 L -0.05503 -0.70301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3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1.11022E-16 0.5462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31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-0.19167 0.5296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83" y="2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66 0.22523 L -0.34601 -0.6129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92" y="-4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-0.9 0.5074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00" y="25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.35833 -0.37778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-1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3" grpId="0" animBg="1"/>
      <p:bldP spid="3" grpId="0" animBg="1"/>
      <p:bldP spid="4" grpId="1"/>
      <p:bldP spid="5" grpId="1"/>
      <p:bldP spid="6" grpId="1"/>
      <p:bldP spid="9" grpId="1"/>
      <p:bldP spid="10" grpId="1"/>
      <p:bldP spid="11" grpId="1"/>
      <p:bldP spid="12" grpId="1"/>
      <p:bldP spid="14" grpId="1"/>
      <p:bldP spid="15" grpId="1"/>
      <p:bldP spid="17" grpId="1"/>
      <p:bldP spid="18" grpId="1"/>
      <p:bldP spid="18" grpId="2"/>
      <p:bldP spid="20" grpId="1"/>
      <p:bldP spid="21" grpId="1"/>
      <p:bldP spid="2" grpId="0" animBg="1"/>
      <p:bldP spid="31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9372600" y="482025"/>
            <a:ext cx="533400" cy="50857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4387561" y="4800600"/>
            <a:ext cx="458083" cy="457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600" y="4016934"/>
            <a:ext cx="8763000" cy="1317066"/>
            <a:chOff x="228600" y="4016934"/>
            <a:chExt cx="8763000" cy="1317066"/>
          </a:xfrm>
        </p:grpSpPr>
        <p:grpSp>
          <p:nvGrpSpPr>
            <p:cNvPr id="7" name="Group 6"/>
            <p:cNvGrpSpPr/>
            <p:nvPr/>
          </p:nvGrpSpPr>
          <p:grpSpPr>
            <a:xfrm>
              <a:off x="685800" y="4016934"/>
              <a:ext cx="7620000" cy="631266"/>
              <a:chOff x="685800" y="4016934"/>
              <a:chExt cx="7620000" cy="631266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5947006" y="4047930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+3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652405" y="4016934"/>
                <a:ext cx="8001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-1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819650" y="4057261"/>
                <a:ext cx="7239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+1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518064" y="4063425"/>
                <a:ext cx="8382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-3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400800" y="4047929"/>
                <a:ext cx="8382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+4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368212" y="4063425"/>
                <a:ext cx="88018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rPr>
                  <a:t>+</a:t>
                </a:r>
                <a:r>
                  <a:rPr lang="bn-IN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2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371600" y="4023100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-5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094759" y="4016935"/>
                <a:ext cx="8001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-2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981200" y="4023099"/>
                <a:ext cx="8001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-4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010400" y="4047928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+5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543800" y="4047927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+6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85800" y="4023101"/>
                <a:ext cx="8001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-6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456145" y="4047930"/>
                <a:ext cx="49685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0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228600" y="4724400"/>
              <a:ext cx="8763000" cy="609600"/>
              <a:chOff x="457200" y="4724400"/>
              <a:chExt cx="8382000" cy="609600"/>
            </a:xfrm>
          </p:grpSpPr>
          <p:cxnSp>
            <p:nvCxnSpPr>
              <p:cNvPr id="40" name="Straight Arrow Connector 39"/>
              <p:cNvCxnSpPr/>
              <p:nvPr/>
            </p:nvCxnSpPr>
            <p:spPr>
              <a:xfrm>
                <a:off x="457200" y="5029200"/>
                <a:ext cx="838200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46482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35814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41148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57150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62484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30480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25146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67818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73152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8486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14478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19812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5219700" y="4724400"/>
                <a:ext cx="0" cy="60960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Box 1"/>
          <p:cNvSpPr txBox="1"/>
          <p:nvPr/>
        </p:nvSpPr>
        <p:spPr>
          <a:xfrm>
            <a:off x="5794606" y="7035225"/>
            <a:ext cx="3882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সবচেয়ে ছোট সংখ্যা কোনটি?</a:t>
            </a:r>
            <a:endParaRPr lang="en-US" sz="32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-576378" y="7924800"/>
            <a:ext cx="530946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যত ডানে যাবে তত বড়। যত বামে যাবে তত ছোট হবে।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5982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21578">
        <p:checker/>
      </p:transition>
    </mc:Choice>
    <mc:Fallback>
      <p:transition spd="slow" advTm="21578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81 -3.33333E-6 L 0.12014 -3.33333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014 -3.33333E-6 L 0.18681 -3.33333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681 -3.33333E-6 L 0.24514 -3.33333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514 -3.33333E-6 L 0.30347 -3.33333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347 -3.33333E-6 L 0.36181 -3.33333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-0.01112 L -0.55347 0.6185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17" y="3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348 0.61852 L -0.61181 0.6185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18 0.61851 L -0.67014 0.6185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014 0.61852 L -0.72778 0.6222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778 0.62222 L -0.79445 0.6222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1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9444 0.62222 L -0.86111 0.6222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6111 0.62222 L -0.92778 0.62222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0.26441 -1.01134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12" y="-5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3" grpId="0" animBg="1"/>
      <p:bldP spid="33" grpId="1" animBg="1"/>
      <p:bldP spid="33" grpId="5" animBg="1"/>
      <p:bldP spid="33" grpId="10" animBg="1"/>
      <p:bldP spid="33" grpId="11" animBg="1"/>
      <p:bldP spid="33" grpId="12" animBg="1"/>
      <p:bldP spid="33" grpId="13" animBg="1"/>
      <p:bldP spid="33" grpId="14" animBg="1"/>
      <p:bldP spid="3" grpId="1" animBg="1"/>
      <p:bldP spid="3" grpId="2" animBg="1"/>
      <p:bldP spid="3" grpId="3" animBg="1"/>
      <p:bldP spid="3" grpId="4" animBg="1"/>
      <p:bldP spid="3" grpId="5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 35"/>
          <p:cNvSpPr/>
          <p:nvPr/>
        </p:nvSpPr>
        <p:spPr>
          <a:xfrm>
            <a:off x="9372600" y="1676400"/>
            <a:ext cx="609600" cy="609600"/>
          </a:xfrm>
          <a:prstGeom prst="ellips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9829800" y="2779931"/>
            <a:ext cx="609600" cy="609600"/>
          </a:xfrm>
          <a:prstGeom prst="ellips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0" y="329624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+3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0" y="30480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-1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4300" y="329625"/>
            <a:ext cx="72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+1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19400" y="3296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-3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0" y="304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+4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1012" y="329625"/>
            <a:ext cx="880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rgbClr val="FFFF00"/>
                </a:solidFill>
              </a:rPr>
              <a:t>+</a:t>
            </a:r>
            <a:r>
              <a:rPr lang="bn-IN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2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329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-5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05300" y="30480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-2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43500" y="325680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-4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52800" y="329625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+5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91400" y="3048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+6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62500" y="329625"/>
            <a:ext cx="80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 -6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37345" y="329625"/>
            <a:ext cx="496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0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57200" y="4724400"/>
            <a:ext cx="8382000" cy="609600"/>
            <a:chOff x="457200" y="4724400"/>
            <a:chExt cx="8382000" cy="609600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457200" y="5029200"/>
              <a:ext cx="838200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648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581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4114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715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248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048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514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781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315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848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447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981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2197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-576378" y="7924800"/>
            <a:ext cx="6546985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দুটি সং খ্যার মধ্যে যেটি 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ডানে  সেটিবড়। যেটি 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বামে </a:t>
            </a: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সেটি  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ছোট 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হবে।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0" y="3886200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solidFill>
                  <a:srgbClr val="FFFF00"/>
                </a:solidFill>
              </a:rPr>
              <a:t>কোনটি বড় ?  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 ,  -1</a:t>
            </a:r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8237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5132">
        <p14:doors dir="vert"/>
      </p:transition>
    </mc:Choice>
    <mc:Fallback>
      <p:transition spd="slow" advTm="551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46475 0.5425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29" y="2713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0.01666 0.53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65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44584 0.5462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92" y="2731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02084 0.5314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2657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39167 0.5425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2713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111 L 0.09792 0.5425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2657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12291 0.5462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6" y="2731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-0.33125 0.5321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63" y="2659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-0.21042 0.5462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2731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-0.22275 0.5425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2713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-0.10834 0.5425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2713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1.11022E-16 0.557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87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0.40625 0.5425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2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75 -0.06482 L -0.70208 -0.5252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92" y="-2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1.11022E-16 0.5462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7 L 0.20607 -0.87801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5" y="-4391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0.65 0.1724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00" y="861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84166 0.3444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83" y="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6" grpId="0" animBg="1"/>
      <p:bldP spid="36" grpId="1" animBg="1"/>
      <p:bldP spid="37" grpId="1" animBg="1"/>
      <p:bldP spid="4" grpId="0"/>
      <p:bldP spid="5" grpId="0"/>
      <p:bldP spid="6" grpId="0"/>
      <p:bldP spid="9" grpId="0"/>
      <p:bldP spid="10" grpId="0"/>
      <p:bldP spid="11" grpId="0"/>
      <p:bldP spid="12" grpId="0"/>
      <p:bldP spid="14" grpId="0"/>
      <p:bldP spid="15" grpId="0"/>
      <p:bldP spid="17" grpId="0"/>
      <p:bldP spid="18" grpId="0"/>
      <p:bldP spid="18" grpId="1"/>
      <p:bldP spid="20" grpId="0"/>
      <p:bldP spid="21" grpId="0"/>
      <p:bldP spid="34" grpId="0" animBg="1"/>
      <p:bldP spid="7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9337046" y="163287"/>
            <a:ext cx="309960" cy="30479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64592" y="1349934"/>
            <a:ext cx="8979408" cy="1545666"/>
            <a:chOff x="762000" y="4016934"/>
            <a:chExt cx="7740869" cy="1317066"/>
          </a:xfrm>
        </p:grpSpPr>
        <p:grpSp>
          <p:nvGrpSpPr>
            <p:cNvPr id="7" name="Group 6"/>
            <p:cNvGrpSpPr/>
            <p:nvPr/>
          </p:nvGrpSpPr>
          <p:grpSpPr>
            <a:xfrm>
              <a:off x="805355" y="4016934"/>
              <a:ext cx="7697514" cy="615771"/>
              <a:chOff x="805355" y="4016934"/>
              <a:chExt cx="7697514" cy="615771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5947006" y="4047930"/>
                <a:ext cx="762000" cy="498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+7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3505200" y="4016934"/>
                <a:ext cx="95769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+3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819650" y="4057261"/>
                <a:ext cx="723900" cy="498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+5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459421" y="4035396"/>
                <a:ext cx="8382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+1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400800" y="4047929"/>
                <a:ext cx="838200" cy="498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+8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368212" y="4063425"/>
                <a:ext cx="880188" cy="498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</a:rPr>
                  <a:t>+</a:t>
                </a:r>
                <a:r>
                  <a:rPr lang="en-US" sz="3200" b="1" spc="300" dirty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6</a:t>
                </a:r>
                <a:r>
                  <a:rPr lang="bn-IN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500352" y="4023100"/>
                <a:ext cx="762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-</a:t>
                </a:r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1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984938" y="4016935"/>
                <a:ext cx="9144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+2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866900" y="4023099"/>
                <a:ext cx="800100" cy="498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</a:t>
                </a:r>
                <a:r>
                  <a:rPr lang="en-US" sz="3200" b="1" spc="300" dirty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</a:t>
                </a:r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0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010400" y="4047928"/>
                <a:ext cx="762000" cy="498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+9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543800" y="4047927"/>
                <a:ext cx="959069" cy="498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+10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805355" y="4023101"/>
                <a:ext cx="8001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 -2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191000" y="4047930"/>
                <a:ext cx="72545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spc="300" dirty="0" smtClean="0">
                    <a:ln w="11430" cmpd="sng">
                      <a:solidFill>
                        <a:schemeClr val="accent1">
                          <a:tint val="10000"/>
                        </a:schemeClr>
                      </a:solidFill>
                      <a:prstDash val="solid"/>
                      <a:miter lim="800000"/>
                    </a:ln>
                    <a:gradFill>
                      <a:gsLst>
                        <a:gs pos="10000">
                          <a:schemeClr val="accent1">
                            <a:tint val="83000"/>
                            <a:shade val="100000"/>
                            <a:satMod val="200000"/>
                          </a:schemeClr>
                        </a:gs>
                        <a:gs pos="75000">
                          <a:schemeClr val="accent1">
                            <a:tint val="100000"/>
                            <a:shade val="50000"/>
                            <a:satMod val="150000"/>
                          </a:schemeClr>
                        </a:gs>
                      </a:gsLst>
                      <a:lin ang="5400000"/>
                    </a:gradFill>
                    <a:effectLst>
                      <a:glow rad="45500">
                        <a:schemeClr val="accent1">
                          <a:satMod val="220000"/>
                          <a:alpha val="35000"/>
                        </a:schemeClr>
                      </a:glow>
                    </a:effectLst>
                    <a:latin typeface="Times New Roman" panose="02020603050405020304" pitchFamily="18" charset="0"/>
                  </a:rPr>
                  <a:t>+4 </a:t>
                </a:r>
                <a:endParaRPr lang="en-US" sz="3200" b="1" spc="300" dirty="0">
                  <a:ln w="11430" cmpd="sng">
                    <a:solidFill>
                      <a:schemeClr val="accent1">
                        <a:tint val="10000"/>
                      </a:schemeClr>
                    </a:solidFill>
                    <a:prstDash val="solid"/>
                    <a:miter lim="800000"/>
                  </a:ln>
                  <a:gradFill>
                    <a:gsLst>
                      <a:gs pos="10000">
                        <a:schemeClr val="accent1">
                          <a:tint val="83000"/>
                          <a:shade val="100000"/>
                          <a:satMod val="200000"/>
                        </a:schemeClr>
                      </a:gs>
                      <a:gs pos="75000">
                        <a:schemeClr val="accent1">
                          <a:tint val="100000"/>
                          <a:shade val="50000"/>
                          <a:satMod val="150000"/>
                        </a:schemeClr>
                      </a:gs>
                    </a:gsLst>
                    <a:lin ang="5400000"/>
                  </a:gra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</a:effectLst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762000" y="4724400"/>
              <a:ext cx="7543800" cy="609600"/>
              <a:chOff x="967409" y="4724400"/>
              <a:chExt cx="7215808" cy="609600"/>
            </a:xfrm>
          </p:grpSpPr>
          <p:cxnSp>
            <p:nvCxnSpPr>
              <p:cNvPr id="40" name="Straight Arrow Connector 39"/>
              <p:cNvCxnSpPr/>
              <p:nvPr/>
            </p:nvCxnSpPr>
            <p:spPr>
              <a:xfrm>
                <a:off x="967409" y="5029200"/>
                <a:ext cx="7215808" cy="0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headEnd type="arrow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46482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35814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41148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57150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62484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30480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25146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67818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73152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8486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14478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19812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5219700" y="4724400"/>
                <a:ext cx="0" cy="60960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2" name="Straight Arrow Connector 21"/>
          <p:cNvCxnSpPr/>
          <p:nvPr/>
        </p:nvCxnSpPr>
        <p:spPr>
          <a:xfrm>
            <a:off x="9492026" y="718694"/>
            <a:ext cx="0" cy="685800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47175" y="315686"/>
            <a:ext cx="5501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IN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যোগফল নির্ণয় কর    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(+4) + (+5) = </a:t>
            </a:r>
            <a:r>
              <a:rPr lang="bn-IN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325849" y="1643334"/>
            <a:ext cx="973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১ম বিন্দু </a:t>
            </a:r>
            <a:r>
              <a:rPr lang="en-US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358444" y="3352800"/>
            <a:ext cx="1171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২য় বিন্দু </a:t>
            </a:r>
            <a:r>
              <a:rPr lang="en-US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680139" y="4038600"/>
            <a:ext cx="1216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৩য় বিন্দু</a:t>
            </a:r>
            <a:r>
              <a:rPr lang="en-US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9982200" y="4872335"/>
            <a:ext cx="0" cy="685800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085662" y="7010400"/>
            <a:ext cx="2522083" cy="0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677849" y="7068339"/>
            <a:ext cx="3246951" cy="0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705600" y="6986873"/>
            <a:ext cx="1020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(+5)  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10134600" y="5867400"/>
            <a:ext cx="0" cy="685800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2209801" y="7572369"/>
            <a:ext cx="5791199" cy="0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9681837" y="6724649"/>
            <a:ext cx="1020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(+4)  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-228600" y="7181253"/>
            <a:ext cx="1020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(+9)  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1463040" y="7229469"/>
            <a:ext cx="0" cy="685800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8001000" y="7381869"/>
            <a:ext cx="0" cy="685800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1706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0366">
        <p14:prism/>
      </p:transition>
    </mc:Choice>
    <mc:Fallback>
      <p:transition spd="slow" advTm="1003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-0.81302 0.3340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60" y="1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-0.81302 0.4317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60" y="2157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 L -0.92309 0.2312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163" y="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1302 0.42061 L -0.74635 0.4206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4635 0.42061 L -0.67135 0.4206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136 0.42061 L -0.59636 0.4206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469 0.42061 L -0.52969 0.4206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75625 -0.4696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13" y="-2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-0.58334 -0.2715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67" y="-1358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-3.7037E-6 L -0.55417 0.0108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08" y="53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89 0.14514 L 0.0007 -0.5555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0" y="-3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969 0.42061 L -0.45469 0.4206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469 0.42061 L -0.38802 0.4206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802 0.4206 L -0.32135 0.420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135 0.42061 L -0.25469 0.4206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69 0.42061 L -0.17969 0.42061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1112 L -0.17969 0.43172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93" y="2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4.44444E-6 L -0.25 -0.42778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83" y="-21389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07407E-6 L -0.18611 -0.1467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06" y="-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2222 L -0.01198 -0.56389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-2708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4769 L -0.13333 -0.5412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67" y="-2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01666 -0.52222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-26111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55 -0.44445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00" y="-22222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3.33333E-6 L 0.06319 -0.51528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2576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L -0.01493 -0.57083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7" y="-2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3" grpId="2" animBg="1"/>
      <p:bldP spid="33" grpId="3" animBg="1"/>
      <p:bldP spid="33" grpId="4" animBg="1"/>
      <p:bldP spid="33" grpId="5" animBg="1"/>
      <p:bldP spid="33" grpId="6" animBg="1"/>
      <p:bldP spid="33" grpId="7" animBg="1"/>
      <p:bldP spid="33" grpId="8" animBg="1"/>
      <p:bldP spid="33" grpId="9" animBg="1"/>
      <p:bldP spid="33" grpId="10" animBg="1"/>
      <p:bldP spid="33" grpId="11" animBg="1"/>
      <p:bldP spid="33" grpId="12" animBg="1"/>
      <p:bldP spid="33" grpId="13" animBg="1"/>
      <p:bldP spid="55" grpId="0"/>
      <p:bldP spid="56" grpId="0"/>
      <p:bldP spid="57" grpId="0"/>
      <p:bldP spid="61" grpId="0"/>
      <p:bldP spid="64" grpId="0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457200" y="6858000"/>
            <a:ext cx="8382000" cy="609600"/>
            <a:chOff x="457200" y="4724400"/>
            <a:chExt cx="8382000" cy="609600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457200" y="5029200"/>
              <a:ext cx="8382000" cy="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648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581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4114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715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2484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0480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514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781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315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78486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4478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9812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219700" y="4724400"/>
              <a:ext cx="0" cy="609600"/>
            </a:xfrm>
            <a:prstGeom prst="line">
              <a:avLst/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9253146" y="2832075"/>
            <a:ext cx="271099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32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যোগফল নির্ণয় কর।</a:t>
            </a:r>
          </a:p>
          <a:p>
            <a:r>
              <a:rPr lang="en-US" sz="3200" b="1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(+5)+(+7)</a:t>
            </a:r>
            <a:endParaRPr lang="en-US" sz="3200" b="1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200400" y="352952"/>
            <a:ext cx="2514600" cy="1352939"/>
            <a:chOff x="316781" y="2132045"/>
            <a:chExt cx="2514600" cy="1352939"/>
          </a:xfrm>
        </p:grpSpPr>
        <p:sp>
          <p:nvSpPr>
            <p:cNvPr id="7" name="Isosceles Triangle 6"/>
            <p:cNvSpPr/>
            <p:nvPr/>
          </p:nvSpPr>
          <p:spPr>
            <a:xfrm>
              <a:off x="316781" y="2132045"/>
              <a:ext cx="2514600" cy="534955"/>
            </a:xfrm>
            <a:prstGeom prst="triangl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609600" y="2743200"/>
              <a:ext cx="1905000" cy="741784"/>
              <a:chOff x="609600" y="2743200"/>
              <a:chExt cx="1905000" cy="741784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762000" y="2743200"/>
                <a:ext cx="1624163" cy="58477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bn-IN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বাড়ীর কাজ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09600" y="3370684"/>
                <a:ext cx="1905000" cy="114300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8358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7756">
        <p14:doors dir="vert"/>
      </p:transition>
    </mc:Choice>
    <mc:Fallback>
      <p:transition spd="slow" advTm="277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4.81481E-6 L -0.6684 -0.1025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12" y="-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3.33333E-6 -0.3222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8060" y="2008591"/>
            <a:ext cx="2224279" cy="2209800"/>
            <a:chOff x="2111463" y="1913641"/>
            <a:chExt cx="4394855" cy="3480847"/>
          </a:xfrm>
        </p:grpSpPr>
        <p:grpSp>
          <p:nvGrpSpPr>
            <p:cNvPr id="5" name="Group 4"/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16" name="Right Triangle 15"/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14" name="Right Triangle 13"/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 rot="5400000">
              <a:off x="5302370" y="2749029"/>
              <a:ext cx="665951" cy="1741944"/>
              <a:chOff x="3906049" y="1736640"/>
              <a:chExt cx="665951" cy="1741944"/>
            </a:xfrm>
          </p:grpSpPr>
          <p:sp>
            <p:nvSpPr>
              <p:cNvPr id="11" name="Right Triangle 10"/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3" name="Right Triangle 12"/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 rot="16200000">
              <a:off x="2617580" y="2780908"/>
              <a:ext cx="722300" cy="1734533"/>
              <a:chOff x="3928045" y="1753244"/>
              <a:chExt cx="722300" cy="1734533"/>
            </a:xfrm>
          </p:grpSpPr>
          <p:sp>
            <p:nvSpPr>
              <p:cNvPr id="9" name="Right Triangle 8"/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cxnSp>
        <p:nvCxnSpPr>
          <p:cNvPr id="19" name="Straight Connector 18"/>
          <p:cNvCxnSpPr/>
          <p:nvPr/>
        </p:nvCxnSpPr>
        <p:spPr>
          <a:xfrm flipV="1">
            <a:off x="1600200" y="3020126"/>
            <a:ext cx="0" cy="383787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495025" y="3113491"/>
            <a:ext cx="0" cy="383787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638800" y="3066838"/>
            <a:ext cx="0" cy="383787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7467600" y="3113491"/>
            <a:ext cx="0" cy="383787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2457090" y="2018817"/>
            <a:ext cx="2224279" cy="2209800"/>
            <a:chOff x="2111463" y="1913641"/>
            <a:chExt cx="4394855" cy="3480847"/>
          </a:xfrm>
        </p:grpSpPr>
        <p:grpSp>
          <p:nvGrpSpPr>
            <p:cNvPr id="24" name="Group 23"/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35" name="Right Triangle 34"/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33" name="Right Triangle 32"/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 rot="5400000">
              <a:off x="5302370" y="2749029"/>
              <a:ext cx="665951" cy="1741944"/>
              <a:chOff x="3906049" y="1736640"/>
              <a:chExt cx="665951" cy="1741944"/>
            </a:xfrm>
          </p:grpSpPr>
          <p:sp>
            <p:nvSpPr>
              <p:cNvPr id="30" name="Right Triangle 29"/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2" name="Right Triangle 31"/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 rot="16200000">
              <a:off x="2617580" y="2780908"/>
              <a:ext cx="722300" cy="1734533"/>
              <a:chOff x="3928045" y="1753244"/>
              <a:chExt cx="722300" cy="1734533"/>
            </a:xfrm>
          </p:grpSpPr>
          <p:sp>
            <p:nvSpPr>
              <p:cNvPr id="28" name="Right Triangle 27"/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4460680" y="2073216"/>
            <a:ext cx="2224279" cy="2209800"/>
            <a:chOff x="2111463" y="1913641"/>
            <a:chExt cx="4394855" cy="3480847"/>
          </a:xfrm>
        </p:grpSpPr>
        <p:grpSp>
          <p:nvGrpSpPr>
            <p:cNvPr id="38" name="Group 37"/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49" name="Right Triangle 48"/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47" name="Right Triangle 46"/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 rot="5400000">
              <a:off x="5302370" y="2749029"/>
              <a:ext cx="665951" cy="1741944"/>
              <a:chOff x="3906049" y="1736640"/>
              <a:chExt cx="665951" cy="1741944"/>
            </a:xfrm>
          </p:grpSpPr>
          <p:sp>
            <p:nvSpPr>
              <p:cNvPr id="44" name="Right Triangle 43"/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6" name="Right Triangle 45"/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 rot="16200000">
              <a:off x="2617580" y="2780908"/>
              <a:ext cx="722300" cy="1734533"/>
              <a:chOff x="3928045" y="1753244"/>
              <a:chExt cx="722300" cy="1734533"/>
            </a:xfrm>
          </p:grpSpPr>
          <p:sp>
            <p:nvSpPr>
              <p:cNvPr id="42" name="Right Triangle 41"/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6400800" y="2079245"/>
            <a:ext cx="2224279" cy="2209800"/>
            <a:chOff x="2111463" y="1913641"/>
            <a:chExt cx="4394855" cy="3480847"/>
          </a:xfrm>
        </p:grpSpPr>
        <p:grpSp>
          <p:nvGrpSpPr>
            <p:cNvPr id="52" name="Group 51"/>
            <p:cNvGrpSpPr/>
            <p:nvPr/>
          </p:nvGrpSpPr>
          <p:grpSpPr>
            <a:xfrm>
              <a:off x="3876331" y="1913641"/>
              <a:ext cx="880629" cy="1734532"/>
              <a:chOff x="3876331" y="1913641"/>
              <a:chExt cx="880629" cy="1734532"/>
            </a:xfrm>
          </p:grpSpPr>
          <p:sp>
            <p:nvSpPr>
              <p:cNvPr id="63" name="Right Triangle 62"/>
              <p:cNvSpPr/>
              <p:nvPr/>
            </p:nvSpPr>
            <p:spPr>
              <a:xfrm>
                <a:off x="3876331" y="1913641"/>
                <a:ext cx="880627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3876333" y="2922308"/>
                <a:ext cx="880627" cy="725865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 rot="10800000">
              <a:off x="3876333" y="3648172"/>
              <a:ext cx="825726" cy="1746316"/>
              <a:chOff x="3876333" y="1913641"/>
              <a:chExt cx="825726" cy="1746316"/>
            </a:xfrm>
          </p:grpSpPr>
          <p:sp>
            <p:nvSpPr>
              <p:cNvPr id="61" name="Right Triangle 60"/>
              <p:cNvSpPr/>
              <p:nvPr/>
            </p:nvSpPr>
            <p:spPr>
              <a:xfrm>
                <a:off x="3876333" y="1913641"/>
                <a:ext cx="825726" cy="1008667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3876333" y="2922312"/>
                <a:ext cx="825726" cy="73764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 rot="5400000">
              <a:off x="5302370" y="2749029"/>
              <a:ext cx="665951" cy="1741944"/>
              <a:chOff x="3906049" y="1736640"/>
              <a:chExt cx="665951" cy="1741944"/>
            </a:xfrm>
          </p:grpSpPr>
          <p:sp>
            <p:nvSpPr>
              <p:cNvPr id="58" name="Right Triangle 57"/>
              <p:cNvSpPr/>
              <p:nvPr/>
            </p:nvSpPr>
            <p:spPr>
              <a:xfrm>
                <a:off x="4006392" y="1913641"/>
                <a:ext cx="565608" cy="1008668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3906049" y="2752720"/>
                <a:ext cx="665951" cy="725864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60" name="Right Triangle 59"/>
              <p:cNvSpPr/>
              <p:nvPr/>
            </p:nvSpPr>
            <p:spPr>
              <a:xfrm>
                <a:off x="3906052" y="1736640"/>
                <a:ext cx="665948" cy="1008668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 rot="16200000">
              <a:off x="2617580" y="2780908"/>
              <a:ext cx="722300" cy="1734533"/>
              <a:chOff x="3928045" y="1753244"/>
              <a:chExt cx="722300" cy="1734533"/>
            </a:xfrm>
          </p:grpSpPr>
          <p:sp>
            <p:nvSpPr>
              <p:cNvPr id="56" name="Right Triangle 55"/>
              <p:cNvSpPr/>
              <p:nvPr/>
            </p:nvSpPr>
            <p:spPr>
              <a:xfrm>
                <a:off x="3928046" y="1753244"/>
                <a:ext cx="722299" cy="1008669"/>
              </a:xfrm>
              <a:prstGeom prst="rtTriangle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928045" y="2761913"/>
                <a:ext cx="722300" cy="72586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65" name="TextBox 64"/>
          <p:cNvSpPr txBox="1"/>
          <p:nvPr/>
        </p:nvSpPr>
        <p:spPr>
          <a:xfrm>
            <a:off x="998557" y="610850"/>
            <a:ext cx="1274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ln w="285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967588" y="609600"/>
            <a:ext cx="1274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ln w="285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974341" y="685800"/>
            <a:ext cx="1274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 smtClean="0">
                <a:ln w="285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955541" y="685800"/>
            <a:ext cx="12740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b="1" dirty="0">
                <a:ln w="285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4722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3434">
        <p14:prism isInverted="1"/>
      </p:transition>
    </mc:Choice>
    <mc:Fallback>
      <p:transition spd="slow" advTm="134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7 L 0 0.0238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67615 L 0 4.44444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81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67615 L 0 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81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67615 L 0 4.44444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81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5" grpId="0"/>
      <p:bldP spid="66" grpId="0"/>
      <p:bldP spid="67" grpId="0"/>
      <p:bldP spid="6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6|1.9|1.6|1.8|0.7|0.5|0.5|0.8|5.7|1.7|2.2|2.6|4.6|1.2|5.8|3.3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6|1.5|0.3|0.4|1.2|1|0.8|0.9|1.2|0.9|1.2|0.6|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19.1|4.6|4|2.8|4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5|1.3|0.8|1|0.8|0.9|1|1.3|0.8|0.8|0.7|0.6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|20.1|1.4|1.6|6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2.1|2.8|8.3|1.9|2.5|2|1.6|2|15|1.8|2.2|2.1|2.1|2.3|0.8|3.1|16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6|6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373</Words>
  <Application>Microsoft Office PowerPoint</Application>
  <PresentationFormat>On-screen Show (4:3)</PresentationFormat>
  <Paragraphs>127</Paragraphs>
  <Slides>11</Slides>
  <Notes>0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126</cp:revision>
  <dcterms:created xsi:type="dcterms:W3CDTF">2006-08-16T00:00:00Z</dcterms:created>
  <dcterms:modified xsi:type="dcterms:W3CDTF">2026-09-05T15:05:17Z</dcterms:modified>
</cp:coreProperties>
</file>